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6"/>
  </p:notesMasterIdLst>
  <p:sldIdLst>
    <p:sldId id="256" r:id="rId2"/>
    <p:sldId id="261" r:id="rId3"/>
    <p:sldId id="281" r:id="rId4"/>
    <p:sldId id="266" r:id="rId5"/>
    <p:sldId id="267" r:id="rId6"/>
    <p:sldId id="268" r:id="rId7"/>
    <p:sldId id="263" r:id="rId8"/>
    <p:sldId id="282" r:id="rId9"/>
    <p:sldId id="264" r:id="rId10"/>
    <p:sldId id="265" r:id="rId11"/>
    <p:sldId id="283" r:id="rId12"/>
    <p:sldId id="257" r:id="rId13"/>
    <p:sldId id="258" r:id="rId14"/>
    <p:sldId id="259" r:id="rId15"/>
    <p:sldId id="260" r:id="rId16"/>
    <p:sldId id="262" r:id="rId17"/>
    <p:sldId id="274" r:id="rId18"/>
    <p:sldId id="269" r:id="rId19"/>
    <p:sldId id="270" r:id="rId20"/>
    <p:sldId id="271" r:id="rId21"/>
    <p:sldId id="273" r:id="rId22"/>
    <p:sldId id="275" r:id="rId23"/>
    <p:sldId id="276" r:id="rId24"/>
    <p:sldId id="277" r:id="rId25"/>
    <p:sldId id="278" r:id="rId26"/>
    <p:sldId id="285" r:id="rId27"/>
    <p:sldId id="290" r:id="rId28"/>
    <p:sldId id="289" r:id="rId29"/>
    <p:sldId id="288" r:id="rId30"/>
    <p:sldId id="286" r:id="rId31"/>
    <p:sldId id="291" r:id="rId32"/>
    <p:sldId id="284" r:id="rId33"/>
    <p:sldId id="292" r:id="rId34"/>
    <p:sldId id="287" r:id="rId35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3300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86438" autoAdjust="0"/>
  </p:normalViewPr>
  <p:slideViewPr>
    <p:cSldViewPr>
      <p:cViewPr varScale="1">
        <p:scale>
          <a:sx n="60" d="100"/>
          <a:sy n="60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43C12-77EF-477A-A90B-17E1ADE152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0F350A7-D1F6-41D5-B82B-CE55759CE47F}">
      <dgm:prSet phldrT="[Metin]" custT="1"/>
      <dgm:spPr/>
      <dgm:t>
        <a:bodyPr/>
        <a:lstStyle/>
        <a:p>
          <a:r>
            <a:rPr lang="tr-TR" sz="2800" dirty="0"/>
            <a:t>Doğrudan ölçme</a:t>
          </a:r>
        </a:p>
      </dgm:t>
    </dgm:pt>
    <dgm:pt modelId="{A1CFC69B-975D-4139-A7BD-25E8ED0D20D5}" type="parTrans" cxnId="{DD88A4F2-F386-4C87-A7F3-F2C0D3AF0F39}">
      <dgm:prSet/>
      <dgm:spPr/>
      <dgm:t>
        <a:bodyPr/>
        <a:lstStyle/>
        <a:p>
          <a:endParaRPr lang="tr-TR" sz="2800"/>
        </a:p>
      </dgm:t>
    </dgm:pt>
    <dgm:pt modelId="{0C62F034-0BA1-4112-9721-49F1B0FAC4F7}" type="sibTrans" cxnId="{DD88A4F2-F386-4C87-A7F3-F2C0D3AF0F39}">
      <dgm:prSet/>
      <dgm:spPr/>
      <dgm:t>
        <a:bodyPr/>
        <a:lstStyle/>
        <a:p>
          <a:endParaRPr lang="tr-TR" sz="2800"/>
        </a:p>
      </dgm:t>
    </dgm:pt>
    <dgm:pt modelId="{82CE8E69-902C-49D7-A32E-B8080B51DF0D}">
      <dgm:prSet phldrT="[Metin]" custT="1"/>
      <dgm:spPr/>
      <dgm:t>
        <a:bodyPr/>
        <a:lstStyle/>
        <a:p>
          <a:r>
            <a:rPr lang="tr-TR" sz="2800" dirty="0"/>
            <a:t>Dolaylı ölçme</a:t>
          </a:r>
        </a:p>
      </dgm:t>
    </dgm:pt>
    <dgm:pt modelId="{E388B33E-BC2E-4213-8BA6-7D184AF953C7}" type="parTrans" cxnId="{6B5DC488-2EDE-4558-88DD-0E215E7376B8}">
      <dgm:prSet/>
      <dgm:spPr/>
      <dgm:t>
        <a:bodyPr/>
        <a:lstStyle/>
        <a:p>
          <a:endParaRPr lang="tr-TR" sz="2800"/>
        </a:p>
      </dgm:t>
    </dgm:pt>
    <dgm:pt modelId="{A001A38F-9848-4828-9764-7BD85D2617B7}" type="sibTrans" cxnId="{6B5DC488-2EDE-4558-88DD-0E215E7376B8}">
      <dgm:prSet/>
      <dgm:spPr/>
      <dgm:t>
        <a:bodyPr/>
        <a:lstStyle/>
        <a:p>
          <a:endParaRPr lang="tr-TR" sz="2800"/>
        </a:p>
      </dgm:t>
    </dgm:pt>
    <dgm:pt modelId="{0D1CA2AC-A171-4CD9-9342-32A50C6B9D2F}">
      <dgm:prSet phldrT="[Metin]" custT="1"/>
      <dgm:spPr/>
      <dgm:t>
        <a:bodyPr/>
        <a:lstStyle/>
        <a:p>
          <a:r>
            <a:rPr lang="tr-TR" sz="2800" dirty="0"/>
            <a:t>Türetilmiş ölçme</a:t>
          </a:r>
        </a:p>
      </dgm:t>
    </dgm:pt>
    <dgm:pt modelId="{084E47FF-D6EE-4E45-B310-D144B2D43342}" type="parTrans" cxnId="{ECFED7C1-FAF2-43DA-8567-64DA82307CC2}">
      <dgm:prSet/>
      <dgm:spPr/>
      <dgm:t>
        <a:bodyPr/>
        <a:lstStyle/>
        <a:p>
          <a:endParaRPr lang="tr-TR" sz="2800"/>
        </a:p>
      </dgm:t>
    </dgm:pt>
    <dgm:pt modelId="{5BB55952-40B1-4C67-A9A4-A52508635A53}" type="sibTrans" cxnId="{ECFED7C1-FAF2-43DA-8567-64DA82307CC2}">
      <dgm:prSet/>
      <dgm:spPr/>
      <dgm:t>
        <a:bodyPr/>
        <a:lstStyle/>
        <a:p>
          <a:endParaRPr lang="tr-TR" sz="2800"/>
        </a:p>
      </dgm:t>
    </dgm:pt>
    <dgm:pt modelId="{94805C31-D852-47ED-BC0C-E805662F691B}" type="pres">
      <dgm:prSet presAssocID="{B8143C12-77EF-477A-A90B-17E1ADE152BA}" presName="linear" presStyleCnt="0">
        <dgm:presLayoutVars>
          <dgm:dir/>
          <dgm:animLvl val="lvl"/>
          <dgm:resizeHandles val="exact"/>
        </dgm:presLayoutVars>
      </dgm:prSet>
      <dgm:spPr/>
    </dgm:pt>
    <dgm:pt modelId="{66DD827A-DD9D-4600-99CC-403F16B4467C}" type="pres">
      <dgm:prSet presAssocID="{80F350A7-D1F6-41D5-B82B-CE55759CE47F}" presName="parentLin" presStyleCnt="0"/>
      <dgm:spPr/>
    </dgm:pt>
    <dgm:pt modelId="{1FB02B83-0713-4D39-B2DC-2E7E8230CC90}" type="pres">
      <dgm:prSet presAssocID="{80F350A7-D1F6-41D5-B82B-CE55759CE47F}" presName="parentLeftMargin" presStyleLbl="node1" presStyleIdx="0" presStyleCnt="3"/>
      <dgm:spPr/>
    </dgm:pt>
    <dgm:pt modelId="{561445F3-FD57-480D-9AA4-227C0266DB94}" type="pres">
      <dgm:prSet presAssocID="{80F350A7-D1F6-41D5-B82B-CE55759CE47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1E4398-2147-4820-BC3A-B29A432A2C2D}" type="pres">
      <dgm:prSet presAssocID="{80F350A7-D1F6-41D5-B82B-CE55759CE47F}" presName="negativeSpace" presStyleCnt="0"/>
      <dgm:spPr/>
    </dgm:pt>
    <dgm:pt modelId="{67554896-501E-42C5-99C4-B315E8084873}" type="pres">
      <dgm:prSet presAssocID="{80F350A7-D1F6-41D5-B82B-CE55759CE47F}" presName="childText" presStyleLbl="conFgAcc1" presStyleIdx="0" presStyleCnt="3">
        <dgm:presLayoutVars>
          <dgm:bulletEnabled val="1"/>
        </dgm:presLayoutVars>
      </dgm:prSet>
      <dgm:spPr/>
    </dgm:pt>
    <dgm:pt modelId="{AC71A109-0296-4A6F-9527-174DB5A9F1A9}" type="pres">
      <dgm:prSet presAssocID="{0C62F034-0BA1-4112-9721-49F1B0FAC4F7}" presName="spaceBetweenRectangles" presStyleCnt="0"/>
      <dgm:spPr/>
    </dgm:pt>
    <dgm:pt modelId="{DA10CA41-2C9A-4250-BBDB-CF3CB1BDF4E0}" type="pres">
      <dgm:prSet presAssocID="{82CE8E69-902C-49D7-A32E-B8080B51DF0D}" presName="parentLin" presStyleCnt="0"/>
      <dgm:spPr/>
    </dgm:pt>
    <dgm:pt modelId="{6426EC78-0C89-4C6F-B0F2-35BEDCD93004}" type="pres">
      <dgm:prSet presAssocID="{82CE8E69-902C-49D7-A32E-B8080B51DF0D}" presName="parentLeftMargin" presStyleLbl="node1" presStyleIdx="0" presStyleCnt="3"/>
      <dgm:spPr/>
    </dgm:pt>
    <dgm:pt modelId="{D04046AB-F318-4DFB-83CB-49AF8B90FFF5}" type="pres">
      <dgm:prSet presAssocID="{82CE8E69-902C-49D7-A32E-B8080B51DF0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135C759-EE40-4CA2-A853-94D3A1A37E6C}" type="pres">
      <dgm:prSet presAssocID="{82CE8E69-902C-49D7-A32E-B8080B51DF0D}" presName="negativeSpace" presStyleCnt="0"/>
      <dgm:spPr/>
    </dgm:pt>
    <dgm:pt modelId="{B210BCA7-2970-41D1-A39A-C0075657317A}" type="pres">
      <dgm:prSet presAssocID="{82CE8E69-902C-49D7-A32E-B8080B51DF0D}" presName="childText" presStyleLbl="conFgAcc1" presStyleIdx="1" presStyleCnt="3">
        <dgm:presLayoutVars>
          <dgm:bulletEnabled val="1"/>
        </dgm:presLayoutVars>
      </dgm:prSet>
      <dgm:spPr/>
    </dgm:pt>
    <dgm:pt modelId="{1D59CA1E-66A8-4F32-9048-D838EDEE91AC}" type="pres">
      <dgm:prSet presAssocID="{A001A38F-9848-4828-9764-7BD85D2617B7}" presName="spaceBetweenRectangles" presStyleCnt="0"/>
      <dgm:spPr/>
    </dgm:pt>
    <dgm:pt modelId="{1BCDC231-E028-4794-8360-A8B966DB8FCB}" type="pres">
      <dgm:prSet presAssocID="{0D1CA2AC-A171-4CD9-9342-32A50C6B9D2F}" presName="parentLin" presStyleCnt="0"/>
      <dgm:spPr/>
    </dgm:pt>
    <dgm:pt modelId="{FB1DA325-BC95-4218-8131-261A1FD8801E}" type="pres">
      <dgm:prSet presAssocID="{0D1CA2AC-A171-4CD9-9342-32A50C6B9D2F}" presName="parentLeftMargin" presStyleLbl="node1" presStyleIdx="1" presStyleCnt="3"/>
      <dgm:spPr/>
    </dgm:pt>
    <dgm:pt modelId="{908F7D1D-4222-46DB-8E3B-149C735D2CEF}" type="pres">
      <dgm:prSet presAssocID="{0D1CA2AC-A171-4CD9-9342-32A50C6B9D2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66448AE-074D-4831-BFE4-7A24FFC8B992}" type="pres">
      <dgm:prSet presAssocID="{0D1CA2AC-A171-4CD9-9342-32A50C6B9D2F}" presName="negativeSpace" presStyleCnt="0"/>
      <dgm:spPr/>
    </dgm:pt>
    <dgm:pt modelId="{DC26DE78-A91F-4B9B-8D34-483B4E176CFC}" type="pres">
      <dgm:prSet presAssocID="{0D1CA2AC-A171-4CD9-9342-32A50C6B9D2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A937031-A7BD-4050-AA75-EDC8166C92C4}" type="presOf" srcId="{B8143C12-77EF-477A-A90B-17E1ADE152BA}" destId="{94805C31-D852-47ED-BC0C-E805662F691B}" srcOrd="0" destOrd="0" presId="urn:microsoft.com/office/officeart/2005/8/layout/list1"/>
    <dgm:cxn modelId="{06B3745E-BCDE-4C58-A4B9-EB30885BFD9F}" type="presOf" srcId="{0D1CA2AC-A171-4CD9-9342-32A50C6B9D2F}" destId="{FB1DA325-BC95-4218-8131-261A1FD8801E}" srcOrd="0" destOrd="0" presId="urn:microsoft.com/office/officeart/2005/8/layout/list1"/>
    <dgm:cxn modelId="{A599B964-F2AB-4E87-88EC-50592600018D}" type="presOf" srcId="{82CE8E69-902C-49D7-A32E-B8080B51DF0D}" destId="{6426EC78-0C89-4C6F-B0F2-35BEDCD93004}" srcOrd="0" destOrd="0" presId="urn:microsoft.com/office/officeart/2005/8/layout/list1"/>
    <dgm:cxn modelId="{6B5DC488-2EDE-4558-88DD-0E215E7376B8}" srcId="{B8143C12-77EF-477A-A90B-17E1ADE152BA}" destId="{82CE8E69-902C-49D7-A32E-B8080B51DF0D}" srcOrd="1" destOrd="0" parTransId="{E388B33E-BC2E-4213-8BA6-7D184AF953C7}" sibTransId="{A001A38F-9848-4828-9764-7BD85D2617B7}"/>
    <dgm:cxn modelId="{3BDF15BB-0520-42AF-9467-CF33A37B27E1}" type="presOf" srcId="{80F350A7-D1F6-41D5-B82B-CE55759CE47F}" destId="{1FB02B83-0713-4D39-B2DC-2E7E8230CC90}" srcOrd="0" destOrd="0" presId="urn:microsoft.com/office/officeart/2005/8/layout/list1"/>
    <dgm:cxn modelId="{ECFED7C1-FAF2-43DA-8567-64DA82307CC2}" srcId="{B8143C12-77EF-477A-A90B-17E1ADE152BA}" destId="{0D1CA2AC-A171-4CD9-9342-32A50C6B9D2F}" srcOrd="2" destOrd="0" parTransId="{084E47FF-D6EE-4E45-B310-D144B2D43342}" sibTransId="{5BB55952-40B1-4C67-A9A4-A52508635A53}"/>
    <dgm:cxn modelId="{325E15D5-3A86-448D-8894-2DA6437EA129}" type="presOf" srcId="{82CE8E69-902C-49D7-A32E-B8080B51DF0D}" destId="{D04046AB-F318-4DFB-83CB-49AF8B90FFF5}" srcOrd="1" destOrd="0" presId="urn:microsoft.com/office/officeart/2005/8/layout/list1"/>
    <dgm:cxn modelId="{13D595EE-B927-49B0-960D-CE3BD56F4DE2}" type="presOf" srcId="{0D1CA2AC-A171-4CD9-9342-32A50C6B9D2F}" destId="{908F7D1D-4222-46DB-8E3B-149C735D2CEF}" srcOrd="1" destOrd="0" presId="urn:microsoft.com/office/officeart/2005/8/layout/list1"/>
    <dgm:cxn modelId="{DD88A4F2-F386-4C87-A7F3-F2C0D3AF0F39}" srcId="{B8143C12-77EF-477A-A90B-17E1ADE152BA}" destId="{80F350A7-D1F6-41D5-B82B-CE55759CE47F}" srcOrd="0" destOrd="0" parTransId="{A1CFC69B-975D-4139-A7BD-25E8ED0D20D5}" sibTransId="{0C62F034-0BA1-4112-9721-49F1B0FAC4F7}"/>
    <dgm:cxn modelId="{37C3FDFB-FB9C-47FA-A02E-D950A0D8D929}" type="presOf" srcId="{80F350A7-D1F6-41D5-B82B-CE55759CE47F}" destId="{561445F3-FD57-480D-9AA4-227C0266DB94}" srcOrd="1" destOrd="0" presId="urn:microsoft.com/office/officeart/2005/8/layout/list1"/>
    <dgm:cxn modelId="{C716B7B3-5D82-462B-9D7E-0C57F2A63B29}" type="presParOf" srcId="{94805C31-D852-47ED-BC0C-E805662F691B}" destId="{66DD827A-DD9D-4600-99CC-403F16B4467C}" srcOrd="0" destOrd="0" presId="urn:microsoft.com/office/officeart/2005/8/layout/list1"/>
    <dgm:cxn modelId="{511AF1EE-4491-4B21-9DCA-670D824747CE}" type="presParOf" srcId="{66DD827A-DD9D-4600-99CC-403F16B4467C}" destId="{1FB02B83-0713-4D39-B2DC-2E7E8230CC90}" srcOrd="0" destOrd="0" presId="urn:microsoft.com/office/officeart/2005/8/layout/list1"/>
    <dgm:cxn modelId="{7618D58D-A528-4715-AE22-E8B68BF5F2AE}" type="presParOf" srcId="{66DD827A-DD9D-4600-99CC-403F16B4467C}" destId="{561445F3-FD57-480D-9AA4-227C0266DB94}" srcOrd="1" destOrd="0" presId="urn:microsoft.com/office/officeart/2005/8/layout/list1"/>
    <dgm:cxn modelId="{41FC0DB6-B1BD-4F96-88E0-F7CA4185A2CE}" type="presParOf" srcId="{94805C31-D852-47ED-BC0C-E805662F691B}" destId="{541E4398-2147-4820-BC3A-B29A432A2C2D}" srcOrd="1" destOrd="0" presId="urn:microsoft.com/office/officeart/2005/8/layout/list1"/>
    <dgm:cxn modelId="{07570893-E98C-487B-A211-A8254FE7054D}" type="presParOf" srcId="{94805C31-D852-47ED-BC0C-E805662F691B}" destId="{67554896-501E-42C5-99C4-B315E8084873}" srcOrd="2" destOrd="0" presId="urn:microsoft.com/office/officeart/2005/8/layout/list1"/>
    <dgm:cxn modelId="{899904F6-2858-40ED-BBCD-13EE5514956C}" type="presParOf" srcId="{94805C31-D852-47ED-BC0C-E805662F691B}" destId="{AC71A109-0296-4A6F-9527-174DB5A9F1A9}" srcOrd="3" destOrd="0" presId="urn:microsoft.com/office/officeart/2005/8/layout/list1"/>
    <dgm:cxn modelId="{8D86DBB6-9179-4513-B273-389058E2385C}" type="presParOf" srcId="{94805C31-D852-47ED-BC0C-E805662F691B}" destId="{DA10CA41-2C9A-4250-BBDB-CF3CB1BDF4E0}" srcOrd="4" destOrd="0" presId="urn:microsoft.com/office/officeart/2005/8/layout/list1"/>
    <dgm:cxn modelId="{EE30C14D-726D-4D6D-A092-CA6FA3982684}" type="presParOf" srcId="{DA10CA41-2C9A-4250-BBDB-CF3CB1BDF4E0}" destId="{6426EC78-0C89-4C6F-B0F2-35BEDCD93004}" srcOrd="0" destOrd="0" presId="urn:microsoft.com/office/officeart/2005/8/layout/list1"/>
    <dgm:cxn modelId="{09A17B8D-D290-4788-B99D-00A7FAE08FA5}" type="presParOf" srcId="{DA10CA41-2C9A-4250-BBDB-CF3CB1BDF4E0}" destId="{D04046AB-F318-4DFB-83CB-49AF8B90FFF5}" srcOrd="1" destOrd="0" presId="urn:microsoft.com/office/officeart/2005/8/layout/list1"/>
    <dgm:cxn modelId="{2CB8A87F-8CD1-463E-B824-83D96B6B9F62}" type="presParOf" srcId="{94805C31-D852-47ED-BC0C-E805662F691B}" destId="{F135C759-EE40-4CA2-A853-94D3A1A37E6C}" srcOrd="5" destOrd="0" presId="urn:microsoft.com/office/officeart/2005/8/layout/list1"/>
    <dgm:cxn modelId="{7E5B25EE-91C5-4D3C-A370-5195A28207CC}" type="presParOf" srcId="{94805C31-D852-47ED-BC0C-E805662F691B}" destId="{B210BCA7-2970-41D1-A39A-C0075657317A}" srcOrd="6" destOrd="0" presId="urn:microsoft.com/office/officeart/2005/8/layout/list1"/>
    <dgm:cxn modelId="{78C21B97-F72A-4C02-A328-9E5BAB7CC44F}" type="presParOf" srcId="{94805C31-D852-47ED-BC0C-E805662F691B}" destId="{1D59CA1E-66A8-4F32-9048-D838EDEE91AC}" srcOrd="7" destOrd="0" presId="urn:microsoft.com/office/officeart/2005/8/layout/list1"/>
    <dgm:cxn modelId="{0D567BD0-409E-4AC3-AA88-3A73D77C02EE}" type="presParOf" srcId="{94805C31-D852-47ED-BC0C-E805662F691B}" destId="{1BCDC231-E028-4794-8360-A8B966DB8FCB}" srcOrd="8" destOrd="0" presId="urn:microsoft.com/office/officeart/2005/8/layout/list1"/>
    <dgm:cxn modelId="{67B295BB-ADD1-4623-A0EE-D90485E683BD}" type="presParOf" srcId="{1BCDC231-E028-4794-8360-A8B966DB8FCB}" destId="{FB1DA325-BC95-4218-8131-261A1FD8801E}" srcOrd="0" destOrd="0" presId="urn:microsoft.com/office/officeart/2005/8/layout/list1"/>
    <dgm:cxn modelId="{3C836A30-359F-4572-B76B-C6FEFC53037A}" type="presParOf" srcId="{1BCDC231-E028-4794-8360-A8B966DB8FCB}" destId="{908F7D1D-4222-46DB-8E3B-149C735D2CEF}" srcOrd="1" destOrd="0" presId="urn:microsoft.com/office/officeart/2005/8/layout/list1"/>
    <dgm:cxn modelId="{DECC8943-4BDE-4557-801C-D8FBE16A738C}" type="presParOf" srcId="{94805C31-D852-47ED-BC0C-E805662F691B}" destId="{F66448AE-074D-4831-BFE4-7A24FFC8B992}" srcOrd="9" destOrd="0" presId="urn:microsoft.com/office/officeart/2005/8/layout/list1"/>
    <dgm:cxn modelId="{75CACE52-040E-4534-85D4-EF0899E759EA}" type="presParOf" srcId="{94805C31-D852-47ED-BC0C-E805662F691B}" destId="{DC26DE78-A91F-4B9B-8D34-483B4E176CF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6037FA-BC4E-4989-8EDD-C4BF4B3FC7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390E1A5-EE99-451A-8FEA-479EB81332F0}">
      <dgm:prSet phldrT="[Metin]" custT="1"/>
      <dgm:spPr/>
      <dgm:t>
        <a:bodyPr/>
        <a:lstStyle/>
        <a:p>
          <a:r>
            <a:rPr lang="tr-TR" sz="2600" dirty="0"/>
            <a:t>Mutlak değerlendirme</a:t>
          </a:r>
        </a:p>
      </dgm:t>
    </dgm:pt>
    <dgm:pt modelId="{A4AD4151-217C-40CC-8943-3619D39B6D4A}" type="parTrans" cxnId="{7DAD72A7-15D0-480E-91A4-3B89B6781DAC}">
      <dgm:prSet/>
      <dgm:spPr/>
      <dgm:t>
        <a:bodyPr/>
        <a:lstStyle/>
        <a:p>
          <a:endParaRPr lang="tr-TR" sz="2600"/>
        </a:p>
      </dgm:t>
    </dgm:pt>
    <dgm:pt modelId="{50D0FD03-5F7D-40FF-9EBC-86020D7FC43F}" type="sibTrans" cxnId="{7DAD72A7-15D0-480E-91A4-3B89B6781DAC}">
      <dgm:prSet/>
      <dgm:spPr/>
      <dgm:t>
        <a:bodyPr/>
        <a:lstStyle/>
        <a:p>
          <a:endParaRPr lang="tr-TR" sz="2600"/>
        </a:p>
      </dgm:t>
    </dgm:pt>
    <dgm:pt modelId="{0C452B1E-9944-49D2-9CA3-A842800311BA}">
      <dgm:prSet phldrT="[Metin]" custT="1"/>
      <dgm:spPr/>
      <dgm:t>
        <a:bodyPr/>
        <a:lstStyle/>
        <a:p>
          <a:r>
            <a:rPr lang="tr-TR" sz="2600" dirty="0"/>
            <a:t>Bağıl değerlendirme</a:t>
          </a:r>
        </a:p>
      </dgm:t>
    </dgm:pt>
    <dgm:pt modelId="{24C485F1-D738-461E-89F4-9CC6B26C2033}" type="parTrans" cxnId="{2F9F8C34-4870-495C-BB7B-5BB3FC9D2B92}">
      <dgm:prSet/>
      <dgm:spPr/>
      <dgm:t>
        <a:bodyPr/>
        <a:lstStyle/>
        <a:p>
          <a:endParaRPr lang="tr-TR" sz="2600"/>
        </a:p>
      </dgm:t>
    </dgm:pt>
    <dgm:pt modelId="{1B72F1B8-02C3-40CE-B71A-D8E787D447C8}" type="sibTrans" cxnId="{2F9F8C34-4870-495C-BB7B-5BB3FC9D2B92}">
      <dgm:prSet/>
      <dgm:spPr/>
      <dgm:t>
        <a:bodyPr/>
        <a:lstStyle/>
        <a:p>
          <a:endParaRPr lang="tr-TR" sz="2600"/>
        </a:p>
      </dgm:t>
    </dgm:pt>
    <dgm:pt modelId="{DB4D077B-46CE-42C0-8E85-36F5F1AB8295}" type="pres">
      <dgm:prSet presAssocID="{406037FA-BC4E-4989-8EDD-C4BF4B3FC7DF}" presName="linear" presStyleCnt="0">
        <dgm:presLayoutVars>
          <dgm:dir/>
          <dgm:animLvl val="lvl"/>
          <dgm:resizeHandles val="exact"/>
        </dgm:presLayoutVars>
      </dgm:prSet>
      <dgm:spPr/>
    </dgm:pt>
    <dgm:pt modelId="{E23F7C3F-9C39-49D5-8E71-0A6932D7EF2B}" type="pres">
      <dgm:prSet presAssocID="{F390E1A5-EE99-451A-8FEA-479EB81332F0}" presName="parentLin" presStyleCnt="0"/>
      <dgm:spPr/>
    </dgm:pt>
    <dgm:pt modelId="{52E384F7-2297-411C-BC6B-A46263AC2BAD}" type="pres">
      <dgm:prSet presAssocID="{F390E1A5-EE99-451A-8FEA-479EB81332F0}" presName="parentLeftMargin" presStyleLbl="node1" presStyleIdx="0" presStyleCnt="2"/>
      <dgm:spPr/>
    </dgm:pt>
    <dgm:pt modelId="{715ABC2C-DB56-4A81-8CB9-5B12B301FB88}" type="pres">
      <dgm:prSet presAssocID="{F390E1A5-EE99-451A-8FEA-479EB81332F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B50914-AD86-4E71-B711-24DB63197447}" type="pres">
      <dgm:prSet presAssocID="{F390E1A5-EE99-451A-8FEA-479EB81332F0}" presName="negativeSpace" presStyleCnt="0"/>
      <dgm:spPr/>
    </dgm:pt>
    <dgm:pt modelId="{A0872E3B-CD57-4C2A-A773-30E6E74D856F}" type="pres">
      <dgm:prSet presAssocID="{F390E1A5-EE99-451A-8FEA-479EB81332F0}" presName="childText" presStyleLbl="conFgAcc1" presStyleIdx="0" presStyleCnt="2">
        <dgm:presLayoutVars>
          <dgm:bulletEnabled val="1"/>
        </dgm:presLayoutVars>
      </dgm:prSet>
      <dgm:spPr/>
    </dgm:pt>
    <dgm:pt modelId="{758F92AD-2F78-432A-A42B-B8EA3A523331}" type="pres">
      <dgm:prSet presAssocID="{50D0FD03-5F7D-40FF-9EBC-86020D7FC43F}" presName="spaceBetweenRectangles" presStyleCnt="0"/>
      <dgm:spPr/>
    </dgm:pt>
    <dgm:pt modelId="{76C988EA-AC3F-4E01-89B7-8A9DFA98AE31}" type="pres">
      <dgm:prSet presAssocID="{0C452B1E-9944-49D2-9CA3-A842800311BA}" presName="parentLin" presStyleCnt="0"/>
      <dgm:spPr/>
    </dgm:pt>
    <dgm:pt modelId="{35FA417F-48DB-460A-A243-6E2CDC24BBAB}" type="pres">
      <dgm:prSet presAssocID="{0C452B1E-9944-49D2-9CA3-A842800311BA}" presName="parentLeftMargin" presStyleLbl="node1" presStyleIdx="0" presStyleCnt="2"/>
      <dgm:spPr/>
    </dgm:pt>
    <dgm:pt modelId="{D7D8B2BA-B729-4B2C-9CFC-853CCFE39340}" type="pres">
      <dgm:prSet presAssocID="{0C452B1E-9944-49D2-9CA3-A842800311B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B78F8CC-C924-4C76-B165-346CE95A0629}" type="pres">
      <dgm:prSet presAssocID="{0C452B1E-9944-49D2-9CA3-A842800311BA}" presName="negativeSpace" presStyleCnt="0"/>
      <dgm:spPr/>
    </dgm:pt>
    <dgm:pt modelId="{AEAB78DF-439E-4FE6-B754-8CA9E0D4CCE6}" type="pres">
      <dgm:prSet presAssocID="{0C452B1E-9944-49D2-9CA3-A842800311B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F9F8C34-4870-495C-BB7B-5BB3FC9D2B92}" srcId="{406037FA-BC4E-4989-8EDD-C4BF4B3FC7DF}" destId="{0C452B1E-9944-49D2-9CA3-A842800311BA}" srcOrd="1" destOrd="0" parTransId="{24C485F1-D738-461E-89F4-9CC6B26C2033}" sibTransId="{1B72F1B8-02C3-40CE-B71A-D8E787D447C8}"/>
    <dgm:cxn modelId="{3DFC3391-E1C9-42F6-ACE7-BD689F574C81}" type="presOf" srcId="{F390E1A5-EE99-451A-8FEA-479EB81332F0}" destId="{52E384F7-2297-411C-BC6B-A46263AC2BAD}" srcOrd="0" destOrd="0" presId="urn:microsoft.com/office/officeart/2005/8/layout/list1"/>
    <dgm:cxn modelId="{7DAD72A7-15D0-480E-91A4-3B89B6781DAC}" srcId="{406037FA-BC4E-4989-8EDD-C4BF4B3FC7DF}" destId="{F390E1A5-EE99-451A-8FEA-479EB81332F0}" srcOrd="0" destOrd="0" parTransId="{A4AD4151-217C-40CC-8943-3619D39B6D4A}" sibTransId="{50D0FD03-5F7D-40FF-9EBC-86020D7FC43F}"/>
    <dgm:cxn modelId="{7EB621A9-7A81-4AC9-8F32-75E87EB94351}" type="presOf" srcId="{0C452B1E-9944-49D2-9CA3-A842800311BA}" destId="{D7D8B2BA-B729-4B2C-9CFC-853CCFE39340}" srcOrd="1" destOrd="0" presId="urn:microsoft.com/office/officeart/2005/8/layout/list1"/>
    <dgm:cxn modelId="{37E31DD3-A7AA-47EF-BB02-DCA68FE43CDE}" type="presOf" srcId="{F390E1A5-EE99-451A-8FEA-479EB81332F0}" destId="{715ABC2C-DB56-4A81-8CB9-5B12B301FB88}" srcOrd="1" destOrd="0" presId="urn:microsoft.com/office/officeart/2005/8/layout/list1"/>
    <dgm:cxn modelId="{B9D975E7-FDCB-4F83-A1E3-07F74BC32543}" type="presOf" srcId="{406037FA-BC4E-4989-8EDD-C4BF4B3FC7DF}" destId="{DB4D077B-46CE-42C0-8E85-36F5F1AB8295}" srcOrd="0" destOrd="0" presId="urn:microsoft.com/office/officeart/2005/8/layout/list1"/>
    <dgm:cxn modelId="{F4C37BF0-97C0-4B37-ADE2-134D0468EAF8}" type="presOf" srcId="{0C452B1E-9944-49D2-9CA3-A842800311BA}" destId="{35FA417F-48DB-460A-A243-6E2CDC24BBAB}" srcOrd="0" destOrd="0" presId="urn:microsoft.com/office/officeart/2005/8/layout/list1"/>
    <dgm:cxn modelId="{20D33951-F53F-4541-9701-BEC6D88A67E2}" type="presParOf" srcId="{DB4D077B-46CE-42C0-8E85-36F5F1AB8295}" destId="{E23F7C3F-9C39-49D5-8E71-0A6932D7EF2B}" srcOrd="0" destOrd="0" presId="urn:microsoft.com/office/officeart/2005/8/layout/list1"/>
    <dgm:cxn modelId="{76B1661F-AA52-48E9-A1CC-3BB407F0885D}" type="presParOf" srcId="{E23F7C3F-9C39-49D5-8E71-0A6932D7EF2B}" destId="{52E384F7-2297-411C-BC6B-A46263AC2BAD}" srcOrd="0" destOrd="0" presId="urn:microsoft.com/office/officeart/2005/8/layout/list1"/>
    <dgm:cxn modelId="{64ED0065-4969-47B7-85CF-CF1F6DEA1D7B}" type="presParOf" srcId="{E23F7C3F-9C39-49D5-8E71-0A6932D7EF2B}" destId="{715ABC2C-DB56-4A81-8CB9-5B12B301FB88}" srcOrd="1" destOrd="0" presId="urn:microsoft.com/office/officeart/2005/8/layout/list1"/>
    <dgm:cxn modelId="{E4DB408B-F0B5-4AFE-B22F-AD94EF067C26}" type="presParOf" srcId="{DB4D077B-46CE-42C0-8E85-36F5F1AB8295}" destId="{C1B50914-AD86-4E71-B711-24DB63197447}" srcOrd="1" destOrd="0" presId="urn:microsoft.com/office/officeart/2005/8/layout/list1"/>
    <dgm:cxn modelId="{C1AA7D93-C60D-40F5-A795-8D9A049E74C7}" type="presParOf" srcId="{DB4D077B-46CE-42C0-8E85-36F5F1AB8295}" destId="{A0872E3B-CD57-4C2A-A773-30E6E74D856F}" srcOrd="2" destOrd="0" presId="urn:microsoft.com/office/officeart/2005/8/layout/list1"/>
    <dgm:cxn modelId="{B374E1B1-A0AA-4067-909A-51D00118F8C8}" type="presParOf" srcId="{DB4D077B-46CE-42C0-8E85-36F5F1AB8295}" destId="{758F92AD-2F78-432A-A42B-B8EA3A523331}" srcOrd="3" destOrd="0" presId="urn:microsoft.com/office/officeart/2005/8/layout/list1"/>
    <dgm:cxn modelId="{E42709A4-C097-4982-AE20-D41858A37086}" type="presParOf" srcId="{DB4D077B-46CE-42C0-8E85-36F5F1AB8295}" destId="{76C988EA-AC3F-4E01-89B7-8A9DFA98AE31}" srcOrd="4" destOrd="0" presId="urn:microsoft.com/office/officeart/2005/8/layout/list1"/>
    <dgm:cxn modelId="{9B3C8CE6-4316-4C58-BE24-7D98B620DDFF}" type="presParOf" srcId="{76C988EA-AC3F-4E01-89B7-8A9DFA98AE31}" destId="{35FA417F-48DB-460A-A243-6E2CDC24BBAB}" srcOrd="0" destOrd="0" presId="urn:microsoft.com/office/officeart/2005/8/layout/list1"/>
    <dgm:cxn modelId="{FF8D06E1-4CB7-4282-9562-E03B2BF70699}" type="presParOf" srcId="{76C988EA-AC3F-4E01-89B7-8A9DFA98AE31}" destId="{D7D8B2BA-B729-4B2C-9CFC-853CCFE39340}" srcOrd="1" destOrd="0" presId="urn:microsoft.com/office/officeart/2005/8/layout/list1"/>
    <dgm:cxn modelId="{A15BD0DF-1482-4F20-BDD9-641F3CECEBA4}" type="presParOf" srcId="{DB4D077B-46CE-42C0-8E85-36F5F1AB8295}" destId="{2B78F8CC-C924-4C76-B165-346CE95A0629}" srcOrd="5" destOrd="0" presId="urn:microsoft.com/office/officeart/2005/8/layout/list1"/>
    <dgm:cxn modelId="{E354D0A9-DFF3-46C2-97CF-FDABE8AAC796}" type="presParOf" srcId="{DB4D077B-46CE-42C0-8E85-36F5F1AB8295}" destId="{AEAB78DF-439E-4FE6-B754-8CA9E0D4CCE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DCDB2-D46A-4D6A-9E90-8A4854DFF84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E2B5402-2D4B-43BC-A952-EE12A307F74A}">
      <dgm:prSet phldrT="[Metin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tr-TR" altLang="tr-TR" sz="2400" dirty="0"/>
            <a:t>Tanıma ve yerleştirmeye dönük değerlendirme (</a:t>
          </a:r>
          <a:r>
            <a:rPr lang="tr-TR" altLang="tr-TR" sz="2400" dirty="0" err="1"/>
            <a:t>diagnostik</a:t>
          </a:r>
          <a:r>
            <a:rPr lang="tr-TR" altLang="tr-TR" sz="2400" dirty="0"/>
            <a:t>)</a:t>
          </a:r>
          <a:endParaRPr lang="tr-TR" sz="2400" dirty="0"/>
        </a:p>
      </dgm:t>
    </dgm:pt>
    <dgm:pt modelId="{B91E65A5-F930-48A2-AC22-117EDCA49382}" type="parTrans" cxnId="{E15536A1-F690-4743-9BDC-83FF2A9509BD}">
      <dgm:prSet/>
      <dgm:spPr/>
      <dgm:t>
        <a:bodyPr/>
        <a:lstStyle/>
        <a:p>
          <a:endParaRPr lang="tr-TR" sz="2600"/>
        </a:p>
      </dgm:t>
    </dgm:pt>
    <dgm:pt modelId="{FDEA537C-5FC7-44A9-A474-7ADB5EF2A1B1}" type="sibTrans" cxnId="{E15536A1-F690-4743-9BDC-83FF2A9509BD}">
      <dgm:prSet/>
      <dgm:spPr/>
      <dgm:t>
        <a:bodyPr/>
        <a:lstStyle/>
        <a:p>
          <a:endParaRPr lang="tr-TR" sz="2600"/>
        </a:p>
      </dgm:t>
    </dgm:pt>
    <dgm:pt modelId="{F7375B87-5012-4A1C-B78D-8CCC97910D5A}">
      <dgm:prSet phldrT="[Metin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tr-TR" altLang="tr-TR" sz="2400" dirty="0"/>
            <a:t>Biçimlendirmeye (yetiştirmeye) dönük değerlendirme (</a:t>
          </a:r>
          <a:r>
            <a:rPr lang="tr-TR" altLang="tr-TR" sz="2400" dirty="0" err="1"/>
            <a:t>formative</a:t>
          </a:r>
          <a:r>
            <a:rPr lang="tr-TR" altLang="tr-TR" sz="2400" dirty="0"/>
            <a:t>)</a:t>
          </a:r>
          <a:endParaRPr lang="tr-TR" sz="2400" dirty="0"/>
        </a:p>
      </dgm:t>
    </dgm:pt>
    <dgm:pt modelId="{6EB160CA-89C3-46D5-9714-B226136792A6}" type="parTrans" cxnId="{3D319FA1-FEB8-4675-B1CC-715F935D5C78}">
      <dgm:prSet/>
      <dgm:spPr/>
      <dgm:t>
        <a:bodyPr/>
        <a:lstStyle/>
        <a:p>
          <a:endParaRPr lang="tr-TR" sz="2600"/>
        </a:p>
      </dgm:t>
    </dgm:pt>
    <dgm:pt modelId="{6F1B4F66-A895-4864-8CDD-C64F7F7447C9}" type="sibTrans" cxnId="{3D319FA1-FEB8-4675-B1CC-715F935D5C78}">
      <dgm:prSet/>
      <dgm:spPr/>
      <dgm:t>
        <a:bodyPr/>
        <a:lstStyle/>
        <a:p>
          <a:endParaRPr lang="tr-TR" sz="2600"/>
        </a:p>
      </dgm:t>
    </dgm:pt>
    <dgm:pt modelId="{483B9487-38C8-417F-99E0-E1F3F725ED10}">
      <dgm:prSet phldrT="[Metin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tr-TR" altLang="tr-TR" sz="2400" dirty="0"/>
            <a:t>Toplam (sonuç) değerlendirme (</a:t>
          </a:r>
          <a:r>
            <a:rPr lang="tr-TR" altLang="tr-TR" sz="2400" dirty="0" err="1"/>
            <a:t>summative</a:t>
          </a:r>
          <a:r>
            <a:rPr lang="tr-TR" altLang="tr-TR" sz="2400" dirty="0"/>
            <a:t>)</a:t>
          </a:r>
          <a:endParaRPr lang="tr-TR" sz="2400" dirty="0"/>
        </a:p>
      </dgm:t>
    </dgm:pt>
    <dgm:pt modelId="{A33E92BA-22DA-4BFF-9AFD-27A9C93FA0DA}" type="parTrans" cxnId="{8AE28C08-5D72-40C1-A1D5-101D4EC4B720}">
      <dgm:prSet/>
      <dgm:spPr/>
      <dgm:t>
        <a:bodyPr/>
        <a:lstStyle/>
        <a:p>
          <a:endParaRPr lang="tr-TR" sz="2600"/>
        </a:p>
      </dgm:t>
    </dgm:pt>
    <dgm:pt modelId="{FCCE3E88-9F29-412C-99C1-42DBC5A8BC3C}" type="sibTrans" cxnId="{8AE28C08-5D72-40C1-A1D5-101D4EC4B720}">
      <dgm:prSet/>
      <dgm:spPr/>
      <dgm:t>
        <a:bodyPr/>
        <a:lstStyle/>
        <a:p>
          <a:endParaRPr lang="tr-TR" sz="2600"/>
        </a:p>
      </dgm:t>
    </dgm:pt>
    <dgm:pt modelId="{1B2B487B-30AC-49BD-9011-E867F44CCC23}" type="pres">
      <dgm:prSet presAssocID="{391DCDB2-D46A-4D6A-9E90-8A4854DFF84E}" presName="linear" presStyleCnt="0">
        <dgm:presLayoutVars>
          <dgm:dir/>
          <dgm:animLvl val="lvl"/>
          <dgm:resizeHandles val="exact"/>
        </dgm:presLayoutVars>
      </dgm:prSet>
      <dgm:spPr/>
    </dgm:pt>
    <dgm:pt modelId="{98D01711-196C-4D45-A86D-583140982F59}" type="pres">
      <dgm:prSet presAssocID="{8E2B5402-2D4B-43BC-A952-EE12A307F74A}" presName="parentLin" presStyleCnt="0"/>
      <dgm:spPr/>
    </dgm:pt>
    <dgm:pt modelId="{00FA0FE5-B576-44FB-8127-864A9892AA4A}" type="pres">
      <dgm:prSet presAssocID="{8E2B5402-2D4B-43BC-A952-EE12A307F74A}" presName="parentLeftMargin" presStyleLbl="node1" presStyleIdx="0" presStyleCnt="3"/>
      <dgm:spPr/>
    </dgm:pt>
    <dgm:pt modelId="{2CC42D2B-CE17-415D-82C6-5BCF04D6881E}" type="pres">
      <dgm:prSet presAssocID="{8E2B5402-2D4B-43BC-A952-EE12A307F74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CCAC84-6563-462B-BAC7-4BED97F6EBCE}" type="pres">
      <dgm:prSet presAssocID="{8E2B5402-2D4B-43BC-A952-EE12A307F74A}" presName="negativeSpace" presStyleCnt="0"/>
      <dgm:spPr/>
    </dgm:pt>
    <dgm:pt modelId="{88E1E77F-CD82-4753-85DA-8F0BE1792699}" type="pres">
      <dgm:prSet presAssocID="{8E2B5402-2D4B-43BC-A952-EE12A307F74A}" presName="childText" presStyleLbl="conFgAcc1" presStyleIdx="0" presStyleCnt="3">
        <dgm:presLayoutVars>
          <dgm:bulletEnabled val="1"/>
        </dgm:presLayoutVars>
      </dgm:prSet>
      <dgm:spPr/>
    </dgm:pt>
    <dgm:pt modelId="{FBA764DE-AA1A-4415-81B2-914E632CB598}" type="pres">
      <dgm:prSet presAssocID="{FDEA537C-5FC7-44A9-A474-7ADB5EF2A1B1}" presName="spaceBetweenRectangles" presStyleCnt="0"/>
      <dgm:spPr/>
    </dgm:pt>
    <dgm:pt modelId="{7241990F-BB44-4B61-9521-966B2735D4D3}" type="pres">
      <dgm:prSet presAssocID="{F7375B87-5012-4A1C-B78D-8CCC97910D5A}" presName="parentLin" presStyleCnt="0"/>
      <dgm:spPr/>
    </dgm:pt>
    <dgm:pt modelId="{03548853-93DF-4775-A480-82E9EC52ADB4}" type="pres">
      <dgm:prSet presAssocID="{F7375B87-5012-4A1C-B78D-8CCC97910D5A}" presName="parentLeftMargin" presStyleLbl="node1" presStyleIdx="0" presStyleCnt="3"/>
      <dgm:spPr/>
    </dgm:pt>
    <dgm:pt modelId="{B39BAA64-D6C6-48AF-AAF4-280C7CB29A6A}" type="pres">
      <dgm:prSet presAssocID="{F7375B87-5012-4A1C-B78D-8CCC97910D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4C450B8-7A07-4D28-BBAD-E9677C8FE7DD}" type="pres">
      <dgm:prSet presAssocID="{F7375B87-5012-4A1C-B78D-8CCC97910D5A}" presName="negativeSpace" presStyleCnt="0"/>
      <dgm:spPr/>
    </dgm:pt>
    <dgm:pt modelId="{2C64F875-EDA1-46B1-BB53-EB55A2692731}" type="pres">
      <dgm:prSet presAssocID="{F7375B87-5012-4A1C-B78D-8CCC97910D5A}" presName="childText" presStyleLbl="conFgAcc1" presStyleIdx="1" presStyleCnt="3">
        <dgm:presLayoutVars>
          <dgm:bulletEnabled val="1"/>
        </dgm:presLayoutVars>
      </dgm:prSet>
      <dgm:spPr/>
    </dgm:pt>
    <dgm:pt modelId="{6E6704EB-4C27-45A9-9D96-9D702BE5D4B7}" type="pres">
      <dgm:prSet presAssocID="{6F1B4F66-A895-4864-8CDD-C64F7F7447C9}" presName="spaceBetweenRectangles" presStyleCnt="0"/>
      <dgm:spPr/>
    </dgm:pt>
    <dgm:pt modelId="{18AC2650-9DA6-4892-9BE9-453B7C837369}" type="pres">
      <dgm:prSet presAssocID="{483B9487-38C8-417F-99E0-E1F3F725ED10}" presName="parentLin" presStyleCnt="0"/>
      <dgm:spPr/>
    </dgm:pt>
    <dgm:pt modelId="{5D78E1DF-0E03-4190-B95F-6BFB81FC9324}" type="pres">
      <dgm:prSet presAssocID="{483B9487-38C8-417F-99E0-E1F3F725ED10}" presName="parentLeftMargin" presStyleLbl="node1" presStyleIdx="1" presStyleCnt="3"/>
      <dgm:spPr/>
    </dgm:pt>
    <dgm:pt modelId="{2FDA08CA-4829-4923-9FB0-67ADA835DFB2}" type="pres">
      <dgm:prSet presAssocID="{483B9487-38C8-417F-99E0-E1F3F725ED1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8547A15-922D-4318-A60A-D6E1D0750037}" type="pres">
      <dgm:prSet presAssocID="{483B9487-38C8-417F-99E0-E1F3F725ED10}" presName="negativeSpace" presStyleCnt="0"/>
      <dgm:spPr/>
    </dgm:pt>
    <dgm:pt modelId="{EC9883A8-BA3C-47F2-BBA5-D6555648797A}" type="pres">
      <dgm:prSet presAssocID="{483B9487-38C8-417F-99E0-E1F3F725ED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AE28C08-5D72-40C1-A1D5-101D4EC4B720}" srcId="{391DCDB2-D46A-4D6A-9E90-8A4854DFF84E}" destId="{483B9487-38C8-417F-99E0-E1F3F725ED10}" srcOrd="2" destOrd="0" parTransId="{A33E92BA-22DA-4BFF-9AFD-27A9C93FA0DA}" sibTransId="{FCCE3E88-9F29-412C-99C1-42DBC5A8BC3C}"/>
    <dgm:cxn modelId="{EFCCDE37-DF2A-4E3D-8224-F2955E2390B5}" type="presOf" srcId="{8E2B5402-2D4B-43BC-A952-EE12A307F74A}" destId="{2CC42D2B-CE17-415D-82C6-5BCF04D6881E}" srcOrd="1" destOrd="0" presId="urn:microsoft.com/office/officeart/2005/8/layout/list1"/>
    <dgm:cxn modelId="{2A5B2B66-076B-46A0-820B-B2DAFC77E158}" type="presOf" srcId="{F7375B87-5012-4A1C-B78D-8CCC97910D5A}" destId="{B39BAA64-D6C6-48AF-AAF4-280C7CB29A6A}" srcOrd="1" destOrd="0" presId="urn:microsoft.com/office/officeart/2005/8/layout/list1"/>
    <dgm:cxn modelId="{6DC84C8B-4C89-4803-8F95-46549211149C}" type="presOf" srcId="{F7375B87-5012-4A1C-B78D-8CCC97910D5A}" destId="{03548853-93DF-4775-A480-82E9EC52ADB4}" srcOrd="0" destOrd="0" presId="urn:microsoft.com/office/officeart/2005/8/layout/list1"/>
    <dgm:cxn modelId="{E15536A1-F690-4743-9BDC-83FF2A9509BD}" srcId="{391DCDB2-D46A-4D6A-9E90-8A4854DFF84E}" destId="{8E2B5402-2D4B-43BC-A952-EE12A307F74A}" srcOrd="0" destOrd="0" parTransId="{B91E65A5-F930-48A2-AC22-117EDCA49382}" sibTransId="{FDEA537C-5FC7-44A9-A474-7ADB5EF2A1B1}"/>
    <dgm:cxn modelId="{3D319FA1-FEB8-4675-B1CC-715F935D5C78}" srcId="{391DCDB2-D46A-4D6A-9E90-8A4854DFF84E}" destId="{F7375B87-5012-4A1C-B78D-8CCC97910D5A}" srcOrd="1" destOrd="0" parTransId="{6EB160CA-89C3-46D5-9714-B226136792A6}" sibTransId="{6F1B4F66-A895-4864-8CDD-C64F7F7447C9}"/>
    <dgm:cxn modelId="{6AC8D5AA-9AB7-4CD3-A314-A733FB2C3AB4}" type="presOf" srcId="{483B9487-38C8-417F-99E0-E1F3F725ED10}" destId="{5D78E1DF-0E03-4190-B95F-6BFB81FC9324}" srcOrd="0" destOrd="0" presId="urn:microsoft.com/office/officeart/2005/8/layout/list1"/>
    <dgm:cxn modelId="{81A9E8CD-3EC6-45A6-B7D2-9BBA400D34BE}" type="presOf" srcId="{483B9487-38C8-417F-99E0-E1F3F725ED10}" destId="{2FDA08CA-4829-4923-9FB0-67ADA835DFB2}" srcOrd="1" destOrd="0" presId="urn:microsoft.com/office/officeart/2005/8/layout/list1"/>
    <dgm:cxn modelId="{B7CB02CF-8FEC-4A18-83F9-0B1E2315AD04}" type="presOf" srcId="{8E2B5402-2D4B-43BC-A952-EE12A307F74A}" destId="{00FA0FE5-B576-44FB-8127-864A9892AA4A}" srcOrd="0" destOrd="0" presId="urn:microsoft.com/office/officeart/2005/8/layout/list1"/>
    <dgm:cxn modelId="{ED99B3EC-A4E6-4C67-B860-1A36F5E6C8CC}" type="presOf" srcId="{391DCDB2-D46A-4D6A-9E90-8A4854DFF84E}" destId="{1B2B487B-30AC-49BD-9011-E867F44CCC23}" srcOrd="0" destOrd="0" presId="urn:microsoft.com/office/officeart/2005/8/layout/list1"/>
    <dgm:cxn modelId="{BA45D237-8E46-4FBA-B449-D63D27566677}" type="presParOf" srcId="{1B2B487B-30AC-49BD-9011-E867F44CCC23}" destId="{98D01711-196C-4D45-A86D-583140982F59}" srcOrd="0" destOrd="0" presId="urn:microsoft.com/office/officeart/2005/8/layout/list1"/>
    <dgm:cxn modelId="{5EFDD1BF-8984-492B-9438-950E1C05A3AF}" type="presParOf" srcId="{98D01711-196C-4D45-A86D-583140982F59}" destId="{00FA0FE5-B576-44FB-8127-864A9892AA4A}" srcOrd="0" destOrd="0" presId="urn:microsoft.com/office/officeart/2005/8/layout/list1"/>
    <dgm:cxn modelId="{E58E3A90-1236-4056-9640-CF058A9670A5}" type="presParOf" srcId="{98D01711-196C-4D45-A86D-583140982F59}" destId="{2CC42D2B-CE17-415D-82C6-5BCF04D6881E}" srcOrd="1" destOrd="0" presId="urn:microsoft.com/office/officeart/2005/8/layout/list1"/>
    <dgm:cxn modelId="{F58DA29C-9180-4017-8C0D-6CD6B10267A1}" type="presParOf" srcId="{1B2B487B-30AC-49BD-9011-E867F44CCC23}" destId="{48CCAC84-6563-462B-BAC7-4BED97F6EBCE}" srcOrd="1" destOrd="0" presId="urn:microsoft.com/office/officeart/2005/8/layout/list1"/>
    <dgm:cxn modelId="{DC9BA03A-F8A5-4299-B743-2882FF7B1012}" type="presParOf" srcId="{1B2B487B-30AC-49BD-9011-E867F44CCC23}" destId="{88E1E77F-CD82-4753-85DA-8F0BE1792699}" srcOrd="2" destOrd="0" presId="urn:microsoft.com/office/officeart/2005/8/layout/list1"/>
    <dgm:cxn modelId="{E0CFE632-4AEA-40F8-B17D-4BE5E2179AEE}" type="presParOf" srcId="{1B2B487B-30AC-49BD-9011-E867F44CCC23}" destId="{FBA764DE-AA1A-4415-81B2-914E632CB598}" srcOrd="3" destOrd="0" presId="urn:microsoft.com/office/officeart/2005/8/layout/list1"/>
    <dgm:cxn modelId="{F067C837-E1A3-435C-A313-F717FBC13172}" type="presParOf" srcId="{1B2B487B-30AC-49BD-9011-E867F44CCC23}" destId="{7241990F-BB44-4B61-9521-966B2735D4D3}" srcOrd="4" destOrd="0" presId="urn:microsoft.com/office/officeart/2005/8/layout/list1"/>
    <dgm:cxn modelId="{256641E2-AC9B-4400-9569-FE6772407EA6}" type="presParOf" srcId="{7241990F-BB44-4B61-9521-966B2735D4D3}" destId="{03548853-93DF-4775-A480-82E9EC52ADB4}" srcOrd="0" destOrd="0" presId="urn:microsoft.com/office/officeart/2005/8/layout/list1"/>
    <dgm:cxn modelId="{90CD3D52-9DEC-4B02-B092-EEE7AE54DE40}" type="presParOf" srcId="{7241990F-BB44-4B61-9521-966B2735D4D3}" destId="{B39BAA64-D6C6-48AF-AAF4-280C7CB29A6A}" srcOrd="1" destOrd="0" presId="urn:microsoft.com/office/officeart/2005/8/layout/list1"/>
    <dgm:cxn modelId="{BE8EBAB5-D858-4A8D-83EA-A450C9E5E964}" type="presParOf" srcId="{1B2B487B-30AC-49BD-9011-E867F44CCC23}" destId="{B4C450B8-7A07-4D28-BBAD-E9677C8FE7DD}" srcOrd="5" destOrd="0" presId="urn:microsoft.com/office/officeart/2005/8/layout/list1"/>
    <dgm:cxn modelId="{27F2D46D-5C15-4B35-9BFB-0CFC4FCAD1A7}" type="presParOf" srcId="{1B2B487B-30AC-49BD-9011-E867F44CCC23}" destId="{2C64F875-EDA1-46B1-BB53-EB55A2692731}" srcOrd="6" destOrd="0" presId="urn:microsoft.com/office/officeart/2005/8/layout/list1"/>
    <dgm:cxn modelId="{2537AD41-E3D6-48FD-938F-C35F5228B35B}" type="presParOf" srcId="{1B2B487B-30AC-49BD-9011-E867F44CCC23}" destId="{6E6704EB-4C27-45A9-9D96-9D702BE5D4B7}" srcOrd="7" destOrd="0" presId="urn:microsoft.com/office/officeart/2005/8/layout/list1"/>
    <dgm:cxn modelId="{194DCCD0-1D76-4662-B4D2-B17AFEF46A5E}" type="presParOf" srcId="{1B2B487B-30AC-49BD-9011-E867F44CCC23}" destId="{18AC2650-9DA6-4892-9BE9-453B7C837369}" srcOrd="8" destOrd="0" presId="urn:microsoft.com/office/officeart/2005/8/layout/list1"/>
    <dgm:cxn modelId="{6A9FC2F7-7C14-43BA-BCF1-A99C93F6814C}" type="presParOf" srcId="{18AC2650-9DA6-4892-9BE9-453B7C837369}" destId="{5D78E1DF-0E03-4190-B95F-6BFB81FC9324}" srcOrd="0" destOrd="0" presId="urn:microsoft.com/office/officeart/2005/8/layout/list1"/>
    <dgm:cxn modelId="{1412397B-6007-4FDA-A299-3AAAA9982B21}" type="presParOf" srcId="{18AC2650-9DA6-4892-9BE9-453B7C837369}" destId="{2FDA08CA-4829-4923-9FB0-67ADA835DFB2}" srcOrd="1" destOrd="0" presId="urn:microsoft.com/office/officeart/2005/8/layout/list1"/>
    <dgm:cxn modelId="{7AC817BD-0CC4-4DCD-80ED-203E8EE4A484}" type="presParOf" srcId="{1B2B487B-30AC-49BD-9011-E867F44CCC23}" destId="{28547A15-922D-4318-A60A-D6E1D0750037}" srcOrd="9" destOrd="0" presId="urn:microsoft.com/office/officeart/2005/8/layout/list1"/>
    <dgm:cxn modelId="{2C56B0DC-B355-426C-8CFC-A9E4DA20EDD5}" type="presParOf" srcId="{1B2B487B-30AC-49BD-9011-E867F44CCC23}" destId="{EC9883A8-BA3C-47F2-BBA5-D6555648797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2C4305-D540-48B1-BFE7-24C6DD3EA6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E48B6D2-62B7-403A-AEE7-A70B12B4F46F}">
      <dgm:prSet phldrT="[Metin]" custT="1"/>
      <dgm:spPr/>
      <dgm:t>
        <a:bodyPr/>
        <a:lstStyle/>
        <a:p>
          <a:r>
            <a:rPr lang="tr-TR" sz="2800" dirty="0"/>
            <a:t>Standart olanlar</a:t>
          </a:r>
        </a:p>
      </dgm:t>
    </dgm:pt>
    <dgm:pt modelId="{2DEFEBD3-1AC1-4421-BA71-F3B086F6C6EE}" type="parTrans" cxnId="{584D54E3-196B-4C98-8B1F-6B24E7871800}">
      <dgm:prSet/>
      <dgm:spPr/>
      <dgm:t>
        <a:bodyPr/>
        <a:lstStyle/>
        <a:p>
          <a:endParaRPr lang="tr-TR" sz="2800"/>
        </a:p>
      </dgm:t>
    </dgm:pt>
    <dgm:pt modelId="{DAC2AB7E-39CA-4750-99EC-7F3BEBB79D73}" type="sibTrans" cxnId="{584D54E3-196B-4C98-8B1F-6B24E7871800}">
      <dgm:prSet/>
      <dgm:spPr/>
      <dgm:t>
        <a:bodyPr/>
        <a:lstStyle/>
        <a:p>
          <a:endParaRPr lang="tr-TR" sz="2800"/>
        </a:p>
      </dgm:t>
    </dgm:pt>
    <dgm:pt modelId="{03D68B17-3557-4E73-BA3E-92BA1F0E1EA2}">
      <dgm:prSet phldrT="[Metin]" custT="1"/>
      <dgm:spPr/>
      <dgm:t>
        <a:bodyPr/>
        <a:lstStyle/>
        <a:p>
          <a:pPr>
            <a:buClr>
              <a:schemeClr val="tx2"/>
            </a:buClr>
          </a:pPr>
          <a:r>
            <a:rPr lang="tr-TR" sz="2400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Örnek:</a:t>
          </a:r>
          <a:r>
            <a:rPr lang="tr-TR" sz="2400" dirty="0">
              <a:latin typeface="Calibri" panose="020F0502020204030204" pitchFamily="34" charset="0"/>
              <a:cs typeface="Calibri" panose="020F0502020204030204" pitchFamily="34" charset="0"/>
            </a:rPr>
            <a:t> Metre, kilogram, standart testler</a:t>
          </a:r>
        </a:p>
      </dgm:t>
    </dgm:pt>
    <dgm:pt modelId="{C124EF24-7D11-471C-8C11-5AF5397B3411}" type="parTrans" cxnId="{AB82A70A-1C8B-44EB-BACE-F4813A2CB697}">
      <dgm:prSet/>
      <dgm:spPr/>
      <dgm:t>
        <a:bodyPr/>
        <a:lstStyle/>
        <a:p>
          <a:endParaRPr lang="tr-TR" sz="2800"/>
        </a:p>
      </dgm:t>
    </dgm:pt>
    <dgm:pt modelId="{39DD5B63-CCBD-4F2E-BEDE-0B2ADC341C40}" type="sibTrans" cxnId="{AB82A70A-1C8B-44EB-BACE-F4813A2CB697}">
      <dgm:prSet/>
      <dgm:spPr/>
      <dgm:t>
        <a:bodyPr/>
        <a:lstStyle/>
        <a:p>
          <a:endParaRPr lang="tr-TR" sz="2800"/>
        </a:p>
      </dgm:t>
    </dgm:pt>
    <dgm:pt modelId="{1866DFF0-EB6D-4697-9560-FCE8AF138A74}">
      <dgm:prSet phldrT="[Metin]" custT="1"/>
      <dgm:spPr/>
      <dgm:t>
        <a:bodyPr/>
        <a:lstStyle/>
        <a:p>
          <a:r>
            <a:rPr lang="tr-TR" sz="2800" dirty="0"/>
            <a:t>Standart olmayanlar</a:t>
          </a:r>
        </a:p>
      </dgm:t>
    </dgm:pt>
    <dgm:pt modelId="{779A8D98-D3D9-4094-94DF-D8E0BF3A395D}" type="parTrans" cxnId="{CAEAD646-DA89-419B-8616-D0255E291BB2}">
      <dgm:prSet/>
      <dgm:spPr/>
      <dgm:t>
        <a:bodyPr/>
        <a:lstStyle/>
        <a:p>
          <a:endParaRPr lang="tr-TR" sz="2800"/>
        </a:p>
      </dgm:t>
    </dgm:pt>
    <dgm:pt modelId="{71A87BE4-1FE7-4DFE-8263-83EA4D74F31E}" type="sibTrans" cxnId="{CAEAD646-DA89-419B-8616-D0255E291BB2}">
      <dgm:prSet/>
      <dgm:spPr/>
      <dgm:t>
        <a:bodyPr/>
        <a:lstStyle/>
        <a:p>
          <a:endParaRPr lang="tr-TR" sz="2800"/>
        </a:p>
      </dgm:t>
    </dgm:pt>
    <dgm:pt modelId="{A6C9390E-19C1-4122-A842-F1E13FF1BF50}">
      <dgm:prSet phldrT="[Metin]" custT="1"/>
      <dgm:spPr/>
      <dgm:t>
        <a:bodyPr/>
        <a:lstStyle/>
        <a:p>
          <a:pPr>
            <a:buClr>
              <a:schemeClr val="tx2"/>
            </a:buClr>
          </a:pPr>
          <a:r>
            <a:rPr lang="tr-TR" sz="2400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Örnek:</a:t>
          </a:r>
          <a:r>
            <a:rPr lang="tr-TR" sz="2400" dirty="0">
              <a:latin typeface="Calibri" panose="020F0502020204030204" pitchFamily="34" charset="0"/>
              <a:cs typeface="Calibri" panose="020F0502020204030204" pitchFamily="34" charset="0"/>
            </a:rPr>
            <a:t> Adım, karış, kulaç</a:t>
          </a:r>
        </a:p>
      </dgm:t>
    </dgm:pt>
    <dgm:pt modelId="{457DD1DF-BBEC-4DF0-9C90-2129296DDEFA}" type="parTrans" cxnId="{2A8134E1-8FE0-4A3D-87F4-84F71BDA1229}">
      <dgm:prSet/>
      <dgm:spPr/>
      <dgm:t>
        <a:bodyPr/>
        <a:lstStyle/>
        <a:p>
          <a:endParaRPr lang="tr-TR" sz="2800"/>
        </a:p>
      </dgm:t>
    </dgm:pt>
    <dgm:pt modelId="{666F1C84-B55C-4E0F-B712-E1D99326B151}" type="sibTrans" cxnId="{2A8134E1-8FE0-4A3D-87F4-84F71BDA1229}">
      <dgm:prSet/>
      <dgm:spPr/>
      <dgm:t>
        <a:bodyPr/>
        <a:lstStyle/>
        <a:p>
          <a:endParaRPr lang="tr-TR" sz="2800"/>
        </a:p>
      </dgm:t>
    </dgm:pt>
    <dgm:pt modelId="{0E932DD8-159A-4D65-89EF-D9CEE391B7CC}" type="pres">
      <dgm:prSet presAssocID="{9B2C4305-D540-48B1-BFE7-24C6DD3EA634}" presName="linear" presStyleCnt="0">
        <dgm:presLayoutVars>
          <dgm:animLvl val="lvl"/>
          <dgm:resizeHandles val="exact"/>
        </dgm:presLayoutVars>
      </dgm:prSet>
      <dgm:spPr/>
    </dgm:pt>
    <dgm:pt modelId="{DC805874-366E-4846-B5D7-0523853167AB}" type="pres">
      <dgm:prSet presAssocID="{BE48B6D2-62B7-403A-AEE7-A70B12B4F46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0E26A48-EECF-4A80-8870-6EE54A1F55D9}" type="pres">
      <dgm:prSet presAssocID="{BE48B6D2-62B7-403A-AEE7-A70B12B4F46F}" presName="childText" presStyleLbl="revTx" presStyleIdx="0" presStyleCnt="2">
        <dgm:presLayoutVars>
          <dgm:bulletEnabled val="1"/>
        </dgm:presLayoutVars>
      </dgm:prSet>
      <dgm:spPr/>
    </dgm:pt>
    <dgm:pt modelId="{8C73D4E8-822F-497A-8A3E-3BD19199B82D}" type="pres">
      <dgm:prSet presAssocID="{1866DFF0-EB6D-4697-9560-FCE8AF138A7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B70245F-D6C5-4270-9C99-5DF6E1F1558B}" type="pres">
      <dgm:prSet presAssocID="{1866DFF0-EB6D-4697-9560-FCE8AF138A7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B82A70A-1C8B-44EB-BACE-F4813A2CB697}" srcId="{BE48B6D2-62B7-403A-AEE7-A70B12B4F46F}" destId="{03D68B17-3557-4E73-BA3E-92BA1F0E1EA2}" srcOrd="0" destOrd="0" parTransId="{C124EF24-7D11-471C-8C11-5AF5397B3411}" sibTransId="{39DD5B63-CCBD-4F2E-BEDE-0B2ADC341C40}"/>
    <dgm:cxn modelId="{CAEAD646-DA89-419B-8616-D0255E291BB2}" srcId="{9B2C4305-D540-48B1-BFE7-24C6DD3EA634}" destId="{1866DFF0-EB6D-4697-9560-FCE8AF138A74}" srcOrd="1" destOrd="0" parTransId="{779A8D98-D3D9-4094-94DF-D8E0BF3A395D}" sibTransId="{71A87BE4-1FE7-4DFE-8263-83EA4D74F31E}"/>
    <dgm:cxn modelId="{7834EF4B-7C5F-472F-A694-7BDF42D93794}" type="presOf" srcId="{03D68B17-3557-4E73-BA3E-92BA1F0E1EA2}" destId="{F0E26A48-EECF-4A80-8870-6EE54A1F55D9}" srcOrd="0" destOrd="0" presId="urn:microsoft.com/office/officeart/2005/8/layout/vList2"/>
    <dgm:cxn modelId="{953BE94F-850B-4309-92F6-F4076EB5970D}" type="presOf" srcId="{1866DFF0-EB6D-4697-9560-FCE8AF138A74}" destId="{8C73D4E8-822F-497A-8A3E-3BD19199B82D}" srcOrd="0" destOrd="0" presId="urn:microsoft.com/office/officeart/2005/8/layout/vList2"/>
    <dgm:cxn modelId="{DCC67F73-0ED1-4976-847F-2C073FF43721}" type="presOf" srcId="{A6C9390E-19C1-4122-A842-F1E13FF1BF50}" destId="{2B70245F-D6C5-4270-9C99-5DF6E1F1558B}" srcOrd="0" destOrd="0" presId="urn:microsoft.com/office/officeart/2005/8/layout/vList2"/>
    <dgm:cxn modelId="{FB0B39D5-140B-4365-B63E-5D2DEB617B99}" type="presOf" srcId="{9B2C4305-D540-48B1-BFE7-24C6DD3EA634}" destId="{0E932DD8-159A-4D65-89EF-D9CEE391B7CC}" srcOrd="0" destOrd="0" presId="urn:microsoft.com/office/officeart/2005/8/layout/vList2"/>
    <dgm:cxn modelId="{2A8134E1-8FE0-4A3D-87F4-84F71BDA1229}" srcId="{1866DFF0-EB6D-4697-9560-FCE8AF138A74}" destId="{A6C9390E-19C1-4122-A842-F1E13FF1BF50}" srcOrd="0" destOrd="0" parTransId="{457DD1DF-BBEC-4DF0-9C90-2129296DDEFA}" sibTransId="{666F1C84-B55C-4E0F-B712-E1D99326B151}"/>
    <dgm:cxn modelId="{584D54E3-196B-4C98-8B1F-6B24E7871800}" srcId="{9B2C4305-D540-48B1-BFE7-24C6DD3EA634}" destId="{BE48B6D2-62B7-403A-AEE7-A70B12B4F46F}" srcOrd="0" destOrd="0" parTransId="{2DEFEBD3-1AC1-4421-BA71-F3B086F6C6EE}" sibTransId="{DAC2AB7E-39CA-4750-99EC-7F3BEBB79D73}"/>
    <dgm:cxn modelId="{9927F4FE-B3AC-48A4-B9DA-780E1DC0D44C}" type="presOf" srcId="{BE48B6D2-62B7-403A-AEE7-A70B12B4F46F}" destId="{DC805874-366E-4846-B5D7-0523853167AB}" srcOrd="0" destOrd="0" presId="urn:microsoft.com/office/officeart/2005/8/layout/vList2"/>
    <dgm:cxn modelId="{2FD0958F-4E36-4662-8000-DC7D8CB8FADC}" type="presParOf" srcId="{0E932DD8-159A-4D65-89EF-D9CEE391B7CC}" destId="{DC805874-366E-4846-B5D7-0523853167AB}" srcOrd="0" destOrd="0" presId="urn:microsoft.com/office/officeart/2005/8/layout/vList2"/>
    <dgm:cxn modelId="{B7CB959D-2D66-4AF8-BC34-CF18E3576A6C}" type="presParOf" srcId="{0E932DD8-159A-4D65-89EF-D9CEE391B7CC}" destId="{F0E26A48-EECF-4A80-8870-6EE54A1F55D9}" srcOrd="1" destOrd="0" presId="urn:microsoft.com/office/officeart/2005/8/layout/vList2"/>
    <dgm:cxn modelId="{F93D9097-350E-4B14-9C9B-A5B9B25BD603}" type="presParOf" srcId="{0E932DD8-159A-4D65-89EF-D9CEE391B7CC}" destId="{8C73D4E8-822F-497A-8A3E-3BD19199B82D}" srcOrd="2" destOrd="0" presId="urn:microsoft.com/office/officeart/2005/8/layout/vList2"/>
    <dgm:cxn modelId="{CB23DDD3-4892-4325-9C81-0715CD8FFF33}" type="presParOf" srcId="{0E932DD8-159A-4D65-89EF-D9CEE391B7CC}" destId="{2B70245F-D6C5-4270-9C99-5DF6E1F1558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B9C3A0-E3F4-486D-99E2-0DA644359F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4F1F38D-35A4-47C2-8D6F-36002A954F72}">
      <dgm:prSet phldrT="[Metin]"/>
      <dgm:spPr/>
      <dgm:t>
        <a:bodyPr/>
        <a:lstStyle/>
        <a:p>
          <a:r>
            <a:rPr lang="tr-TR" dirty="0"/>
            <a:t>Ölçek</a:t>
          </a:r>
        </a:p>
      </dgm:t>
    </dgm:pt>
    <dgm:pt modelId="{96C2E78B-58BB-4E83-922A-C1606335EB1B}" type="parTrans" cxnId="{36A7DF0D-EFE0-45F0-A820-8B9B3400403E}">
      <dgm:prSet/>
      <dgm:spPr/>
      <dgm:t>
        <a:bodyPr/>
        <a:lstStyle/>
        <a:p>
          <a:endParaRPr lang="tr-TR"/>
        </a:p>
      </dgm:t>
    </dgm:pt>
    <dgm:pt modelId="{336FB685-DF79-40B3-AD6C-F89408B4CF0A}" type="sibTrans" cxnId="{36A7DF0D-EFE0-45F0-A820-8B9B3400403E}">
      <dgm:prSet/>
      <dgm:spPr/>
      <dgm:t>
        <a:bodyPr/>
        <a:lstStyle/>
        <a:p>
          <a:endParaRPr lang="tr-TR"/>
        </a:p>
      </dgm:t>
    </dgm:pt>
    <dgm:pt modelId="{6268C71F-A758-4209-AE4E-32E777AA4544}">
      <dgm:prSet phldrT="[Metin]"/>
      <dgm:spPr/>
      <dgm:t>
        <a:bodyPr/>
        <a:lstStyle/>
        <a:p>
          <a:pPr>
            <a:buClr>
              <a:schemeClr val="tx2"/>
            </a:buClr>
          </a:pPr>
          <a:r>
            <a:rPr lang="tr-TR" altLang="tr-TR" dirty="0">
              <a:latin typeface="Arial" panose="020B0604020202020204" pitchFamily="34" charset="0"/>
            </a:rPr>
            <a:t>Ölçme sonuçlarını gösteren sembol veya sayıların matematiksel nitelikleridir.</a:t>
          </a:r>
          <a:endParaRPr lang="tr-TR" dirty="0"/>
        </a:p>
      </dgm:t>
    </dgm:pt>
    <dgm:pt modelId="{BAE299D1-FEC2-4CB7-8010-40B9F086D9FA}" type="parTrans" cxnId="{69DFCDDD-B964-4C1C-8FDE-872B6497B432}">
      <dgm:prSet/>
      <dgm:spPr/>
      <dgm:t>
        <a:bodyPr/>
        <a:lstStyle/>
        <a:p>
          <a:endParaRPr lang="tr-TR"/>
        </a:p>
      </dgm:t>
    </dgm:pt>
    <dgm:pt modelId="{B3F76072-A734-4A2A-AC5E-74065651A050}" type="sibTrans" cxnId="{69DFCDDD-B964-4C1C-8FDE-872B6497B432}">
      <dgm:prSet/>
      <dgm:spPr/>
      <dgm:t>
        <a:bodyPr/>
        <a:lstStyle/>
        <a:p>
          <a:endParaRPr lang="tr-TR"/>
        </a:p>
      </dgm:t>
    </dgm:pt>
    <dgm:pt modelId="{012AB059-B918-44A9-8900-39C01DF5754A}">
      <dgm:prSet phldrT="[Metin]"/>
      <dgm:spPr/>
      <dgm:t>
        <a:bodyPr/>
        <a:lstStyle/>
        <a:p>
          <a:r>
            <a:rPr lang="tr-TR" dirty="0"/>
            <a:t>Ölçek çeşitleri</a:t>
          </a:r>
        </a:p>
      </dgm:t>
    </dgm:pt>
    <dgm:pt modelId="{0726A32E-6C47-457F-AB30-080461E09FB5}" type="parTrans" cxnId="{0F1324C0-39E0-46F1-B774-70D743588BAA}">
      <dgm:prSet/>
      <dgm:spPr/>
      <dgm:t>
        <a:bodyPr/>
        <a:lstStyle/>
        <a:p>
          <a:endParaRPr lang="tr-TR"/>
        </a:p>
      </dgm:t>
    </dgm:pt>
    <dgm:pt modelId="{E53F311C-F1D7-4478-A9FE-871B61A6424E}" type="sibTrans" cxnId="{0F1324C0-39E0-46F1-B774-70D743588BAA}">
      <dgm:prSet/>
      <dgm:spPr/>
      <dgm:t>
        <a:bodyPr/>
        <a:lstStyle/>
        <a:p>
          <a:endParaRPr lang="tr-TR"/>
        </a:p>
      </dgm:t>
    </dgm:pt>
    <dgm:pt modelId="{3A991D42-28C9-4AA8-BFDB-0D63B1B76455}">
      <dgm:prSet phldrT="[Metin]"/>
      <dgm:spPr/>
      <dgm:t>
        <a:bodyPr/>
        <a:lstStyle/>
        <a:p>
          <a:pPr>
            <a:buClr>
              <a:schemeClr val="tx2"/>
            </a:buClr>
          </a:pPr>
          <a:r>
            <a:rPr lang="tr-TR" dirty="0">
              <a:latin typeface="Arial" panose="020B0604020202020204" pitchFamily="34" charset="0"/>
              <a:cs typeface="Arial" panose="020B0604020202020204" pitchFamily="34" charset="0"/>
            </a:rPr>
            <a:t>Sınıflama</a:t>
          </a:r>
        </a:p>
      </dgm:t>
    </dgm:pt>
    <dgm:pt modelId="{13278DD2-B6C7-48C5-A4B0-63E2B8E64D2E}" type="parTrans" cxnId="{D5759E42-DF74-4CDC-9712-989D9A9D7A7B}">
      <dgm:prSet/>
      <dgm:spPr/>
      <dgm:t>
        <a:bodyPr/>
        <a:lstStyle/>
        <a:p>
          <a:endParaRPr lang="tr-TR"/>
        </a:p>
      </dgm:t>
    </dgm:pt>
    <dgm:pt modelId="{34F829AF-C1A3-4B8A-9EF5-3C6E45B68A75}" type="sibTrans" cxnId="{D5759E42-DF74-4CDC-9712-989D9A9D7A7B}">
      <dgm:prSet/>
      <dgm:spPr/>
      <dgm:t>
        <a:bodyPr/>
        <a:lstStyle/>
        <a:p>
          <a:endParaRPr lang="tr-TR"/>
        </a:p>
      </dgm:t>
    </dgm:pt>
    <dgm:pt modelId="{A06EF913-71BA-4291-9138-C4535E6BABCC}">
      <dgm:prSet phldrT="[Metin]"/>
      <dgm:spPr/>
      <dgm:t>
        <a:bodyPr/>
        <a:lstStyle/>
        <a:p>
          <a:pPr>
            <a:buClr>
              <a:schemeClr val="tx2"/>
            </a:buClr>
          </a:pPr>
          <a:r>
            <a:rPr lang="tr-TR" dirty="0">
              <a:latin typeface="Arial" panose="020B0604020202020204" pitchFamily="34" charset="0"/>
              <a:cs typeface="Arial" panose="020B0604020202020204" pitchFamily="34" charset="0"/>
            </a:rPr>
            <a:t>Sıralama</a:t>
          </a:r>
        </a:p>
      </dgm:t>
    </dgm:pt>
    <dgm:pt modelId="{26045D0D-5173-4305-A869-529AA6A7F6E3}" type="parTrans" cxnId="{A2D9C944-7351-4825-A333-DCE375FE701B}">
      <dgm:prSet/>
      <dgm:spPr/>
      <dgm:t>
        <a:bodyPr/>
        <a:lstStyle/>
        <a:p>
          <a:endParaRPr lang="tr-TR"/>
        </a:p>
      </dgm:t>
    </dgm:pt>
    <dgm:pt modelId="{B3A012BE-A0AA-49A8-AB93-F6CA6C736ED7}" type="sibTrans" cxnId="{A2D9C944-7351-4825-A333-DCE375FE701B}">
      <dgm:prSet/>
      <dgm:spPr/>
      <dgm:t>
        <a:bodyPr/>
        <a:lstStyle/>
        <a:p>
          <a:endParaRPr lang="tr-TR"/>
        </a:p>
      </dgm:t>
    </dgm:pt>
    <dgm:pt modelId="{B3AA118D-5002-4B0D-ADB9-1BC4DB34469F}">
      <dgm:prSet phldrT="[Metin]"/>
      <dgm:spPr/>
      <dgm:t>
        <a:bodyPr/>
        <a:lstStyle/>
        <a:p>
          <a:pPr>
            <a:buClr>
              <a:schemeClr val="tx2"/>
            </a:buClr>
          </a:pPr>
          <a:r>
            <a:rPr lang="tr-TR" dirty="0">
              <a:latin typeface="Arial" panose="020B0604020202020204" pitchFamily="34" charset="0"/>
              <a:cs typeface="Arial" panose="020B0604020202020204" pitchFamily="34" charset="0"/>
            </a:rPr>
            <a:t>Eşit aralıklı</a:t>
          </a:r>
        </a:p>
      </dgm:t>
    </dgm:pt>
    <dgm:pt modelId="{DE73BD7E-33A5-49FB-8536-593A3C8FD67B}" type="parTrans" cxnId="{507F819B-F1E5-4FEC-A136-334D03A8453D}">
      <dgm:prSet/>
      <dgm:spPr/>
      <dgm:t>
        <a:bodyPr/>
        <a:lstStyle/>
        <a:p>
          <a:endParaRPr lang="tr-TR"/>
        </a:p>
      </dgm:t>
    </dgm:pt>
    <dgm:pt modelId="{2DE88772-9B60-4928-9BB1-D195DD8B9571}" type="sibTrans" cxnId="{507F819B-F1E5-4FEC-A136-334D03A8453D}">
      <dgm:prSet/>
      <dgm:spPr/>
      <dgm:t>
        <a:bodyPr/>
        <a:lstStyle/>
        <a:p>
          <a:endParaRPr lang="tr-TR"/>
        </a:p>
      </dgm:t>
    </dgm:pt>
    <dgm:pt modelId="{3FF2B816-A6DF-461F-929A-FF220F8AB3D5}">
      <dgm:prSet phldrT="[Metin]"/>
      <dgm:spPr/>
      <dgm:t>
        <a:bodyPr/>
        <a:lstStyle/>
        <a:p>
          <a:pPr>
            <a:buClr>
              <a:schemeClr val="tx2"/>
            </a:buClr>
          </a:pPr>
          <a:r>
            <a:rPr lang="tr-TR" dirty="0">
              <a:latin typeface="Arial" panose="020B0604020202020204" pitchFamily="34" charset="0"/>
              <a:cs typeface="Arial" panose="020B0604020202020204" pitchFamily="34" charset="0"/>
            </a:rPr>
            <a:t>Eşit oranlı</a:t>
          </a:r>
        </a:p>
      </dgm:t>
    </dgm:pt>
    <dgm:pt modelId="{4DB610DB-9E27-4632-AC2C-9A6BCCCFD1DA}" type="parTrans" cxnId="{D2762BD2-C473-4A7A-87AB-D2003BEB15B6}">
      <dgm:prSet/>
      <dgm:spPr/>
      <dgm:t>
        <a:bodyPr/>
        <a:lstStyle/>
        <a:p>
          <a:endParaRPr lang="tr-TR"/>
        </a:p>
      </dgm:t>
    </dgm:pt>
    <dgm:pt modelId="{B5AD82CB-4B8E-40EF-BBBF-564455033051}" type="sibTrans" cxnId="{D2762BD2-C473-4A7A-87AB-D2003BEB15B6}">
      <dgm:prSet/>
      <dgm:spPr/>
      <dgm:t>
        <a:bodyPr/>
        <a:lstStyle/>
        <a:p>
          <a:endParaRPr lang="tr-TR"/>
        </a:p>
      </dgm:t>
    </dgm:pt>
    <dgm:pt modelId="{1454B929-7183-4A90-9572-5CCDAB8C09DF}" type="pres">
      <dgm:prSet presAssocID="{3AB9C3A0-E3F4-486D-99E2-0DA644359F9B}" presName="linear" presStyleCnt="0">
        <dgm:presLayoutVars>
          <dgm:animLvl val="lvl"/>
          <dgm:resizeHandles val="exact"/>
        </dgm:presLayoutVars>
      </dgm:prSet>
      <dgm:spPr/>
    </dgm:pt>
    <dgm:pt modelId="{2ABC2A67-58A9-4C46-A5C6-527704C228B2}" type="pres">
      <dgm:prSet presAssocID="{54F1F38D-35A4-47C2-8D6F-36002A954F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CC2ADEB-B295-46E9-9A35-8D444D8D82AA}" type="pres">
      <dgm:prSet presAssocID="{54F1F38D-35A4-47C2-8D6F-36002A954F72}" presName="childText" presStyleLbl="revTx" presStyleIdx="0" presStyleCnt="2">
        <dgm:presLayoutVars>
          <dgm:bulletEnabled val="1"/>
        </dgm:presLayoutVars>
      </dgm:prSet>
      <dgm:spPr/>
    </dgm:pt>
    <dgm:pt modelId="{2F18595F-D0AD-48BE-A976-C7A3AFF3F8E6}" type="pres">
      <dgm:prSet presAssocID="{012AB059-B918-44A9-8900-39C01DF5754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3C33D49-B8CC-4C7F-9143-4B91C1618C8B}" type="pres">
      <dgm:prSet presAssocID="{012AB059-B918-44A9-8900-39C01DF5754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6A7DF0D-EFE0-45F0-A820-8B9B3400403E}" srcId="{3AB9C3A0-E3F4-486D-99E2-0DA644359F9B}" destId="{54F1F38D-35A4-47C2-8D6F-36002A954F72}" srcOrd="0" destOrd="0" parTransId="{96C2E78B-58BB-4E83-922A-C1606335EB1B}" sibTransId="{336FB685-DF79-40B3-AD6C-F89408B4CF0A}"/>
    <dgm:cxn modelId="{54B55D1B-68C9-4B91-A967-90858108C664}" type="presOf" srcId="{012AB059-B918-44A9-8900-39C01DF5754A}" destId="{2F18595F-D0AD-48BE-A976-C7A3AFF3F8E6}" srcOrd="0" destOrd="0" presId="urn:microsoft.com/office/officeart/2005/8/layout/vList2"/>
    <dgm:cxn modelId="{3FFE0F24-5260-4FB7-83E6-C1EF4DD28A4B}" type="presOf" srcId="{B3AA118D-5002-4B0D-ADB9-1BC4DB34469F}" destId="{E3C33D49-B8CC-4C7F-9143-4B91C1618C8B}" srcOrd="0" destOrd="2" presId="urn:microsoft.com/office/officeart/2005/8/layout/vList2"/>
    <dgm:cxn modelId="{CD233337-833C-4888-8C26-E2109886642B}" type="presOf" srcId="{6268C71F-A758-4209-AE4E-32E777AA4544}" destId="{4CC2ADEB-B295-46E9-9A35-8D444D8D82AA}" srcOrd="0" destOrd="0" presId="urn:microsoft.com/office/officeart/2005/8/layout/vList2"/>
    <dgm:cxn modelId="{D5759E42-DF74-4CDC-9712-989D9A9D7A7B}" srcId="{012AB059-B918-44A9-8900-39C01DF5754A}" destId="{3A991D42-28C9-4AA8-BFDB-0D63B1B76455}" srcOrd="0" destOrd="0" parTransId="{13278DD2-B6C7-48C5-A4B0-63E2B8E64D2E}" sibTransId="{34F829AF-C1A3-4B8A-9EF5-3C6E45B68A75}"/>
    <dgm:cxn modelId="{A2D9C944-7351-4825-A333-DCE375FE701B}" srcId="{012AB059-B918-44A9-8900-39C01DF5754A}" destId="{A06EF913-71BA-4291-9138-C4535E6BABCC}" srcOrd="1" destOrd="0" parTransId="{26045D0D-5173-4305-A869-529AA6A7F6E3}" sibTransId="{B3A012BE-A0AA-49A8-AB93-F6CA6C736ED7}"/>
    <dgm:cxn modelId="{2BEF1570-CDE3-4A50-8603-88F7574899FC}" type="presOf" srcId="{3A991D42-28C9-4AA8-BFDB-0D63B1B76455}" destId="{E3C33D49-B8CC-4C7F-9143-4B91C1618C8B}" srcOrd="0" destOrd="0" presId="urn:microsoft.com/office/officeart/2005/8/layout/vList2"/>
    <dgm:cxn modelId="{A7006D71-3DA5-4826-9637-939ECF03CC8D}" type="presOf" srcId="{A06EF913-71BA-4291-9138-C4535E6BABCC}" destId="{E3C33D49-B8CC-4C7F-9143-4B91C1618C8B}" srcOrd="0" destOrd="1" presId="urn:microsoft.com/office/officeart/2005/8/layout/vList2"/>
    <dgm:cxn modelId="{D2405980-017D-440E-BCF5-AFA6D661FB37}" type="presOf" srcId="{3AB9C3A0-E3F4-486D-99E2-0DA644359F9B}" destId="{1454B929-7183-4A90-9572-5CCDAB8C09DF}" srcOrd="0" destOrd="0" presId="urn:microsoft.com/office/officeart/2005/8/layout/vList2"/>
    <dgm:cxn modelId="{507F819B-F1E5-4FEC-A136-334D03A8453D}" srcId="{012AB059-B918-44A9-8900-39C01DF5754A}" destId="{B3AA118D-5002-4B0D-ADB9-1BC4DB34469F}" srcOrd="2" destOrd="0" parTransId="{DE73BD7E-33A5-49FB-8536-593A3C8FD67B}" sibTransId="{2DE88772-9B60-4928-9BB1-D195DD8B9571}"/>
    <dgm:cxn modelId="{0E935ABA-DF97-4B4D-BCE8-152EC29E10D0}" type="presOf" srcId="{3FF2B816-A6DF-461F-929A-FF220F8AB3D5}" destId="{E3C33D49-B8CC-4C7F-9143-4B91C1618C8B}" srcOrd="0" destOrd="3" presId="urn:microsoft.com/office/officeart/2005/8/layout/vList2"/>
    <dgm:cxn modelId="{0F1324C0-39E0-46F1-B774-70D743588BAA}" srcId="{3AB9C3A0-E3F4-486D-99E2-0DA644359F9B}" destId="{012AB059-B918-44A9-8900-39C01DF5754A}" srcOrd="1" destOrd="0" parTransId="{0726A32E-6C47-457F-AB30-080461E09FB5}" sibTransId="{E53F311C-F1D7-4478-A9FE-871B61A6424E}"/>
    <dgm:cxn modelId="{D2762BD2-C473-4A7A-87AB-D2003BEB15B6}" srcId="{012AB059-B918-44A9-8900-39C01DF5754A}" destId="{3FF2B816-A6DF-461F-929A-FF220F8AB3D5}" srcOrd="3" destOrd="0" parTransId="{4DB610DB-9E27-4632-AC2C-9A6BCCCFD1DA}" sibTransId="{B5AD82CB-4B8E-40EF-BBBF-564455033051}"/>
    <dgm:cxn modelId="{69DFCDDD-B964-4C1C-8FDE-872B6497B432}" srcId="{54F1F38D-35A4-47C2-8D6F-36002A954F72}" destId="{6268C71F-A758-4209-AE4E-32E777AA4544}" srcOrd="0" destOrd="0" parTransId="{BAE299D1-FEC2-4CB7-8010-40B9F086D9FA}" sibTransId="{B3F76072-A734-4A2A-AC5E-74065651A050}"/>
    <dgm:cxn modelId="{31EAD5EB-12D3-47F3-8E35-1AE4133B1831}" type="presOf" srcId="{54F1F38D-35A4-47C2-8D6F-36002A954F72}" destId="{2ABC2A67-58A9-4C46-A5C6-527704C228B2}" srcOrd="0" destOrd="0" presId="urn:microsoft.com/office/officeart/2005/8/layout/vList2"/>
    <dgm:cxn modelId="{155B31D5-5A61-46CC-9041-1E2AB1AE475A}" type="presParOf" srcId="{1454B929-7183-4A90-9572-5CCDAB8C09DF}" destId="{2ABC2A67-58A9-4C46-A5C6-527704C228B2}" srcOrd="0" destOrd="0" presId="urn:microsoft.com/office/officeart/2005/8/layout/vList2"/>
    <dgm:cxn modelId="{79CCFEF0-F21F-40C0-9ACA-DC1FA4AEEEE8}" type="presParOf" srcId="{1454B929-7183-4A90-9572-5CCDAB8C09DF}" destId="{4CC2ADEB-B295-46E9-9A35-8D444D8D82AA}" srcOrd="1" destOrd="0" presId="urn:microsoft.com/office/officeart/2005/8/layout/vList2"/>
    <dgm:cxn modelId="{40B984D8-6DDD-47C6-8073-522C210E437F}" type="presParOf" srcId="{1454B929-7183-4A90-9572-5CCDAB8C09DF}" destId="{2F18595F-D0AD-48BE-A976-C7A3AFF3F8E6}" srcOrd="2" destOrd="0" presId="urn:microsoft.com/office/officeart/2005/8/layout/vList2"/>
    <dgm:cxn modelId="{CC28E0E6-5B61-4A29-942B-D4240A2CCB5A}" type="presParOf" srcId="{1454B929-7183-4A90-9572-5CCDAB8C09DF}" destId="{E3C33D49-B8CC-4C7F-9143-4B91C1618C8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54896-501E-42C5-99C4-B315E8084873}">
      <dsp:nvSpPr>
        <dsp:cNvPr id="0" name=""/>
        <dsp:cNvSpPr/>
      </dsp:nvSpPr>
      <dsp:spPr>
        <a:xfrm>
          <a:off x="0" y="545642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445F3-FD57-480D-9AA4-227C0266DB94}">
      <dsp:nvSpPr>
        <dsp:cNvPr id="0" name=""/>
        <dsp:cNvSpPr/>
      </dsp:nvSpPr>
      <dsp:spPr>
        <a:xfrm>
          <a:off x="411480" y="4380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Doğrudan ölçme</a:t>
          </a:r>
        </a:p>
      </dsp:txBody>
      <dsp:txXfrm>
        <a:off x="460476" y="92798"/>
        <a:ext cx="5662728" cy="905688"/>
      </dsp:txXfrm>
    </dsp:sp>
    <dsp:sp modelId="{B210BCA7-2970-41D1-A39A-C0075657317A}">
      <dsp:nvSpPr>
        <dsp:cNvPr id="0" name=""/>
        <dsp:cNvSpPr/>
      </dsp:nvSpPr>
      <dsp:spPr>
        <a:xfrm>
          <a:off x="0" y="2087882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046AB-F318-4DFB-83CB-49AF8B90FFF5}">
      <dsp:nvSpPr>
        <dsp:cNvPr id="0" name=""/>
        <dsp:cNvSpPr/>
      </dsp:nvSpPr>
      <dsp:spPr>
        <a:xfrm>
          <a:off x="411480" y="158604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Dolaylı ölçme</a:t>
          </a:r>
        </a:p>
      </dsp:txBody>
      <dsp:txXfrm>
        <a:off x="460476" y="1635038"/>
        <a:ext cx="5662728" cy="905688"/>
      </dsp:txXfrm>
    </dsp:sp>
    <dsp:sp modelId="{DC26DE78-A91F-4B9B-8D34-483B4E176CFC}">
      <dsp:nvSpPr>
        <dsp:cNvPr id="0" name=""/>
        <dsp:cNvSpPr/>
      </dsp:nvSpPr>
      <dsp:spPr>
        <a:xfrm>
          <a:off x="0" y="3630122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F7D1D-4222-46DB-8E3B-149C735D2CEF}">
      <dsp:nvSpPr>
        <dsp:cNvPr id="0" name=""/>
        <dsp:cNvSpPr/>
      </dsp:nvSpPr>
      <dsp:spPr>
        <a:xfrm>
          <a:off x="411480" y="312828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Türetilmiş ölçme</a:t>
          </a:r>
        </a:p>
      </dsp:txBody>
      <dsp:txXfrm>
        <a:off x="460476" y="3177278"/>
        <a:ext cx="566272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72E3B-CD57-4C2A-A773-30E6E74D856F}">
      <dsp:nvSpPr>
        <dsp:cNvPr id="0" name=""/>
        <dsp:cNvSpPr/>
      </dsp:nvSpPr>
      <dsp:spPr>
        <a:xfrm>
          <a:off x="0" y="786662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ABC2C-DB56-4A81-8CB9-5B12B301FB88}">
      <dsp:nvSpPr>
        <dsp:cNvPr id="0" name=""/>
        <dsp:cNvSpPr/>
      </dsp:nvSpPr>
      <dsp:spPr>
        <a:xfrm>
          <a:off x="411480" y="4382"/>
          <a:ext cx="5760720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/>
            <a:t>Mutlak değerlendirme</a:t>
          </a:r>
        </a:p>
      </dsp:txBody>
      <dsp:txXfrm>
        <a:off x="487856" y="80758"/>
        <a:ext cx="5607968" cy="1411808"/>
      </dsp:txXfrm>
    </dsp:sp>
    <dsp:sp modelId="{AEAB78DF-439E-4FE6-B754-8CA9E0D4CCE6}">
      <dsp:nvSpPr>
        <dsp:cNvPr id="0" name=""/>
        <dsp:cNvSpPr/>
      </dsp:nvSpPr>
      <dsp:spPr>
        <a:xfrm>
          <a:off x="0" y="3190742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8B2BA-B729-4B2C-9CFC-853CCFE39340}">
      <dsp:nvSpPr>
        <dsp:cNvPr id="0" name=""/>
        <dsp:cNvSpPr/>
      </dsp:nvSpPr>
      <dsp:spPr>
        <a:xfrm>
          <a:off x="411480" y="2408462"/>
          <a:ext cx="5760720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/>
            <a:t>Bağıl değerlendirme</a:t>
          </a:r>
        </a:p>
      </dsp:txBody>
      <dsp:txXfrm>
        <a:off x="487856" y="2484838"/>
        <a:ext cx="5607968" cy="1411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1E77F-CD82-4753-85DA-8F0BE1792699}">
      <dsp:nvSpPr>
        <dsp:cNvPr id="0" name=""/>
        <dsp:cNvSpPr/>
      </dsp:nvSpPr>
      <dsp:spPr>
        <a:xfrm>
          <a:off x="0" y="545642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42D2B-CE17-415D-82C6-5BCF04D6881E}">
      <dsp:nvSpPr>
        <dsp:cNvPr id="0" name=""/>
        <dsp:cNvSpPr/>
      </dsp:nvSpPr>
      <dsp:spPr>
        <a:xfrm>
          <a:off x="411480" y="4380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tr-TR" altLang="tr-TR" sz="2400" kern="1200" dirty="0"/>
            <a:t>Tanıma ve yerleştirmeye dönük değerlendirme (</a:t>
          </a:r>
          <a:r>
            <a:rPr lang="tr-TR" altLang="tr-TR" sz="2400" kern="1200" dirty="0" err="1"/>
            <a:t>diagnostik</a:t>
          </a:r>
          <a:r>
            <a:rPr lang="tr-TR" altLang="tr-TR" sz="2400" kern="1200" dirty="0"/>
            <a:t>)</a:t>
          </a:r>
          <a:endParaRPr lang="tr-TR" sz="2400" kern="1200" dirty="0"/>
        </a:p>
      </dsp:txBody>
      <dsp:txXfrm>
        <a:off x="460476" y="92798"/>
        <a:ext cx="5662728" cy="905688"/>
      </dsp:txXfrm>
    </dsp:sp>
    <dsp:sp modelId="{2C64F875-EDA1-46B1-BB53-EB55A2692731}">
      <dsp:nvSpPr>
        <dsp:cNvPr id="0" name=""/>
        <dsp:cNvSpPr/>
      </dsp:nvSpPr>
      <dsp:spPr>
        <a:xfrm>
          <a:off x="0" y="2087882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BAA64-D6C6-48AF-AAF4-280C7CB29A6A}">
      <dsp:nvSpPr>
        <dsp:cNvPr id="0" name=""/>
        <dsp:cNvSpPr/>
      </dsp:nvSpPr>
      <dsp:spPr>
        <a:xfrm>
          <a:off x="411480" y="158604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tr-TR" altLang="tr-TR" sz="2400" kern="1200" dirty="0"/>
            <a:t>Biçimlendirmeye (yetiştirmeye) dönük değerlendirme (</a:t>
          </a:r>
          <a:r>
            <a:rPr lang="tr-TR" altLang="tr-TR" sz="2400" kern="1200" dirty="0" err="1"/>
            <a:t>formative</a:t>
          </a:r>
          <a:r>
            <a:rPr lang="tr-TR" altLang="tr-TR" sz="2400" kern="1200" dirty="0"/>
            <a:t>)</a:t>
          </a:r>
          <a:endParaRPr lang="tr-TR" sz="2400" kern="1200" dirty="0"/>
        </a:p>
      </dsp:txBody>
      <dsp:txXfrm>
        <a:off x="460476" y="1635038"/>
        <a:ext cx="5662728" cy="905688"/>
      </dsp:txXfrm>
    </dsp:sp>
    <dsp:sp modelId="{EC9883A8-BA3C-47F2-BBA5-D6555648797A}">
      <dsp:nvSpPr>
        <dsp:cNvPr id="0" name=""/>
        <dsp:cNvSpPr/>
      </dsp:nvSpPr>
      <dsp:spPr>
        <a:xfrm>
          <a:off x="0" y="3630122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A08CA-4829-4923-9FB0-67ADA835DFB2}">
      <dsp:nvSpPr>
        <dsp:cNvPr id="0" name=""/>
        <dsp:cNvSpPr/>
      </dsp:nvSpPr>
      <dsp:spPr>
        <a:xfrm>
          <a:off x="411480" y="312828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tr-TR" altLang="tr-TR" sz="2400" kern="1200" dirty="0"/>
            <a:t>Toplam (sonuç) değerlendirme (</a:t>
          </a:r>
          <a:r>
            <a:rPr lang="tr-TR" altLang="tr-TR" sz="2400" kern="1200" dirty="0" err="1"/>
            <a:t>summative</a:t>
          </a:r>
          <a:r>
            <a:rPr lang="tr-TR" altLang="tr-TR" sz="2400" kern="1200" dirty="0"/>
            <a:t>)</a:t>
          </a:r>
          <a:endParaRPr lang="tr-TR" sz="2400" kern="1200" dirty="0"/>
        </a:p>
      </dsp:txBody>
      <dsp:txXfrm>
        <a:off x="460476" y="3177278"/>
        <a:ext cx="5662728" cy="905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05874-366E-4846-B5D7-0523853167AB}">
      <dsp:nvSpPr>
        <dsp:cNvPr id="0" name=""/>
        <dsp:cNvSpPr/>
      </dsp:nvSpPr>
      <dsp:spPr>
        <a:xfrm>
          <a:off x="0" y="21039"/>
          <a:ext cx="6096000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Standart olanlar</a:t>
          </a:r>
        </a:p>
      </dsp:txBody>
      <dsp:txXfrm>
        <a:off x="52089" y="73128"/>
        <a:ext cx="5991822" cy="962862"/>
      </dsp:txXfrm>
    </dsp:sp>
    <dsp:sp modelId="{F0E26A48-EECF-4A80-8870-6EE54A1F55D9}">
      <dsp:nvSpPr>
        <dsp:cNvPr id="0" name=""/>
        <dsp:cNvSpPr/>
      </dsp:nvSpPr>
      <dsp:spPr>
        <a:xfrm>
          <a:off x="0" y="1088080"/>
          <a:ext cx="6096000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tx2"/>
            </a:buClr>
            <a:buChar char="•"/>
          </a:pPr>
          <a:r>
            <a:rPr lang="tr-TR" sz="2400" u="sng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Örnek:</a:t>
          </a:r>
          <a:r>
            <a:rPr lang="tr-TR" sz="2400" kern="1200" dirty="0">
              <a:latin typeface="Calibri" panose="020F0502020204030204" pitchFamily="34" charset="0"/>
              <a:cs typeface="Calibri" panose="020F0502020204030204" pitchFamily="34" charset="0"/>
            </a:rPr>
            <a:t> Metre, kilogram, standart testler</a:t>
          </a:r>
        </a:p>
      </dsp:txBody>
      <dsp:txXfrm>
        <a:off x="0" y="1088080"/>
        <a:ext cx="6096000" cy="943920"/>
      </dsp:txXfrm>
    </dsp:sp>
    <dsp:sp modelId="{8C73D4E8-822F-497A-8A3E-3BD19199B82D}">
      <dsp:nvSpPr>
        <dsp:cNvPr id="0" name=""/>
        <dsp:cNvSpPr/>
      </dsp:nvSpPr>
      <dsp:spPr>
        <a:xfrm>
          <a:off x="0" y="2032000"/>
          <a:ext cx="6096000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Standart olmayanlar</a:t>
          </a:r>
        </a:p>
      </dsp:txBody>
      <dsp:txXfrm>
        <a:off x="52089" y="2084089"/>
        <a:ext cx="5991822" cy="962862"/>
      </dsp:txXfrm>
    </dsp:sp>
    <dsp:sp modelId="{2B70245F-D6C5-4270-9C99-5DF6E1F1558B}">
      <dsp:nvSpPr>
        <dsp:cNvPr id="0" name=""/>
        <dsp:cNvSpPr/>
      </dsp:nvSpPr>
      <dsp:spPr>
        <a:xfrm>
          <a:off x="0" y="3099040"/>
          <a:ext cx="6096000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tx2"/>
            </a:buClr>
            <a:buChar char="•"/>
          </a:pPr>
          <a:r>
            <a:rPr lang="tr-TR" sz="2400" u="sng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Örnek:</a:t>
          </a:r>
          <a:r>
            <a:rPr lang="tr-TR" sz="2400" kern="1200" dirty="0">
              <a:latin typeface="Calibri" panose="020F0502020204030204" pitchFamily="34" charset="0"/>
              <a:cs typeface="Calibri" panose="020F0502020204030204" pitchFamily="34" charset="0"/>
            </a:rPr>
            <a:t> Adım, karış, kulaç</a:t>
          </a:r>
        </a:p>
      </dsp:txBody>
      <dsp:txXfrm>
        <a:off x="0" y="3099040"/>
        <a:ext cx="6096000" cy="943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C2A67-58A9-4C46-A5C6-527704C228B2}">
      <dsp:nvSpPr>
        <dsp:cNvPr id="0" name=""/>
        <dsp:cNvSpPr/>
      </dsp:nvSpPr>
      <dsp:spPr>
        <a:xfrm>
          <a:off x="0" y="133405"/>
          <a:ext cx="60960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Ölçek</a:t>
          </a:r>
        </a:p>
      </dsp:txBody>
      <dsp:txXfrm>
        <a:off x="36296" y="169701"/>
        <a:ext cx="6023408" cy="670943"/>
      </dsp:txXfrm>
    </dsp:sp>
    <dsp:sp modelId="{4CC2ADEB-B295-46E9-9A35-8D444D8D82AA}">
      <dsp:nvSpPr>
        <dsp:cNvPr id="0" name=""/>
        <dsp:cNvSpPr/>
      </dsp:nvSpPr>
      <dsp:spPr>
        <a:xfrm>
          <a:off x="0" y="876940"/>
          <a:ext cx="6096000" cy="73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tx2"/>
            </a:buClr>
            <a:buChar char="•"/>
          </a:pPr>
          <a:r>
            <a:rPr lang="tr-TR" altLang="tr-TR" sz="2400" kern="1200" dirty="0">
              <a:latin typeface="Arial" panose="020B0604020202020204" pitchFamily="34" charset="0"/>
            </a:rPr>
            <a:t>Ölçme sonuçlarını gösteren sembol veya sayıların matematiksel nitelikleridir.</a:t>
          </a:r>
          <a:endParaRPr lang="tr-TR" sz="2400" kern="1200" dirty="0"/>
        </a:p>
      </dsp:txBody>
      <dsp:txXfrm>
        <a:off x="0" y="876940"/>
        <a:ext cx="6096000" cy="737954"/>
      </dsp:txXfrm>
    </dsp:sp>
    <dsp:sp modelId="{2F18595F-D0AD-48BE-A976-C7A3AFF3F8E6}">
      <dsp:nvSpPr>
        <dsp:cNvPr id="0" name=""/>
        <dsp:cNvSpPr/>
      </dsp:nvSpPr>
      <dsp:spPr>
        <a:xfrm>
          <a:off x="0" y="1614895"/>
          <a:ext cx="60960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Ölçek çeşitleri</a:t>
          </a:r>
        </a:p>
      </dsp:txBody>
      <dsp:txXfrm>
        <a:off x="36296" y="1651191"/>
        <a:ext cx="6023408" cy="670943"/>
      </dsp:txXfrm>
    </dsp:sp>
    <dsp:sp modelId="{E3C33D49-B8CC-4C7F-9143-4B91C1618C8B}">
      <dsp:nvSpPr>
        <dsp:cNvPr id="0" name=""/>
        <dsp:cNvSpPr/>
      </dsp:nvSpPr>
      <dsp:spPr>
        <a:xfrm>
          <a:off x="0" y="2358429"/>
          <a:ext cx="6096000" cy="157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tx2"/>
            </a:buClr>
            <a:buChar char="•"/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Sınıflama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tx2"/>
            </a:buClr>
            <a:buChar char="•"/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Sıralama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tx2"/>
            </a:buClr>
            <a:buChar char="•"/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Eşit aralıklı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tx2"/>
            </a:buClr>
            <a:buChar char="•"/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Eşit oranlı</a:t>
          </a:r>
        </a:p>
      </dsp:txBody>
      <dsp:txXfrm>
        <a:off x="0" y="2358429"/>
        <a:ext cx="6096000" cy="1572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>
            <a:extLst>
              <a:ext uri="{FF2B5EF4-FFF2-40B4-BE49-F238E27FC236}">
                <a16:creationId xmlns:a16="http://schemas.microsoft.com/office/drawing/2014/main" id="{E94462A5-96C5-6885-4DCC-649FF3F614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C5EC046-C8F8-3FBF-B298-8367C0DBD7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7EC9FD-3EE4-49D7-932E-6F6F837AAED8}" type="datetimeFigureOut">
              <a:rPr lang="tr-TR"/>
              <a:pPr>
                <a:defRPr/>
              </a:pPr>
              <a:t>12.06.2022</a:t>
            </a:fld>
            <a:endParaRPr lang="tr-TR"/>
          </a:p>
        </p:txBody>
      </p:sp>
      <p:sp>
        <p:nvSpPr>
          <p:cNvPr id="4" name="Slayt Görüntüsü Yer Tutucusu 3">
            <a:extLst>
              <a:ext uri="{FF2B5EF4-FFF2-40B4-BE49-F238E27FC236}">
                <a16:creationId xmlns:a16="http://schemas.microsoft.com/office/drawing/2014/main" id="{8DF6002C-31F3-6EBE-FCFB-07A6207816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>
            <a:extLst>
              <a:ext uri="{FF2B5EF4-FFF2-40B4-BE49-F238E27FC236}">
                <a16:creationId xmlns:a16="http://schemas.microsoft.com/office/drawing/2014/main" id="{383F71D8-CD6A-DB56-8246-9C0F72253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bilgi Yer Tutucusu 5">
            <a:extLst>
              <a:ext uri="{FF2B5EF4-FFF2-40B4-BE49-F238E27FC236}">
                <a16:creationId xmlns:a16="http://schemas.microsoft.com/office/drawing/2014/main" id="{75D9AD3F-CEDC-07AC-33D1-7878C39F49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607827A-3862-E04C-7CC8-F4F26C4969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1CC2442-03FD-402B-9931-3BE4DE9B51E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CC2442-03FD-402B-9931-3BE4DE9B51EC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3608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ayt Görüntüsü Yer Tutucusu 1">
            <a:extLst>
              <a:ext uri="{FF2B5EF4-FFF2-40B4-BE49-F238E27FC236}">
                <a16:creationId xmlns:a16="http://schemas.microsoft.com/office/drawing/2014/main" id="{BF653D6A-8494-234B-D756-E96D387817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 Yer Tutucusu 2">
            <a:extLst>
              <a:ext uri="{FF2B5EF4-FFF2-40B4-BE49-F238E27FC236}">
                <a16:creationId xmlns:a16="http://schemas.microsoft.com/office/drawing/2014/main" id="{A936542D-79FC-3D14-F87D-EF62F3BB40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/>
          </a:p>
        </p:txBody>
      </p:sp>
      <p:sp>
        <p:nvSpPr>
          <p:cNvPr id="18436" name="Slayt Numarası Yer Tutucusu 3">
            <a:extLst>
              <a:ext uri="{FF2B5EF4-FFF2-40B4-BE49-F238E27FC236}">
                <a16:creationId xmlns:a16="http://schemas.microsoft.com/office/drawing/2014/main" id="{2D97E54F-5F78-8509-0004-60ECFC59B3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0BA34D-A01C-4052-9765-0CEF095F465C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596F4AB5-84AB-2F8F-F587-F274E523C8B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508E5F9F-4FCB-F057-5164-BBD95597E6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4B53338E-4D85-49E3-CA03-67D1AC8261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53F4CC13-8E19-948B-3924-68381AB45F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</p:grp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C1E2C88-A810-58C0-5926-538C19A69E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2FAFD01-8D9E-8A38-A272-4089BD4D6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259DE000-71F4-A3EA-CA10-FBBFCAA1C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01ADFE-B68F-4542-8C67-A770F5B54A1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3400793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95127-7613-5C15-5EDD-14AC8998F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D3B02C-BABA-3F05-4C77-C72DEB2F1D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E0ECE6-78B2-22DE-298E-0A7777AA5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24C4-D451-48C9-BF8F-52F5002D85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6214761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FE247D-AC37-2215-967D-F25A0F97C7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52A724-8126-C8DF-6012-B3F65BD3E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D9FE0C-C694-9244-6725-402654BF6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84C15-4348-4B0F-80EE-C8FA01405F2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1947076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CB0FDB-77F1-B028-F104-E658A1AD1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F280CC-8006-1040-AA70-B77DBEC40A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532056-5986-ED7D-CC8A-7A5B949A2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F75E4-0E37-4DEF-81EC-FFDC8AABB26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8348976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16CAFA-B3BC-4D89-EE35-2C4EBD580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823790-D361-55D0-4A38-7DE040A1A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2BEC8B-D425-55E3-1FBA-844A647FB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5B123-2AA9-44D4-8C2F-84435930A23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3179682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DFFCFA-4029-A031-F466-783D244B30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D719C0-332B-5744-2FF0-F7ECBDD2DD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DADF1E-B544-4971-82C3-443B436760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7E069-CDB0-416B-B393-28883A9A7FC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2742728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28FB1B-B9D9-8619-B425-AE38363514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D7261B-D2C6-6BAF-8525-F69D27B9A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788EC7D-1128-18B2-7BA9-18C3D22AB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31E02-ACAE-4AE0-B366-3722671CB3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9466409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38C0C3-8C23-606D-8AAC-408722521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7901F0-B829-3225-1DD3-8FB94B4436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DB3047-F81F-1D67-323E-0B36B9A16D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C9679-8D02-4C91-8E09-A46C00A6B53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1409867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76D6AC-960F-5F1E-E6C2-1BDCDC7C5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111862-E6D3-93B0-A1E4-EAFA8A747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D7E929-7590-68D2-20A1-A63DA7BEB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B0D16-2982-4378-9B13-8F6A63E932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6908440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D9D81A-48D8-DBB4-612E-BB0DD2D05E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F079B9-9D87-B282-B23E-D2A874B437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ED45B8-CB64-4D08-01F2-45CDC1E48A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EBCC-741A-40A2-9C52-2ABA43620B1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2547760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1EB35F-8242-8896-4DB0-E5A2897D05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AEDAE6-3F08-4A73-1744-D64738030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393BB-6493-E977-4BDA-7C0A59A51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9213-657C-48A4-B18B-99D3AE57614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36221278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6077C2-9EC4-8B4E-0667-8BB76D659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C9A6A2-992C-D9F3-0996-9E7B61D5D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1E70F36E-6237-7D4D-1BA6-0F51DA7870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CA3BFFC2-A726-8AA1-56F1-739E879013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F6C6037D-A832-4B47-7CEF-53CEB4675A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284A5B4-29FD-4B63-860A-56971F4D850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CD94CB6-8258-2A8E-32E7-B04D33776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6FCCA10-2DD2-229F-75A4-87864DEEE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A830DA8-686F-78D4-C587-186F95D43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1CFB8AFF-B2C7-D634-21BC-0F3EB65F7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pc\AppData\Local\Microsoft\Windows\Temporary Internet Files\Content.IE5\T6T589KF\Metre_couturiere[1].png">
            <a:extLst>
              <a:ext uri="{FF2B5EF4-FFF2-40B4-BE49-F238E27FC236}">
                <a16:creationId xmlns:a16="http://schemas.microsoft.com/office/drawing/2014/main" id="{FA69BFF9-6456-FB4D-6CD5-6C2672FB3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038" y="2276872"/>
            <a:ext cx="4344987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D5130A00-AC31-0EB9-3F34-CCDF93FE5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4624"/>
            <a:ext cx="8459787" cy="1523494"/>
          </a:xfrm>
          <a:prstGeom prst="rect">
            <a:avLst/>
          </a:prstGeom>
          <a:noFill/>
          <a:ln>
            <a:noFill/>
            <a:headEnd/>
            <a:tailEnd/>
          </a:ln>
          <a:effectLst>
            <a:glow rad="127000">
              <a:schemeClr val="accent1">
                <a:alpha val="54000"/>
              </a:schemeClr>
            </a:glow>
            <a:outerShdw blurRad="40000" dist="200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r-T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ÖLÇME VE DEĞERLENDİRME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tr-T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-TEMEL KAVRAMLAR-</a:t>
            </a:r>
          </a:p>
        </p:txBody>
      </p:sp>
      <p:sp>
        <p:nvSpPr>
          <p:cNvPr id="4102" name="Metin kutusu 1">
            <a:extLst>
              <a:ext uri="{FF2B5EF4-FFF2-40B4-BE49-F238E27FC236}">
                <a16:creationId xmlns:a16="http://schemas.microsoft.com/office/drawing/2014/main" id="{3529B132-6A77-EF03-3A6C-C0D05210E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722938"/>
            <a:ext cx="4465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/>
              <a:t>Hazırlayan: Prof. Dr. Mustafa Akdağ</a:t>
            </a:r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6CA36935-7C64-0046-8474-3C892FBEA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99176" cy="4530725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Bağıl değerlendirme </a:t>
            </a:r>
            <a:r>
              <a:rPr lang="tr-TR" altLang="tr-TR" sz="24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(norm dayanaklı):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	Bağıl ölçüt kullanılır. Çan eğrisi buna örnektir. Ölçüt, gruptaki diğer kişilerden etkilenir. Ör: “Ortalamanın 15 puan üstünde puan alanlar başarılı olur.” Ölçütün kaç olduğu, sınavdan sonra belirlenir. Alınacak kişi sayısının az, başvurunun çok olduğu sınavlarda kullanılır. Ör: KPSS, ÖSS sınavları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1405559A-24A5-7511-4ED6-4B3C76F89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Değerlendirme, -Ölçüte Göre- Kaça Ayrılır?</a:t>
            </a:r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88952A-7498-3BBA-CBC3-05B13DA8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schemeClr val="bg2"/>
                </a:solidFill>
                <a:latin typeface="Comic Sans MS" pitchFamily="66" charset="0"/>
              </a:rPr>
              <a:t>Değerlendirme, -yapılış amacına göre- kaça ayrılır?</a:t>
            </a:r>
            <a:endParaRPr lang="tr-TR" sz="3600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E98B05D-2756-4C1E-964F-9E77037B2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847954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649096"/>
      </p:ext>
    </p:extLst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E5CBE82-0F7E-711B-71C4-BCFBADE43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DEĞİŞKEN (</a:t>
            </a:r>
            <a:r>
              <a:rPr lang="tr-TR" altLang="tr-TR" sz="3600" b="1" dirty="0" err="1">
                <a:solidFill>
                  <a:schemeClr val="bg2"/>
                </a:solidFill>
                <a:latin typeface="Comic Sans MS" panose="030F0702030302020204" pitchFamily="66" charset="0"/>
              </a:rPr>
              <a:t>variable</a:t>
            </a:r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3241FBF-FB82-12CA-0F9D-128D5C5C1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53072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tr-TR" altLang="tr-TR" sz="24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Değişken: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Bir durumdan diğerine farklı değerler alabilen özelliklere </a:t>
            </a:r>
            <a:r>
              <a:rPr lang="tr-TR" alt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denir.</a:t>
            </a:r>
          </a:p>
          <a:p>
            <a:pPr marL="533400" indent="-53340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tr-TR" alt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İnsanların boy uzunlukları, zeka düzeyleri, tutumları, başarıları, cinsiyetleri, milliyetleri, dilleri, ekonomik gelirleri.</a:t>
            </a:r>
          </a:p>
          <a:p>
            <a:pPr marL="533400" indent="-53340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Değişken olmayan özelliklere </a:t>
            </a:r>
            <a:r>
              <a:rPr lang="tr-TR" alt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sabit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denir.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	Örnek: pi sayısı.</a:t>
            </a:r>
          </a:p>
        </p:txBody>
      </p:sp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3D7AD76-4B72-8151-28B7-161ADEE37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DEĞİŞKEN türleri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604F7AA-E3D5-CC0C-A5E2-5CC1CDFC1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15200" cy="4530725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Nicel Değişken: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Sayılarla ifade edilebilen değişkenlerdir. Bu değişkenler bir büyüklük gösterir.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alt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Boy uzunluğu, ağırlık, zeka düzeyi</a:t>
            </a:r>
          </a:p>
          <a:p>
            <a:pPr eaLnBrk="1" hangingPunct="1">
              <a:spcBef>
                <a:spcPts val="1200"/>
              </a:spcBef>
            </a:pPr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Nitel Değişken: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Sembollerle ya da sıfatlarla ifade edilebilen değişkenlerdir. Sayılarla ifade edilse dahi bu sayılar bir büyüklük ifade etmez.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alt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</a:t>
            </a:r>
            <a:r>
              <a:rPr lang="tr-TR" altLang="tr-T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Cinsiyet, milliyet, din.</a:t>
            </a:r>
            <a:endParaRPr lang="tr-TR" altLang="tr-T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EF4C7DE4-F844-E398-7A66-B4BEEA469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1" y="1600200"/>
            <a:ext cx="8075239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Sürekli Değişken (kesiksiz):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İki değer arasında başka bir değeri bulunabilen değişkenler süreklidir. Uzunluk; kilometre, metre, santimetre… vb. gibi sınırsız küçüklükte ölçülebilir.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alt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Ağırlık, uzunluk, zeka düzeyi, yaş.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Süreksiz Değişken (kesikli/kategorik) 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İki değer arasında sınırlı sayıda değer alan değişkenler süreksizdir. Bunlar listelenebilir.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alt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Cinsiyet (kadın, erkek), Okul türleri (Meslek lisesi, Anadolu lisesi…)</a:t>
            </a:r>
            <a:endParaRPr lang="tr-TR" altLang="tr-T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74C251A1-75A3-2632-7F3C-220DB5E3C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DEĞİŞKEN türleri</a:t>
            </a:r>
            <a:endParaRPr lang="tr-TR" altLang="tr-TR" sz="36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D3B086C-6635-0C4E-ADB5-278B67EC3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DEĞİŞKEN türleri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7773464-BAC2-4E0A-19F1-5BBC88E94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7025"/>
            <a:ext cx="8229600" cy="4979988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Bağımsız Değişken: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Bir duruma etki eden değişkendir.</a:t>
            </a:r>
          </a:p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Bağımlı değişken: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Bir başka değişkene bağlı olan, yani etkilenen değişkendir.</a:t>
            </a:r>
          </a:p>
          <a:p>
            <a:pPr eaLnBrk="1" hangingPunct="1"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tr-TR" alt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</a:t>
            </a:r>
            <a:r>
              <a:rPr lang="tr-TR" alt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alt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		Sigara			                       Kanser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(Bağımsız Değişken)	                             (Bağımlı Değişken)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		Kanser			                Depresyon Düzeyi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(Bağımsız Değişken)		   	  (Bağımlı Değişken)</a:t>
            </a:r>
          </a:p>
        </p:txBody>
      </p:sp>
      <p:sp>
        <p:nvSpPr>
          <p:cNvPr id="15364" name="Line 5">
            <a:extLst>
              <a:ext uri="{FF2B5EF4-FFF2-40B4-BE49-F238E27FC236}">
                <a16:creationId xmlns:a16="http://schemas.microsoft.com/office/drawing/2014/main" id="{DD45C904-39AC-FC18-3A9B-EB6B6B28AA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7864" y="4005064"/>
            <a:ext cx="1657350" cy="0"/>
          </a:xfrm>
          <a:prstGeom prst="line">
            <a:avLst/>
          </a:prstGeom>
          <a:ln w="285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9461" name="Line 7">
            <a:extLst>
              <a:ext uri="{FF2B5EF4-FFF2-40B4-BE49-F238E27FC236}">
                <a16:creationId xmlns:a16="http://schemas.microsoft.com/office/drawing/2014/main" id="{8D3B7D45-ECCD-BDB2-89B0-35C811724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7864" y="5229200"/>
            <a:ext cx="1655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8529A28-C179-3D45-CCAD-75D2066C9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Ölçme kuralı nedir?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9618633-9AD3-4E14-8B28-D1990B108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95120" cy="4530725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Ölçme Kuralı: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Ölçülen özellik ile sayıların eşleşme yollarıdır. Yapılan bir sınavda her sorunun 3 puan olması, dört yanlışın bir doğruyu götürmesi, sınav süresinin 30 dakika olması vb. ölçme kuralıdır.</a:t>
            </a:r>
            <a:endParaRPr lang="tr-TR" altLang="tr-TR" sz="24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EE4C1F4-D66E-DD6C-5EA3-66AC48809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Ölçme araçları kaça ayrılır?</a:t>
            </a:r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12431D2E-F8AB-FEB1-BBD8-0AE34683DD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5452547"/>
              </p:ext>
            </p:extLst>
          </p:nvPr>
        </p:nvGraphicFramePr>
        <p:xfrm>
          <a:off x="1428328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B08C3E7-2349-C7CC-B12E-C0F10B3A3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Ölçmede birim nedir?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7DBBE33-27C9-C12E-92F9-083E512EC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Birim: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Bir ölçme aracını oluşturan en küçük parça, o ölçme aracının birimi olarak kabul edilir. Herhangi bir ölçme işlemi sayı ya da sembollerin yanında bir birimle ifade edilir ve böylelikle anlaşılır olur. Ör: Veli sınavdan 60 puan aldı. Bugünkü sıcaklık 3 C</a:t>
            </a:r>
            <a:r>
              <a:rPr lang="en-US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˚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vs.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Birimler; </a:t>
            </a:r>
            <a:r>
              <a:rPr lang="tr-TR" altLang="tr-T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“doğal”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altLang="tr-T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“tanımlanmış”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olarak ikiye ayrılır. Doğal olanlar: </a:t>
            </a:r>
            <a:r>
              <a:rPr lang="tr-TR" altLang="tr-T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Sınıftaki öğrenci sayısındaki birim “bir öğrenci”. Tanımlanmış olanlar: </a:t>
            </a:r>
            <a:r>
              <a:rPr lang="tr-TR" altLang="tr-T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Uzunluk, ağırlık, öğrenci başarısı, amper,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ohm</a:t>
            </a:r>
            <a:endParaRPr lang="en-US" alt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8AF1D19-A2F9-E61C-E7E5-724622306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Ölçmede birim nedir?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15EEB70-9508-6C52-8BC3-EF4A66062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99176" cy="4530725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Birimlerde üç özellik bulunmalıdır:</a:t>
            </a:r>
          </a:p>
          <a:p>
            <a:pPr lvl="1" eaLnBrk="1" hangingPunct="1"/>
            <a:r>
              <a:rPr lang="tr-TR" altLang="tr-TR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Eşitlik: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Birimin her zaman aynı büyüklükte olmasıdır.</a:t>
            </a:r>
          </a:p>
          <a:p>
            <a:pPr lvl="1" eaLnBrk="1" hangingPunct="1"/>
            <a:r>
              <a:rPr lang="tr-TR" altLang="tr-TR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Genellik:</a:t>
            </a:r>
            <a:r>
              <a:rPr lang="tr-TR" altLang="tr-TR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Birimin insanlar tarafından aynı anlama gelmesidir.</a:t>
            </a:r>
          </a:p>
          <a:p>
            <a:pPr lvl="1" eaLnBrk="1" hangingPunct="1"/>
            <a:r>
              <a:rPr lang="tr-TR" altLang="tr-TR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Kullanışlılık: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Birimin ölçülecek büyüklüğe uygun olmasıdır.</a:t>
            </a:r>
            <a:endParaRPr lang="tr-TR" altLang="tr-TR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9C55A0A-118A-FAF8-D465-A8C980B22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b="1" dirty="0">
                <a:solidFill>
                  <a:schemeClr val="bg2"/>
                </a:solidFill>
                <a:latin typeface="Comic Sans MS" panose="030F0702030302020204" pitchFamily="66" charset="0"/>
              </a:rPr>
              <a:t>Ölçme nedir?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F70E25A-5600-1991-E32F-B561301B8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843930"/>
            <a:ext cx="8410575" cy="4897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Ölçme: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“Bir niteliğin (özelliğin) gözlenip gözlem sonuçlarının sayı ve sembollerle ifade edilmesidir”.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Ölçme işleminin aşamaları: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Ölçülecek özellikler tanımlanır: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Masanın boyu, Ayşe’nin zekası, Öğrencilerin derse karşı tutumu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Ölçülecek niteliğe uygun araç seçimi ya da hazırlanması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: Cetvel, zeka testi, tutum ölçeği.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Ölçülecek nitelik ve aracın eşleştirilerek, sayı ya da başka bir sembolle ifade edilmesi (Ölçüm):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Masanın boyu 85 cm. Ayşe’nin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IQ’sü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95 puandır. Veli sınavdan 60 puan aldı.</a:t>
            </a:r>
            <a:endParaRPr lang="tr-TR" altLang="tr-TR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1D2C884-8BF9-B95A-4667-D41CB345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Ölçmede sıfır nedir?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FDB10B1-8237-9494-7239-AE7FDC61A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59216" cy="4530725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Ölçmede sıfır (0) kavramı ikiye ayrılır:</a:t>
            </a:r>
          </a:p>
          <a:p>
            <a:pPr lvl="1" eaLnBrk="1" hangingPunct="1"/>
            <a:r>
              <a:rPr lang="tr-TR" altLang="tr-TR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Doğal (gerçek, mutlak) sıfır: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Sıfır, yokluk manasına gelir. Sınıftaki öğrencilerin mevcudunu saydığımızda, bir masanın boyunu ölçtüğümüzde kullanılan sıfır mutlaktır.</a:t>
            </a:r>
          </a:p>
          <a:p>
            <a:pPr lvl="1" eaLnBrk="1" hangingPunct="1"/>
            <a:r>
              <a:rPr lang="tr-TR" altLang="tr-TR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Bağıl (göreli, tanımlanmış) sıfır: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Sıfır, yokluk manasına gelmez. Bir öğrencinin sınavdan sıfır alması, hava sıcaklığının 0 derece ölçülmesi. Takvimin “0” yılını göstermesi, Dağların deniz seviyesindeki yüksekliği </a:t>
            </a:r>
          </a:p>
        </p:txBody>
      </p:sp>
    </p:spTree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id="{916ABD79-7769-6BB4-4302-4558731AC69F}"/>
              </a:ext>
            </a:extLst>
          </p:cNvPr>
          <p:cNvSpPr txBox="1"/>
          <p:nvPr/>
        </p:nvSpPr>
        <p:spPr>
          <a:xfrm>
            <a:off x="611560" y="488866"/>
            <a:ext cx="75969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40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ÖLÇEK, ÖLÇEK ÇEŞİTLERİ</a:t>
            </a:r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EC108595-3C2E-0B6D-D28F-69475344E8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6494242"/>
              </p:ext>
            </p:extLst>
          </p:nvPr>
        </p:nvGraphicFramePr>
        <p:xfrm>
          <a:off x="1115616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66A1EFA4-BD8E-98C8-EB24-0BB8CD0665E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75493" y="1700808"/>
            <a:ext cx="7593013" cy="64579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Tx/>
              <a:buSzPct val="80000"/>
              <a:buFont typeface="Wingdings"/>
              <a:buNone/>
              <a:defRPr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Ölçülen özellikleri bakımından eşya, olay ve insanların adlandırılması söz konusudur.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/>
              <a:buNone/>
              <a:defRPr/>
            </a:pPr>
            <a:r>
              <a:rPr 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İnsanların cinsiyetlerine göre kadın-erkek şeklinde tasnifi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İnsanların medeni durumlarına göre evli-bekar-dul-boşanmış olarak tasnifi.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Cisimlerin sıcaklıklarına göre soğuk-ılık-sıcak kategorilerine ayrılması. 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Tx/>
              <a:buSzPct val="80000"/>
              <a:buNone/>
              <a:defRPr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Sıfır noktası ve birim yoktur. Nesnelere verilen sayılar (1,2,3) miktar belirtmezler. Bunlar koddur. Bu sayılarla frekans, 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mod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ve yüzdelik hesabı yapılabilir.</a:t>
            </a:r>
            <a:endParaRPr lang="tr-T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FAE36E-C7FF-D690-4E79-DAD1333D9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422995"/>
          </a:xfrm>
        </p:spPr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Sınıflama ölçekleri (Nominal/kategorik/adlandırma</a:t>
            </a:r>
          </a:p>
        </p:txBody>
      </p:sp>
    </p:spTree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C8D306DE-03F9-C2A4-E509-883E993C1D5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593725" y="1772816"/>
            <a:ext cx="7956550" cy="4807371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Belli bir özelliğe sahip oluş dereceleri bakımından nesneler sıraya konabilir ve 1,2,3 gibi sıra sayılarıyla gösterilir.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Öğrencilerin boy sırasına konulması,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bir sınavdan aldıkları puanlara göre pekiyi, iyi, orta, zayıf gibi gruplara ayrılması.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Sıralamada sıfırın anlamı yoktur. Bir birim söz konusu olmadığından farkın miktarı hakkında bilgi vermezler, sadece niteliğin </a:t>
            </a:r>
            <a: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  <a:t>daha az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ya da </a:t>
            </a:r>
            <a: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  <a:t>daha çok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olduğu söylenir. Ortanca, yüzdelik, sıra farkları korelasyonu işlemleri yapılabilir.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FD17AE-8703-643C-2390-AE9C66C81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Sıralama ölçekleri (</a:t>
            </a:r>
            <a:r>
              <a:rPr lang="tr-TR" altLang="tr-TR" sz="3600" b="1" dirty="0" err="1">
                <a:solidFill>
                  <a:schemeClr val="bg2"/>
                </a:solidFill>
                <a:latin typeface="Comic Sans MS" panose="030F0702030302020204" pitchFamily="66" charset="0"/>
              </a:rPr>
              <a:t>Ordinal</a:t>
            </a:r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/derecelemeli/</a:t>
            </a:r>
            <a:r>
              <a:rPr lang="tr-TR" altLang="tr-TR" sz="3600" b="1" dirty="0" err="1">
                <a:solidFill>
                  <a:schemeClr val="bg2"/>
                </a:solidFill>
                <a:latin typeface="Comic Sans MS" panose="030F0702030302020204" pitchFamily="66" charset="0"/>
              </a:rPr>
              <a:t>likert</a:t>
            </a:r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  <p:transition spd="slow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550622CF-2F66-611F-05AF-6ADD3191BA6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37394" y="1620385"/>
            <a:ext cx="7579022" cy="396885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Başlangıç (sıfır) noktasına ve tanımlanmış bir birime sahiptir. Sıfır noktası gerçek değildir. 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tr-TR" alt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Sınavdan alınan puanlar, 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Hava sıcaklığının termometre ile ölçümü (21</a:t>
            </a:r>
            <a:r>
              <a:rPr lang="tr-TR" altLang="tr-T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Takvime dayalı tarihler (13.05.2022)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Saate dayalı zaman (13.30)</a:t>
            </a:r>
          </a:p>
          <a:p>
            <a:pPr marL="0" indent="0" eaLnBrk="1" hangingPunct="1"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Toplama ve çıkarmaya dayalı işlemler yapılır. Oranlama yapılamaz. Ortalama, standart sapma,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ranj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varyans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hesaplanır.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8F9D2B-5084-058F-1188-CB07CCB57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Eşit aralıklı ölçekler (</a:t>
            </a:r>
            <a:r>
              <a:rPr lang="tr-TR" altLang="tr-TR" sz="3600" b="1" dirty="0" err="1">
                <a:solidFill>
                  <a:schemeClr val="bg2"/>
                </a:solidFill>
                <a:latin typeface="Comic Sans MS" panose="030F0702030302020204" pitchFamily="66" charset="0"/>
              </a:rPr>
              <a:t>Interval</a:t>
            </a:r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  <p:transition spd="slow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6F3CEE20-B76A-3B01-6F57-B061CBCE2CD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83443" y="1556792"/>
            <a:ext cx="73771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400" dirty="0"/>
              <a:t>	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Başlangıç noktası gerçek bir sıfır (0) noktası vardır. Sıfır, ölçülen özelliğin hiç olmadığını gösterir. Ölçekte yer alan birim, ölçeğin her bölgesinde eşittir. </a:t>
            </a:r>
          </a:p>
          <a:p>
            <a:pPr eaLnBrk="1" hangingPunct="1">
              <a:buFontTx/>
              <a:buNone/>
            </a:pPr>
            <a:r>
              <a:rPr lang="tr-TR" altLang="tr-TR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Örnek: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Uzunluk, mesafe, ağırlık ölçümleri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Metre, cetvel, terazi, kantar, süre tutmak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Temel saymaya dayalı işlemler</a:t>
            </a:r>
          </a:p>
          <a:p>
            <a:pPr marL="0" indent="0" eaLnBrk="1" hangingPunct="1"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Çarpma veya bölme işlemler yapılabilir. Oranlama yapılabilir. Her türlü istatistiksel teknik kullanılır.</a:t>
            </a:r>
            <a:endParaRPr lang="tr-TR" altLang="tr-TR" sz="24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86D30-90CE-0529-D0F3-E556D8FBA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anchor="ctr"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Eşit oranlı ölçekler (</a:t>
            </a:r>
            <a:r>
              <a:rPr lang="tr-TR" altLang="tr-TR" sz="3600" b="1" dirty="0" err="1">
                <a:solidFill>
                  <a:schemeClr val="bg2"/>
                </a:solidFill>
                <a:latin typeface="Comic Sans MS" panose="030F0702030302020204" pitchFamily="66" charset="0"/>
              </a:rPr>
              <a:t>Ratio</a:t>
            </a:r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  <p:transition spd="slow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ADE497-3C97-CEBE-73D8-3D980A40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C8EA97-9173-C9C0-0F3F-31566E7D8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Aşağıdakilerden hangisi ölçmeye ilişkin bir durumu ifade </a:t>
            </a:r>
            <a:r>
              <a:rPr lang="tr-TR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etmemektedir</a:t>
            </a: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arenR"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Ali, Veli ve Selami’nin aldığı notlar arasında 5’er puan fark vardır</a:t>
            </a:r>
            <a:endParaRPr lang="tr-T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arenR"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yüksek notu Veli almıştır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arenR"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Selami’nin notu Veli’nin notundan 5 puan düşüktür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arenR"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 sınıfta kalmıştır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arenR"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Öğretmen Ali’ye 5 puan fazla vermiştir</a:t>
            </a:r>
          </a:p>
          <a:p>
            <a:pPr marL="0" indent="0">
              <a:buNone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rbest Form: Şekil 4">
            <a:extLst>
              <a:ext uri="{FF2B5EF4-FFF2-40B4-BE49-F238E27FC236}">
                <a16:creationId xmlns:a16="http://schemas.microsoft.com/office/drawing/2014/main" id="{E3777663-1DBF-6C73-444B-5DE634B3BE58}"/>
              </a:ext>
            </a:extLst>
          </p:cNvPr>
          <p:cNvSpPr/>
          <p:nvPr/>
        </p:nvSpPr>
        <p:spPr>
          <a:xfrm>
            <a:off x="385011" y="3689684"/>
            <a:ext cx="417785" cy="481263"/>
          </a:xfrm>
          <a:custGeom>
            <a:avLst/>
            <a:gdLst>
              <a:gd name="connsiteX0" fmla="*/ 208547 w 417785"/>
              <a:gd name="connsiteY0" fmla="*/ 48127 h 481263"/>
              <a:gd name="connsiteX1" fmla="*/ 16042 w 417785"/>
              <a:gd name="connsiteY1" fmla="*/ 48127 h 481263"/>
              <a:gd name="connsiteX2" fmla="*/ 0 w 417785"/>
              <a:gd name="connsiteY2" fmla="*/ 112295 h 481263"/>
              <a:gd name="connsiteX3" fmla="*/ 16042 w 417785"/>
              <a:gd name="connsiteY3" fmla="*/ 304800 h 481263"/>
              <a:gd name="connsiteX4" fmla="*/ 32084 w 417785"/>
              <a:gd name="connsiteY4" fmla="*/ 352927 h 481263"/>
              <a:gd name="connsiteX5" fmla="*/ 80210 w 417785"/>
              <a:gd name="connsiteY5" fmla="*/ 368969 h 481263"/>
              <a:gd name="connsiteX6" fmla="*/ 176463 w 417785"/>
              <a:gd name="connsiteY6" fmla="*/ 449179 h 481263"/>
              <a:gd name="connsiteX7" fmla="*/ 256673 w 417785"/>
              <a:gd name="connsiteY7" fmla="*/ 481263 h 481263"/>
              <a:gd name="connsiteX8" fmla="*/ 401052 w 417785"/>
              <a:gd name="connsiteY8" fmla="*/ 433137 h 481263"/>
              <a:gd name="connsiteX9" fmla="*/ 417094 w 417785"/>
              <a:gd name="connsiteY9" fmla="*/ 385011 h 481263"/>
              <a:gd name="connsiteX10" fmla="*/ 401052 w 417785"/>
              <a:gd name="connsiteY10" fmla="*/ 128337 h 481263"/>
              <a:gd name="connsiteX11" fmla="*/ 336884 w 417785"/>
              <a:gd name="connsiteY11" fmla="*/ 80211 h 481263"/>
              <a:gd name="connsiteX12" fmla="*/ 208547 w 417785"/>
              <a:gd name="connsiteY12" fmla="*/ 32084 h 481263"/>
              <a:gd name="connsiteX13" fmla="*/ 144378 w 417785"/>
              <a:gd name="connsiteY1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785" h="481263">
                <a:moveTo>
                  <a:pt x="208547" y="48127"/>
                </a:moveTo>
                <a:cubicBezTo>
                  <a:pt x="133996" y="18306"/>
                  <a:pt x="99511" y="-14475"/>
                  <a:pt x="16042" y="48127"/>
                </a:cubicBezTo>
                <a:cubicBezTo>
                  <a:pt x="-1596" y="61356"/>
                  <a:pt x="5347" y="90906"/>
                  <a:pt x="0" y="112295"/>
                </a:cubicBezTo>
                <a:cubicBezTo>
                  <a:pt x="5347" y="176463"/>
                  <a:pt x="7532" y="240974"/>
                  <a:pt x="16042" y="304800"/>
                </a:cubicBezTo>
                <a:cubicBezTo>
                  <a:pt x="18277" y="321562"/>
                  <a:pt x="20127" y="340970"/>
                  <a:pt x="32084" y="352927"/>
                </a:cubicBezTo>
                <a:cubicBezTo>
                  <a:pt x="44041" y="364884"/>
                  <a:pt x="65085" y="361407"/>
                  <a:pt x="80210" y="368969"/>
                </a:cubicBezTo>
                <a:cubicBezTo>
                  <a:pt x="215328" y="436528"/>
                  <a:pt x="34551" y="360484"/>
                  <a:pt x="176463" y="449179"/>
                </a:cubicBezTo>
                <a:cubicBezTo>
                  <a:pt x="200882" y="464441"/>
                  <a:pt x="229936" y="470568"/>
                  <a:pt x="256673" y="481263"/>
                </a:cubicBezTo>
                <a:cubicBezTo>
                  <a:pt x="304799" y="465221"/>
                  <a:pt x="357552" y="459237"/>
                  <a:pt x="401052" y="433137"/>
                </a:cubicBezTo>
                <a:cubicBezTo>
                  <a:pt x="415552" y="424437"/>
                  <a:pt x="417094" y="401921"/>
                  <a:pt x="417094" y="385011"/>
                </a:cubicBezTo>
                <a:cubicBezTo>
                  <a:pt x="417094" y="299286"/>
                  <a:pt x="422868" y="211239"/>
                  <a:pt x="401052" y="128337"/>
                </a:cubicBezTo>
                <a:cubicBezTo>
                  <a:pt x="394248" y="102481"/>
                  <a:pt x="358641" y="95751"/>
                  <a:pt x="336884" y="80211"/>
                </a:cubicBezTo>
                <a:cubicBezTo>
                  <a:pt x="272628" y="34314"/>
                  <a:pt x="298388" y="50053"/>
                  <a:pt x="208547" y="32084"/>
                </a:cubicBezTo>
                <a:lnTo>
                  <a:pt x="14437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66601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ADE497-3C97-CEBE-73D8-3D980A40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C8EA97-9173-C9C0-0F3F-31566E7D8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tr-T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Aşağıdaki kişilik özelliklerinden </a:t>
            </a: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hangisi </a:t>
            </a:r>
            <a:r>
              <a:rPr lang="tr-TR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doğrudan</a:t>
            </a: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ölçülebilir?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Derse 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ilişkin</a:t>
            </a: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tutum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Zeka puanı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Ders başarısı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Boy uzunluğu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Vücut ağırlığı</a:t>
            </a: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rbest Form: Şekil 4">
            <a:extLst>
              <a:ext uri="{FF2B5EF4-FFF2-40B4-BE49-F238E27FC236}">
                <a16:creationId xmlns:a16="http://schemas.microsoft.com/office/drawing/2014/main" id="{E3777663-1DBF-6C73-444B-5DE634B3BE58}"/>
              </a:ext>
            </a:extLst>
          </p:cNvPr>
          <p:cNvSpPr/>
          <p:nvPr/>
        </p:nvSpPr>
        <p:spPr>
          <a:xfrm>
            <a:off x="409799" y="3356992"/>
            <a:ext cx="417785" cy="481263"/>
          </a:xfrm>
          <a:custGeom>
            <a:avLst/>
            <a:gdLst>
              <a:gd name="connsiteX0" fmla="*/ 208547 w 417785"/>
              <a:gd name="connsiteY0" fmla="*/ 48127 h 481263"/>
              <a:gd name="connsiteX1" fmla="*/ 16042 w 417785"/>
              <a:gd name="connsiteY1" fmla="*/ 48127 h 481263"/>
              <a:gd name="connsiteX2" fmla="*/ 0 w 417785"/>
              <a:gd name="connsiteY2" fmla="*/ 112295 h 481263"/>
              <a:gd name="connsiteX3" fmla="*/ 16042 w 417785"/>
              <a:gd name="connsiteY3" fmla="*/ 304800 h 481263"/>
              <a:gd name="connsiteX4" fmla="*/ 32084 w 417785"/>
              <a:gd name="connsiteY4" fmla="*/ 352927 h 481263"/>
              <a:gd name="connsiteX5" fmla="*/ 80210 w 417785"/>
              <a:gd name="connsiteY5" fmla="*/ 368969 h 481263"/>
              <a:gd name="connsiteX6" fmla="*/ 176463 w 417785"/>
              <a:gd name="connsiteY6" fmla="*/ 449179 h 481263"/>
              <a:gd name="connsiteX7" fmla="*/ 256673 w 417785"/>
              <a:gd name="connsiteY7" fmla="*/ 481263 h 481263"/>
              <a:gd name="connsiteX8" fmla="*/ 401052 w 417785"/>
              <a:gd name="connsiteY8" fmla="*/ 433137 h 481263"/>
              <a:gd name="connsiteX9" fmla="*/ 417094 w 417785"/>
              <a:gd name="connsiteY9" fmla="*/ 385011 h 481263"/>
              <a:gd name="connsiteX10" fmla="*/ 401052 w 417785"/>
              <a:gd name="connsiteY10" fmla="*/ 128337 h 481263"/>
              <a:gd name="connsiteX11" fmla="*/ 336884 w 417785"/>
              <a:gd name="connsiteY11" fmla="*/ 80211 h 481263"/>
              <a:gd name="connsiteX12" fmla="*/ 208547 w 417785"/>
              <a:gd name="connsiteY12" fmla="*/ 32084 h 481263"/>
              <a:gd name="connsiteX13" fmla="*/ 144378 w 417785"/>
              <a:gd name="connsiteY1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785" h="481263">
                <a:moveTo>
                  <a:pt x="208547" y="48127"/>
                </a:moveTo>
                <a:cubicBezTo>
                  <a:pt x="133996" y="18306"/>
                  <a:pt x="99511" y="-14475"/>
                  <a:pt x="16042" y="48127"/>
                </a:cubicBezTo>
                <a:cubicBezTo>
                  <a:pt x="-1596" y="61356"/>
                  <a:pt x="5347" y="90906"/>
                  <a:pt x="0" y="112295"/>
                </a:cubicBezTo>
                <a:cubicBezTo>
                  <a:pt x="5347" y="176463"/>
                  <a:pt x="7532" y="240974"/>
                  <a:pt x="16042" y="304800"/>
                </a:cubicBezTo>
                <a:cubicBezTo>
                  <a:pt x="18277" y="321562"/>
                  <a:pt x="20127" y="340970"/>
                  <a:pt x="32084" y="352927"/>
                </a:cubicBezTo>
                <a:cubicBezTo>
                  <a:pt x="44041" y="364884"/>
                  <a:pt x="65085" y="361407"/>
                  <a:pt x="80210" y="368969"/>
                </a:cubicBezTo>
                <a:cubicBezTo>
                  <a:pt x="215328" y="436528"/>
                  <a:pt x="34551" y="360484"/>
                  <a:pt x="176463" y="449179"/>
                </a:cubicBezTo>
                <a:cubicBezTo>
                  <a:pt x="200882" y="464441"/>
                  <a:pt x="229936" y="470568"/>
                  <a:pt x="256673" y="481263"/>
                </a:cubicBezTo>
                <a:cubicBezTo>
                  <a:pt x="304799" y="465221"/>
                  <a:pt x="357552" y="459237"/>
                  <a:pt x="401052" y="433137"/>
                </a:cubicBezTo>
                <a:cubicBezTo>
                  <a:pt x="415552" y="424437"/>
                  <a:pt x="417094" y="401921"/>
                  <a:pt x="417094" y="385011"/>
                </a:cubicBezTo>
                <a:cubicBezTo>
                  <a:pt x="417094" y="299286"/>
                  <a:pt x="422868" y="211239"/>
                  <a:pt x="401052" y="128337"/>
                </a:cubicBezTo>
                <a:cubicBezTo>
                  <a:pt x="394248" y="102481"/>
                  <a:pt x="358641" y="95751"/>
                  <a:pt x="336884" y="80211"/>
                </a:cubicBezTo>
                <a:cubicBezTo>
                  <a:pt x="272628" y="34314"/>
                  <a:pt x="298388" y="50053"/>
                  <a:pt x="208547" y="32084"/>
                </a:cubicBezTo>
                <a:lnTo>
                  <a:pt x="14437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31613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70646E-3608-16F4-E8EC-2C7F07C9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214F87-C983-43E7-6B97-E86D83CE7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556792"/>
            <a:ext cx="8229600" cy="4530725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Sürekli değişkenler iki ölçüm arasında sonsuz sayıda değer alabilen ve bu değerleri sayısal olarak ifade edilebilen değişkenlerdir.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Buna göre aşağıdakilerden hangisi sürekli değişken </a:t>
            </a:r>
            <a:r>
              <a:rPr lang="tr-TR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olamaz</a:t>
            </a: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Bir sınavda alınan puan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Kampüsteki fakülte sayısı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Üçgenin iç açılarının toplamı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Maç başına atılan basket sayısı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Sınıfın not ortalaması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erbest Form: Şekil 5">
            <a:extLst>
              <a:ext uri="{FF2B5EF4-FFF2-40B4-BE49-F238E27FC236}">
                <a16:creationId xmlns:a16="http://schemas.microsoft.com/office/drawing/2014/main" id="{7E61BFFE-8B33-9C32-1F7C-C296A6FF3A84}"/>
              </a:ext>
            </a:extLst>
          </p:cNvPr>
          <p:cNvSpPr/>
          <p:nvPr/>
        </p:nvSpPr>
        <p:spPr>
          <a:xfrm>
            <a:off x="539552" y="3212976"/>
            <a:ext cx="401052" cy="465221"/>
          </a:xfrm>
          <a:custGeom>
            <a:avLst/>
            <a:gdLst>
              <a:gd name="connsiteX0" fmla="*/ 256673 w 401052"/>
              <a:gd name="connsiteY0" fmla="*/ 48126 h 465221"/>
              <a:gd name="connsiteX1" fmla="*/ 32084 w 401052"/>
              <a:gd name="connsiteY1" fmla="*/ 48126 h 465221"/>
              <a:gd name="connsiteX2" fmla="*/ 0 w 401052"/>
              <a:gd name="connsiteY2" fmla="*/ 112294 h 465221"/>
              <a:gd name="connsiteX3" fmla="*/ 16042 w 401052"/>
              <a:gd name="connsiteY3" fmla="*/ 352926 h 465221"/>
              <a:gd name="connsiteX4" fmla="*/ 64168 w 401052"/>
              <a:gd name="connsiteY4" fmla="*/ 368968 h 465221"/>
              <a:gd name="connsiteX5" fmla="*/ 128337 w 401052"/>
              <a:gd name="connsiteY5" fmla="*/ 417094 h 465221"/>
              <a:gd name="connsiteX6" fmla="*/ 208547 w 401052"/>
              <a:gd name="connsiteY6" fmla="*/ 465221 h 465221"/>
              <a:gd name="connsiteX7" fmla="*/ 352926 w 401052"/>
              <a:gd name="connsiteY7" fmla="*/ 449179 h 465221"/>
              <a:gd name="connsiteX8" fmla="*/ 401052 w 401052"/>
              <a:gd name="connsiteY8" fmla="*/ 288757 h 465221"/>
              <a:gd name="connsiteX9" fmla="*/ 368968 w 401052"/>
              <a:gd name="connsiteY9" fmla="*/ 64168 h 465221"/>
              <a:gd name="connsiteX10" fmla="*/ 272716 w 401052"/>
              <a:gd name="connsiteY10" fmla="*/ 32084 h 465221"/>
              <a:gd name="connsiteX11" fmla="*/ 208547 w 401052"/>
              <a:gd name="connsiteY11" fmla="*/ 0 h 46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052" h="465221">
                <a:moveTo>
                  <a:pt x="256673" y="48126"/>
                </a:moveTo>
                <a:cubicBezTo>
                  <a:pt x="165134" y="11510"/>
                  <a:pt x="145603" y="-13793"/>
                  <a:pt x="32084" y="48126"/>
                </a:cubicBezTo>
                <a:cubicBezTo>
                  <a:pt x="11090" y="59577"/>
                  <a:pt x="10695" y="90905"/>
                  <a:pt x="0" y="112294"/>
                </a:cubicBezTo>
                <a:cubicBezTo>
                  <a:pt x="5347" y="192505"/>
                  <a:pt x="-3455" y="274937"/>
                  <a:pt x="16042" y="352926"/>
                </a:cubicBezTo>
                <a:cubicBezTo>
                  <a:pt x="20143" y="369331"/>
                  <a:pt x="49486" y="360578"/>
                  <a:pt x="64168" y="368968"/>
                </a:cubicBezTo>
                <a:cubicBezTo>
                  <a:pt x="87382" y="382233"/>
                  <a:pt x="106091" y="402263"/>
                  <a:pt x="128337" y="417094"/>
                </a:cubicBezTo>
                <a:cubicBezTo>
                  <a:pt x="154280" y="434390"/>
                  <a:pt x="181810" y="449179"/>
                  <a:pt x="208547" y="465221"/>
                </a:cubicBezTo>
                <a:cubicBezTo>
                  <a:pt x="256673" y="459874"/>
                  <a:pt x="308844" y="469216"/>
                  <a:pt x="352926" y="449179"/>
                </a:cubicBezTo>
                <a:cubicBezTo>
                  <a:pt x="386561" y="433890"/>
                  <a:pt x="398754" y="302544"/>
                  <a:pt x="401052" y="288757"/>
                </a:cubicBezTo>
                <a:cubicBezTo>
                  <a:pt x="390357" y="213894"/>
                  <a:pt x="402788" y="131807"/>
                  <a:pt x="368968" y="64168"/>
                </a:cubicBezTo>
                <a:cubicBezTo>
                  <a:pt x="353844" y="33919"/>
                  <a:pt x="304117" y="44644"/>
                  <a:pt x="272716" y="32084"/>
                </a:cubicBezTo>
                <a:cubicBezTo>
                  <a:pt x="250512" y="23202"/>
                  <a:pt x="208547" y="0"/>
                  <a:pt x="208547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83500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ADE497-3C97-CEBE-73D8-3D980A40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C8EA97-9173-C9C0-0F3F-31566E7D8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 öğretmen Ölçme ve Değerlendirme dersinde öğrencilerin başarılarının cinsiyetlerine göre farklılık gösterip göstermediğini araştırmaktadır.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 araştırmada bağımsız değişken aşağıdakilerden hangisidir?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Cinsiyet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Ölçme ve değerlendirme dersi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Öğrenci başarısı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Öğretim yöntemi 	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 Öğretmen </a:t>
            </a:r>
          </a:p>
        </p:txBody>
      </p:sp>
      <p:sp>
        <p:nvSpPr>
          <p:cNvPr id="5" name="Serbest Form: Şekil 4">
            <a:extLst>
              <a:ext uri="{FF2B5EF4-FFF2-40B4-BE49-F238E27FC236}">
                <a16:creationId xmlns:a16="http://schemas.microsoft.com/office/drawing/2014/main" id="{E3777663-1DBF-6C73-444B-5DE634B3BE58}"/>
              </a:ext>
            </a:extLst>
          </p:cNvPr>
          <p:cNvSpPr/>
          <p:nvPr/>
        </p:nvSpPr>
        <p:spPr>
          <a:xfrm>
            <a:off x="409799" y="3068960"/>
            <a:ext cx="417785" cy="481263"/>
          </a:xfrm>
          <a:custGeom>
            <a:avLst/>
            <a:gdLst>
              <a:gd name="connsiteX0" fmla="*/ 208547 w 417785"/>
              <a:gd name="connsiteY0" fmla="*/ 48127 h 481263"/>
              <a:gd name="connsiteX1" fmla="*/ 16042 w 417785"/>
              <a:gd name="connsiteY1" fmla="*/ 48127 h 481263"/>
              <a:gd name="connsiteX2" fmla="*/ 0 w 417785"/>
              <a:gd name="connsiteY2" fmla="*/ 112295 h 481263"/>
              <a:gd name="connsiteX3" fmla="*/ 16042 w 417785"/>
              <a:gd name="connsiteY3" fmla="*/ 304800 h 481263"/>
              <a:gd name="connsiteX4" fmla="*/ 32084 w 417785"/>
              <a:gd name="connsiteY4" fmla="*/ 352927 h 481263"/>
              <a:gd name="connsiteX5" fmla="*/ 80210 w 417785"/>
              <a:gd name="connsiteY5" fmla="*/ 368969 h 481263"/>
              <a:gd name="connsiteX6" fmla="*/ 176463 w 417785"/>
              <a:gd name="connsiteY6" fmla="*/ 449179 h 481263"/>
              <a:gd name="connsiteX7" fmla="*/ 256673 w 417785"/>
              <a:gd name="connsiteY7" fmla="*/ 481263 h 481263"/>
              <a:gd name="connsiteX8" fmla="*/ 401052 w 417785"/>
              <a:gd name="connsiteY8" fmla="*/ 433137 h 481263"/>
              <a:gd name="connsiteX9" fmla="*/ 417094 w 417785"/>
              <a:gd name="connsiteY9" fmla="*/ 385011 h 481263"/>
              <a:gd name="connsiteX10" fmla="*/ 401052 w 417785"/>
              <a:gd name="connsiteY10" fmla="*/ 128337 h 481263"/>
              <a:gd name="connsiteX11" fmla="*/ 336884 w 417785"/>
              <a:gd name="connsiteY11" fmla="*/ 80211 h 481263"/>
              <a:gd name="connsiteX12" fmla="*/ 208547 w 417785"/>
              <a:gd name="connsiteY12" fmla="*/ 32084 h 481263"/>
              <a:gd name="connsiteX13" fmla="*/ 144378 w 417785"/>
              <a:gd name="connsiteY1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785" h="481263">
                <a:moveTo>
                  <a:pt x="208547" y="48127"/>
                </a:moveTo>
                <a:cubicBezTo>
                  <a:pt x="133996" y="18306"/>
                  <a:pt x="99511" y="-14475"/>
                  <a:pt x="16042" y="48127"/>
                </a:cubicBezTo>
                <a:cubicBezTo>
                  <a:pt x="-1596" y="61356"/>
                  <a:pt x="5347" y="90906"/>
                  <a:pt x="0" y="112295"/>
                </a:cubicBezTo>
                <a:cubicBezTo>
                  <a:pt x="5347" y="176463"/>
                  <a:pt x="7532" y="240974"/>
                  <a:pt x="16042" y="304800"/>
                </a:cubicBezTo>
                <a:cubicBezTo>
                  <a:pt x="18277" y="321562"/>
                  <a:pt x="20127" y="340970"/>
                  <a:pt x="32084" y="352927"/>
                </a:cubicBezTo>
                <a:cubicBezTo>
                  <a:pt x="44041" y="364884"/>
                  <a:pt x="65085" y="361407"/>
                  <a:pt x="80210" y="368969"/>
                </a:cubicBezTo>
                <a:cubicBezTo>
                  <a:pt x="215328" y="436528"/>
                  <a:pt x="34551" y="360484"/>
                  <a:pt x="176463" y="449179"/>
                </a:cubicBezTo>
                <a:cubicBezTo>
                  <a:pt x="200882" y="464441"/>
                  <a:pt x="229936" y="470568"/>
                  <a:pt x="256673" y="481263"/>
                </a:cubicBezTo>
                <a:cubicBezTo>
                  <a:pt x="304799" y="465221"/>
                  <a:pt x="357552" y="459237"/>
                  <a:pt x="401052" y="433137"/>
                </a:cubicBezTo>
                <a:cubicBezTo>
                  <a:pt x="415552" y="424437"/>
                  <a:pt x="417094" y="401921"/>
                  <a:pt x="417094" y="385011"/>
                </a:cubicBezTo>
                <a:cubicBezTo>
                  <a:pt x="417094" y="299286"/>
                  <a:pt x="422868" y="211239"/>
                  <a:pt x="401052" y="128337"/>
                </a:cubicBezTo>
                <a:cubicBezTo>
                  <a:pt x="394248" y="102481"/>
                  <a:pt x="358641" y="95751"/>
                  <a:pt x="336884" y="80211"/>
                </a:cubicBezTo>
                <a:cubicBezTo>
                  <a:pt x="272628" y="34314"/>
                  <a:pt x="298388" y="50053"/>
                  <a:pt x="208547" y="32084"/>
                </a:cubicBezTo>
                <a:lnTo>
                  <a:pt x="14437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68517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3BA15B-F2AF-9774-D23A-B80FD68A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altLang="tr-TR" b="1" dirty="0">
                <a:solidFill>
                  <a:schemeClr val="bg2"/>
                </a:solidFill>
                <a:latin typeface="Comic Sans MS" panose="030F0702030302020204" pitchFamily="66" charset="0"/>
              </a:rPr>
              <a:t>Ölçme kaça ayrılır?</a:t>
            </a:r>
            <a:endParaRPr lang="tr-TR" dirty="0">
              <a:solidFill>
                <a:schemeClr val="bg2"/>
              </a:solidFill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EDF68E6F-CF04-5C24-1462-AC9F926D32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135526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3102383"/>
      </p:ext>
    </p:extLst>
  </p:cSld>
  <p:clrMapOvr>
    <a:masterClrMapping/>
  </p:clrMapOvr>
  <p:transition spd="slow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9B4F7C-7690-4297-3DA6-4DF6AF54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7BD080-76C7-B0F8-4E07-BE5C0341E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Aşağıdakilerden hangisinde mutlak sıfır söz konusudur?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Malatya’nın deniz seviyesinden yüksekliği 964 metredir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Bugün hava sıcaklığı 12 santigrat derecedir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Abuzer’in zeka testi puanı 125 bulundu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Selami matematik testinden 84 puan aldı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Dersin bitmesine 15 dakika var </a:t>
            </a:r>
          </a:p>
        </p:txBody>
      </p:sp>
      <p:sp>
        <p:nvSpPr>
          <p:cNvPr id="4" name="Serbest Form: Şekil 3">
            <a:extLst>
              <a:ext uri="{FF2B5EF4-FFF2-40B4-BE49-F238E27FC236}">
                <a16:creationId xmlns:a16="http://schemas.microsoft.com/office/drawing/2014/main" id="{EBC30AD7-0190-FA28-00CF-E55EF59C0148}"/>
              </a:ext>
            </a:extLst>
          </p:cNvPr>
          <p:cNvSpPr/>
          <p:nvPr/>
        </p:nvSpPr>
        <p:spPr>
          <a:xfrm>
            <a:off x="401053" y="3865562"/>
            <a:ext cx="417785" cy="481263"/>
          </a:xfrm>
          <a:custGeom>
            <a:avLst/>
            <a:gdLst>
              <a:gd name="connsiteX0" fmla="*/ 208547 w 417785"/>
              <a:gd name="connsiteY0" fmla="*/ 48127 h 481263"/>
              <a:gd name="connsiteX1" fmla="*/ 16042 w 417785"/>
              <a:gd name="connsiteY1" fmla="*/ 48127 h 481263"/>
              <a:gd name="connsiteX2" fmla="*/ 0 w 417785"/>
              <a:gd name="connsiteY2" fmla="*/ 112295 h 481263"/>
              <a:gd name="connsiteX3" fmla="*/ 16042 w 417785"/>
              <a:gd name="connsiteY3" fmla="*/ 304800 h 481263"/>
              <a:gd name="connsiteX4" fmla="*/ 32084 w 417785"/>
              <a:gd name="connsiteY4" fmla="*/ 352927 h 481263"/>
              <a:gd name="connsiteX5" fmla="*/ 80210 w 417785"/>
              <a:gd name="connsiteY5" fmla="*/ 368969 h 481263"/>
              <a:gd name="connsiteX6" fmla="*/ 176463 w 417785"/>
              <a:gd name="connsiteY6" fmla="*/ 449179 h 481263"/>
              <a:gd name="connsiteX7" fmla="*/ 256673 w 417785"/>
              <a:gd name="connsiteY7" fmla="*/ 481263 h 481263"/>
              <a:gd name="connsiteX8" fmla="*/ 401052 w 417785"/>
              <a:gd name="connsiteY8" fmla="*/ 433137 h 481263"/>
              <a:gd name="connsiteX9" fmla="*/ 417094 w 417785"/>
              <a:gd name="connsiteY9" fmla="*/ 385011 h 481263"/>
              <a:gd name="connsiteX10" fmla="*/ 401052 w 417785"/>
              <a:gd name="connsiteY10" fmla="*/ 128337 h 481263"/>
              <a:gd name="connsiteX11" fmla="*/ 336884 w 417785"/>
              <a:gd name="connsiteY11" fmla="*/ 80211 h 481263"/>
              <a:gd name="connsiteX12" fmla="*/ 208547 w 417785"/>
              <a:gd name="connsiteY12" fmla="*/ 32084 h 481263"/>
              <a:gd name="connsiteX13" fmla="*/ 144378 w 417785"/>
              <a:gd name="connsiteY1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785" h="481263">
                <a:moveTo>
                  <a:pt x="208547" y="48127"/>
                </a:moveTo>
                <a:cubicBezTo>
                  <a:pt x="133996" y="18306"/>
                  <a:pt x="99511" y="-14475"/>
                  <a:pt x="16042" y="48127"/>
                </a:cubicBezTo>
                <a:cubicBezTo>
                  <a:pt x="-1596" y="61356"/>
                  <a:pt x="5347" y="90906"/>
                  <a:pt x="0" y="112295"/>
                </a:cubicBezTo>
                <a:cubicBezTo>
                  <a:pt x="5347" y="176463"/>
                  <a:pt x="7532" y="240974"/>
                  <a:pt x="16042" y="304800"/>
                </a:cubicBezTo>
                <a:cubicBezTo>
                  <a:pt x="18277" y="321562"/>
                  <a:pt x="20127" y="340970"/>
                  <a:pt x="32084" y="352927"/>
                </a:cubicBezTo>
                <a:cubicBezTo>
                  <a:pt x="44041" y="364884"/>
                  <a:pt x="65085" y="361407"/>
                  <a:pt x="80210" y="368969"/>
                </a:cubicBezTo>
                <a:cubicBezTo>
                  <a:pt x="215328" y="436528"/>
                  <a:pt x="34551" y="360484"/>
                  <a:pt x="176463" y="449179"/>
                </a:cubicBezTo>
                <a:cubicBezTo>
                  <a:pt x="200882" y="464441"/>
                  <a:pt x="229936" y="470568"/>
                  <a:pt x="256673" y="481263"/>
                </a:cubicBezTo>
                <a:cubicBezTo>
                  <a:pt x="304799" y="465221"/>
                  <a:pt x="357552" y="459237"/>
                  <a:pt x="401052" y="433137"/>
                </a:cubicBezTo>
                <a:cubicBezTo>
                  <a:pt x="415552" y="424437"/>
                  <a:pt x="417094" y="401921"/>
                  <a:pt x="417094" y="385011"/>
                </a:cubicBezTo>
                <a:cubicBezTo>
                  <a:pt x="417094" y="299286"/>
                  <a:pt x="422868" y="211239"/>
                  <a:pt x="401052" y="128337"/>
                </a:cubicBezTo>
                <a:cubicBezTo>
                  <a:pt x="394248" y="102481"/>
                  <a:pt x="358641" y="95751"/>
                  <a:pt x="336884" y="80211"/>
                </a:cubicBezTo>
                <a:cubicBezTo>
                  <a:pt x="272628" y="34314"/>
                  <a:pt x="298388" y="50053"/>
                  <a:pt x="208547" y="32084"/>
                </a:cubicBezTo>
                <a:lnTo>
                  <a:pt x="14437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89223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ADE497-3C97-CEBE-73D8-3D980A40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C8EA97-9173-C9C0-0F3F-31566E7D8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tr-T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İki yarışmacının bir maratondaki performansına ilişkin bilgiler aşağıda verilmiştir.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Efe, yarışı 15 dakika 47 saniyede tamamlamıştır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tr-T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Kemal, birinci olmuştur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 ve Kemal’in performansları hakkındaki bilgiler sırasıyla hangi ölçek düzeyindedir?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Aralık-Sıralama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 - Sıralama</a:t>
            </a: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Sıralama - Sınıflama</a:t>
            </a: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Oran - Aralık</a:t>
            </a: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Sıralama - Oran</a:t>
            </a: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rbest Form: Şekil 4">
            <a:extLst>
              <a:ext uri="{FF2B5EF4-FFF2-40B4-BE49-F238E27FC236}">
                <a16:creationId xmlns:a16="http://schemas.microsoft.com/office/drawing/2014/main" id="{E3777663-1DBF-6C73-444B-5DE634B3BE58}"/>
              </a:ext>
            </a:extLst>
          </p:cNvPr>
          <p:cNvSpPr/>
          <p:nvPr/>
        </p:nvSpPr>
        <p:spPr>
          <a:xfrm>
            <a:off x="457200" y="4437112"/>
            <a:ext cx="417785" cy="481263"/>
          </a:xfrm>
          <a:custGeom>
            <a:avLst/>
            <a:gdLst>
              <a:gd name="connsiteX0" fmla="*/ 208547 w 417785"/>
              <a:gd name="connsiteY0" fmla="*/ 48127 h 481263"/>
              <a:gd name="connsiteX1" fmla="*/ 16042 w 417785"/>
              <a:gd name="connsiteY1" fmla="*/ 48127 h 481263"/>
              <a:gd name="connsiteX2" fmla="*/ 0 w 417785"/>
              <a:gd name="connsiteY2" fmla="*/ 112295 h 481263"/>
              <a:gd name="connsiteX3" fmla="*/ 16042 w 417785"/>
              <a:gd name="connsiteY3" fmla="*/ 304800 h 481263"/>
              <a:gd name="connsiteX4" fmla="*/ 32084 w 417785"/>
              <a:gd name="connsiteY4" fmla="*/ 352927 h 481263"/>
              <a:gd name="connsiteX5" fmla="*/ 80210 w 417785"/>
              <a:gd name="connsiteY5" fmla="*/ 368969 h 481263"/>
              <a:gd name="connsiteX6" fmla="*/ 176463 w 417785"/>
              <a:gd name="connsiteY6" fmla="*/ 449179 h 481263"/>
              <a:gd name="connsiteX7" fmla="*/ 256673 w 417785"/>
              <a:gd name="connsiteY7" fmla="*/ 481263 h 481263"/>
              <a:gd name="connsiteX8" fmla="*/ 401052 w 417785"/>
              <a:gd name="connsiteY8" fmla="*/ 433137 h 481263"/>
              <a:gd name="connsiteX9" fmla="*/ 417094 w 417785"/>
              <a:gd name="connsiteY9" fmla="*/ 385011 h 481263"/>
              <a:gd name="connsiteX10" fmla="*/ 401052 w 417785"/>
              <a:gd name="connsiteY10" fmla="*/ 128337 h 481263"/>
              <a:gd name="connsiteX11" fmla="*/ 336884 w 417785"/>
              <a:gd name="connsiteY11" fmla="*/ 80211 h 481263"/>
              <a:gd name="connsiteX12" fmla="*/ 208547 w 417785"/>
              <a:gd name="connsiteY12" fmla="*/ 32084 h 481263"/>
              <a:gd name="connsiteX13" fmla="*/ 144378 w 417785"/>
              <a:gd name="connsiteY1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785" h="481263">
                <a:moveTo>
                  <a:pt x="208547" y="48127"/>
                </a:moveTo>
                <a:cubicBezTo>
                  <a:pt x="133996" y="18306"/>
                  <a:pt x="99511" y="-14475"/>
                  <a:pt x="16042" y="48127"/>
                </a:cubicBezTo>
                <a:cubicBezTo>
                  <a:pt x="-1596" y="61356"/>
                  <a:pt x="5347" y="90906"/>
                  <a:pt x="0" y="112295"/>
                </a:cubicBezTo>
                <a:cubicBezTo>
                  <a:pt x="5347" y="176463"/>
                  <a:pt x="7532" y="240974"/>
                  <a:pt x="16042" y="304800"/>
                </a:cubicBezTo>
                <a:cubicBezTo>
                  <a:pt x="18277" y="321562"/>
                  <a:pt x="20127" y="340970"/>
                  <a:pt x="32084" y="352927"/>
                </a:cubicBezTo>
                <a:cubicBezTo>
                  <a:pt x="44041" y="364884"/>
                  <a:pt x="65085" y="361407"/>
                  <a:pt x="80210" y="368969"/>
                </a:cubicBezTo>
                <a:cubicBezTo>
                  <a:pt x="215328" y="436528"/>
                  <a:pt x="34551" y="360484"/>
                  <a:pt x="176463" y="449179"/>
                </a:cubicBezTo>
                <a:cubicBezTo>
                  <a:pt x="200882" y="464441"/>
                  <a:pt x="229936" y="470568"/>
                  <a:pt x="256673" y="481263"/>
                </a:cubicBezTo>
                <a:cubicBezTo>
                  <a:pt x="304799" y="465221"/>
                  <a:pt x="357552" y="459237"/>
                  <a:pt x="401052" y="433137"/>
                </a:cubicBezTo>
                <a:cubicBezTo>
                  <a:pt x="415552" y="424437"/>
                  <a:pt x="417094" y="401921"/>
                  <a:pt x="417094" y="385011"/>
                </a:cubicBezTo>
                <a:cubicBezTo>
                  <a:pt x="417094" y="299286"/>
                  <a:pt x="422868" y="211239"/>
                  <a:pt x="401052" y="128337"/>
                </a:cubicBezTo>
                <a:cubicBezTo>
                  <a:pt x="394248" y="102481"/>
                  <a:pt x="358641" y="95751"/>
                  <a:pt x="336884" y="80211"/>
                </a:cubicBezTo>
                <a:cubicBezTo>
                  <a:pt x="272628" y="34314"/>
                  <a:pt x="298388" y="50053"/>
                  <a:pt x="208547" y="32084"/>
                </a:cubicBezTo>
                <a:lnTo>
                  <a:pt x="14437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02387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70646E-3608-16F4-E8EC-2C7F07C9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214F87-C983-43E7-6B97-E86D83CE7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556792"/>
            <a:ext cx="8229600" cy="4530725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İki değeri arasında çok farklı, </a:t>
            </a:r>
            <a:r>
              <a:rPr lang="tr-T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küsüratlı</a:t>
            </a: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değerler (1.32 gibi) alabilen ağırlık, uzunluk, metre, santimetre gibi değişkenlere …………………………..değişken adı verilir.</a:t>
            </a:r>
          </a:p>
          <a:p>
            <a:pPr marL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İfadesinde boş bırakılan yere aşağıdakilerden hangisi gelmelidir?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Sürekli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Nitel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Kesikli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Süreksiz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Bağımlı</a:t>
            </a: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Form: Şekil 5">
            <a:extLst>
              <a:ext uri="{FF2B5EF4-FFF2-40B4-BE49-F238E27FC236}">
                <a16:creationId xmlns:a16="http://schemas.microsoft.com/office/drawing/2014/main" id="{7E61BFFE-8B33-9C32-1F7C-C296A6FF3A84}"/>
              </a:ext>
            </a:extLst>
          </p:cNvPr>
          <p:cNvSpPr/>
          <p:nvPr/>
        </p:nvSpPr>
        <p:spPr>
          <a:xfrm>
            <a:off x="539552" y="3212976"/>
            <a:ext cx="401052" cy="465221"/>
          </a:xfrm>
          <a:custGeom>
            <a:avLst/>
            <a:gdLst>
              <a:gd name="connsiteX0" fmla="*/ 256673 w 401052"/>
              <a:gd name="connsiteY0" fmla="*/ 48126 h 465221"/>
              <a:gd name="connsiteX1" fmla="*/ 32084 w 401052"/>
              <a:gd name="connsiteY1" fmla="*/ 48126 h 465221"/>
              <a:gd name="connsiteX2" fmla="*/ 0 w 401052"/>
              <a:gd name="connsiteY2" fmla="*/ 112294 h 465221"/>
              <a:gd name="connsiteX3" fmla="*/ 16042 w 401052"/>
              <a:gd name="connsiteY3" fmla="*/ 352926 h 465221"/>
              <a:gd name="connsiteX4" fmla="*/ 64168 w 401052"/>
              <a:gd name="connsiteY4" fmla="*/ 368968 h 465221"/>
              <a:gd name="connsiteX5" fmla="*/ 128337 w 401052"/>
              <a:gd name="connsiteY5" fmla="*/ 417094 h 465221"/>
              <a:gd name="connsiteX6" fmla="*/ 208547 w 401052"/>
              <a:gd name="connsiteY6" fmla="*/ 465221 h 465221"/>
              <a:gd name="connsiteX7" fmla="*/ 352926 w 401052"/>
              <a:gd name="connsiteY7" fmla="*/ 449179 h 465221"/>
              <a:gd name="connsiteX8" fmla="*/ 401052 w 401052"/>
              <a:gd name="connsiteY8" fmla="*/ 288757 h 465221"/>
              <a:gd name="connsiteX9" fmla="*/ 368968 w 401052"/>
              <a:gd name="connsiteY9" fmla="*/ 64168 h 465221"/>
              <a:gd name="connsiteX10" fmla="*/ 272716 w 401052"/>
              <a:gd name="connsiteY10" fmla="*/ 32084 h 465221"/>
              <a:gd name="connsiteX11" fmla="*/ 208547 w 401052"/>
              <a:gd name="connsiteY11" fmla="*/ 0 h 46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052" h="465221">
                <a:moveTo>
                  <a:pt x="256673" y="48126"/>
                </a:moveTo>
                <a:cubicBezTo>
                  <a:pt x="165134" y="11510"/>
                  <a:pt x="145603" y="-13793"/>
                  <a:pt x="32084" y="48126"/>
                </a:cubicBezTo>
                <a:cubicBezTo>
                  <a:pt x="11090" y="59577"/>
                  <a:pt x="10695" y="90905"/>
                  <a:pt x="0" y="112294"/>
                </a:cubicBezTo>
                <a:cubicBezTo>
                  <a:pt x="5347" y="192505"/>
                  <a:pt x="-3455" y="274937"/>
                  <a:pt x="16042" y="352926"/>
                </a:cubicBezTo>
                <a:cubicBezTo>
                  <a:pt x="20143" y="369331"/>
                  <a:pt x="49486" y="360578"/>
                  <a:pt x="64168" y="368968"/>
                </a:cubicBezTo>
                <a:cubicBezTo>
                  <a:pt x="87382" y="382233"/>
                  <a:pt x="106091" y="402263"/>
                  <a:pt x="128337" y="417094"/>
                </a:cubicBezTo>
                <a:cubicBezTo>
                  <a:pt x="154280" y="434390"/>
                  <a:pt x="181810" y="449179"/>
                  <a:pt x="208547" y="465221"/>
                </a:cubicBezTo>
                <a:cubicBezTo>
                  <a:pt x="256673" y="459874"/>
                  <a:pt x="308844" y="469216"/>
                  <a:pt x="352926" y="449179"/>
                </a:cubicBezTo>
                <a:cubicBezTo>
                  <a:pt x="386561" y="433890"/>
                  <a:pt x="398754" y="302544"/>
                  <a:pt x="401052" y="288757"/>
                </a:cubicBezTo>
                <a:cubicBezTo>
                  <a:pt x="390357" y="213894"/>
                  <a:pt x="402788" y="131807"/>
                  <a:pt x="368968" y="64168"/>
                </a:cubicBezTo>
                <a:cubicBezTo>
                  <a:pt x="353844" y="33919"/>
                  <a:pt x="304117" y="44644"/>
                  <a:pt x="272716" y="32084"/>
                </a:cubicBezTo>
                <a:cubicBezTo>
                  <a:pt x="250512" y="23202"/>
                  <a:pt x="208547" y="0"/>
                  <a:pt x="208547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92078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8B7759-E665-99BF-8F2C-371A0763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EB7231-7F36-87BB-3105-2487EDCF9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 cetvelde santimetrenin her yerde aynı büyüklükte olması birimin hangi özelliği ile ilgilidir?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Genellik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Kullanışlılık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Eşitlik 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Güvenirlik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Geçerlik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rbest Form: Şekil 3">
            <a:extLst>
              <a:ext uri="{FF2B5EF4-FFF2-40B4-BE49-F238E27FC236}">
                <a16:creationId xmlns:a16="http://schemas.microsoft.com/office/drawing/2014/main" id="{01122177-123D-D53E-0A87-578A4E95E55A}"/>
              </a:ext>
            </a:extLst>
          </p:cNvPr>
          <p:cNvSpPr/>
          <p:nvPr/>
        </p:nvSpPr>
        <p:spPr>
          <a:xfrm>
            <a:off x="409799" y="3212976"/>
            <a:ext cx="417785" cy="481263"/>
          </a:xfrm>
          <a:custGeom>
            <a:avLst/>
            <a:gdLst>
              <a:gd name="connsiteX0" fmla="*/ 208547 w 417785"/>
              <a:gd name="connsiteY0" fmla="*/ 48127 h 481263"/>
              <a:gd name="connsiteX1" fmla="*/ 16042 w 417785"/>
              <a:gd name="connsiteY1" fmla="*/ 48127 h 481263"/>
              <a:gd name="connsiteX2" fmla="*/ 0 w 417785"/>
              <a:gd name="connsiteY2" fmla="*/ 112295 h 481263"/>
              <a:gd name="connsiteX3" fmla="*/ 16042 w 417785"/>
              <a:gd name="connsiteY3" fmla="*/ 304800 h 481263"/>
              <a:gd name="connsiteX4" fmla="*/ 32084 w 417785"/>
              <a:gd name="connsiteY4" fmla="*/ 352927 h 481263"/>
              <a:gd name="connsiteX5" fmla="*/ 80210 w 417785"/>
              <a:gd name="connsiteY5" fmla="*/ 368969 h 481263"/>
              <a:gd name="connsiteX6" fmla="*/ 176463 w 417785"/>
              <a:gd name="connsiteY6" fmla="*/ 449179 h 481263"/>
              <a:gd name="connsiteX7" fmla="*/ 256673 w 417785"/>
              <a:gd name="connsiteY7" fmla="*/ 481263 h 481263"/>
              <a:gd name="connsiteX8" fmla="*/ 401052 w 417785"/>
              <a:gd name="connsiteY8" fmla="*/ 433137 h 481263"/>
              <a:gd name="connsiteX9" fmla="*/ 417094 w 417785"/>
              <a:gd name="connsiteY9" fmla="*/ 385011 h 481263"/>
              <a:gd name="connsiteX10" fmla="*/ 401052 w 417785"/>
              <a:gd name="connsiteY10" fmla="*/ 128337 h 481263"/>
              <a:gd name="connsiteX11" fmla="*/ 336884 w 417785"/>
              <a:gd name="connsiteY11" fmla="*/ 80211 h 481263"/>
              <a:gd name="connsiteX12" fmla="*/ 208547 w 417785"/>
              <a:gd name="connsiteY12" fmla="*/ 32084 h 481263"/>
              <a:gd name="connsiteX13" fmla="*/ 144378 w 417785"/>
              <a:gd name="connsiteY1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785" h="481263">
                <a:moveTo>
                  <a:pt x="208547" y="48127"/>
                </a:moveTo>
                <a:cubicBezTo>
                  <a:pt x="133996" y="18306"/>
                  <a:pt x="99511" y="-14475"/>
                  <a:pt x="16042" y="48127"/>
                </a:cubicBezTo>
                <a:cubicBezTo>
                  <a:pt x="-1596" y="61356"/>
                  <a:pt x="5347" y="90906"/>
                  <a:pt x="0" y="112295"/>
                </a:cubicBezTo>
                <a:cubicBezTo>
                  <a:pt x="5347" y="176463"/>
                  <a:pt x="7532" y="240974"/>
                  <a:pt x="16042" y="304800"/>
                </a:cubicBezTo>
                <a:cubicBezTo>
                  <a:pt x="18277" y="321562"/>
                  <a:pt x="20127" y="340970"/>
                  <a:pt x="32084" y="352927"/>
                </a:cubicBezTo>
                <a:cubicBezTo>
                  <a:pt x="44041" y="364884"/>
                  <a:pt x="65085" y="361407"/>
                  <a:pt x="80210" y="368969"/>
                </a:cubicBezTo>
                <a:cubicBezTo>
                  <a:pt x="215328" y="436528"/>
                  <a:pt x="34551" y="360484"/>
                  <a:pt x="176463" y="449179"/>
                </a:cubicBezTo>
                <a:cubicBezTo>
                  <a:pt x="200882" y="464441"/>
                  <a:pt x="229936" y="470568"/>
                  <a:pt x="256673" y="481263"/>
                </a:cubicBezTo>
                <a:cubicBezTo>
                  <a:pt x="304799" y="465221"/>
                  <a:pt x="357552" y="459237"/>
                  <a:pt x="401052" y="433137"/>
                </a:cubicBezTo>
                <a:cubicBezTo>
                  <a:pt x="415552" y="424437"/>
                  <a:pt x="417094" y="401921"/>
                  <a:pt x="417094" y="385011"/>
                </a:cubicBezTo>
                <a:cubicBezTo>
                  <a:pt x="417094" y="299286"/>
                  <a:pt x="422868" y="211239"/>
                  <a:pt x="401052" y="128337"/>
                </a:cubicBezTo>
                <a:cubicBezTo>
                  <a:pt x="394248" y="102481"/>
                  <a:pt x="358641" y="95751"/>
                  <a:pt x="336884" y="80211"/>
                </a:cubicBezTo>
                <a:cubicBezTo>
                  <a:pt x="272628" y="34314"/>
                  <a:pt x="298388" y="50053"/>
                  <a:pt x="208547" y="32084"/>
                </a:cubicBezTo>
                <a:lnTo>
                  <a:pt x="14437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62573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ADE497-3C97-CEBE-73D8-3D980A40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C8EA97-9173-C9C0-0F3F-31566E7D8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Aşağıdaki ölçümlerden hangisinde eşit oranlı ölçek kullanılmıştır?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Sınıfın sıcaklığını ölçmek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Sınıfı, kızlar ve erkekler olarak gruplandırmak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Sınıftaki öğrencilerin boylarını ölçmek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Sınıftaki öğrencilerin akademik başarısını ölçmek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Dağların yüksekliğini ölçmek</a:t>
            </a:r>
          </a:p>
          <a:p>
            <a:pPr marL="0" indent="0">
              <a:spcAft>
                <a:spcPts val="300"/>
              </a:spcAft>
              <a:buNone/>
            </a:pP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rbest Form: Şekil 4">
            <a:extLst>
              <a:ext uri="{FF2B5EF4-FFF2-40B4-BE49-F238E27FC236}">
                <a16:creationId xmlns:a16="http://schemas.microsoft.com/office/drawing/2014/main" id="{E3777663-1DBF-6C73-444B-5DE634B3BE58}"/>
              </a:ext>
            </a:extLst>
          </p:cNvPr>
          <p:cNvSpPr/>
          <p:nvPr/>
        </p:nvSpPr>
        <p:spPr>
          <a:xfrm>
            <a:off x="409799" y="2947737"/>
            <a:ext cx="417785" cy="481263"/>
          </a:xfrm>
          <a:custGeom>
            <a:avLst/>
            <a:gdLst>
              <a:gd name="connsiteX0" fmla="*/ 208547 w 417785"/>
              <a:gd name="connsiteY0" fmla="*/ 48127 h 481263"/>
              <a:gd name="connsiteX1" fmla="*/ 16042 w 417785"/>
              <a:gd name="connsiteY1" fmla="*/ 48127 h 481263"/>
              <a:gd name="connsiteX2" fmla="*/ 0 w 417785"/>
              <a:gd name="connsiteY2" fmla="*/ 112295 h 481263"/>
              <a:gd name="connsiteX3" fmla="*/ 16042 w 417785"/>
              <a:gd name="connsiteY3" fmla="*/ 304800 h 481263"/>
              <a:gd name="connsiteX4" fmla="*/ 32084 w 417785"/>
              <a:gd name="connsiteY4" fmla="*/ 352927 h 481263"/>
              <a:gd name="connsiteX5" fmla="*/ 80210 w 417785"/>
              <a:gd name="connsiteY5" fmla="*/ 368969 h 481263"/>
              <a:gd name="connsiteX6" fmla="*/ 176463 w 417785"/>
              <a:gd name="connsiteY6" fmla="*/ 449179 h 481263"/>
              <a:gd name="connsiteX7" fmla="*/ 256673 w 417785"/>
              <a:gd name="connsiteY7" fmla="*/ 481263 h 481263"/>
              <a:gd name="connsiteX8" fmla="*/ 401052 w 417785"/>
              <a:gd name="connsiteY8" fmla="*/ 433137 h 481263"/>
              <a:gd name="connsiteX9" fmla="*/ 417094 w 417785"/>
              <a:gd name="connsiteY9" fmla="*/ 385011 h 481263"/>
              <a:gd name="connsiteX10" fmla="*/ 401052 w 417785"/>
              <a:gd name="connsiteY10" fmla="*/ 128337 h 481263"/>
              <a:gd name="connsiteX11" fmla="*/ 336884 w 417785"/>
              <a:gd name="connsiteY11" fmla="*/ 80211 h 481263"/>
              <a:gd name="connsiteX12" fmla="*/ 208547 w 417785"/>
              <a:gd name="connsiteY12" fmla="*/ 32084 h 481263"/>
              <a:gd name="connsiteX13" fmla="*/ 144378 w 417785"/>
              <a:gd name="connsiteY1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785" h="481263">
                <a:moveTo>
                  <a:pt x="208547" y="48127"/>
                </a:moveTo>
                <a:cubicBezTo>
                  <a:pt x="133996" y="18306"/>
                  <a:pt x="99511" y="-14475"/>
                  <a:pt x="16042" y="48127"/>
                </a:cubicBezTo>
                <a:cubicBezTo>
                  <a:pt x="-1596" y="61356"/>
                  <a:pt x="5347" y="90906"/>
                  <a:pt x="0" y="112295"/>
                </a:cubicBezTo>
                <a:cubicBezTo>
                  <a:pt x="5347" y="176463"/>
                  <a:pt x="7532" y="240974"/>
                  <a:pt x="16042" y="304800"/>
                </a:cubicBezTo>
                <a:cubicBezTo>
                  <a:pt x="18277" y="321562"/>
                  <a:pt x="20127" y="340970"/>
                  <a:pt x="32084" y="352927"/>
                </a:cubicBezTo>
                <a:cubicBezTo>
                  <a:pt x="44041" y="364884"/>
                  <a:pt x="65085" y="361407"/>
                  <a:pt x="80210" y="368969"/>
                </a:cubicBezTo>
                <a:cubicBezTo>
                  <a:pt x="215328" y="436528"/>
                  <a:pt x="34551" y="360484"/>
                  <a:pt x="176463" y="449179"/>
                </a:cubicBezTo>
                <a:cubicBezTo>
                  <a:pt x="200882" y="464441"/>
                  <a:pt x="229936" y="470568"/>
                  <a:pt x="256673" y="481263"/>
                </a:cubicBezTo>
                <a:cubicBezTo>
                  <a:pt x="304799" y="465221"/>
                  <a:pt x="357552" y="459237"/>
                  <a:pt x="401052" y="433137"/>
                </a:cubicBezTo>
                <a:cubicBezTo>
                  <a:pt x="415552" y="424437"/>
                  <a:pt x="417094" y="401921"/>
                  <a:pt x="417094" y="385011"/>
                </a:cubicBezTo>
                <a:cubicBezTo>
                  <a:pt x="417094" y="299286"/>
                  <a:pt x="422868" y="211239"/>
                  <a:pt x="401052" y="128337"/>
                </a:cubicBezTo>
                <a:cubicBezTo>
                  <a:pt x="394248" y="102481"/>
                  <a:pt x="358641" y="95751"/>
                  <a:pt x="336884" y="80211"/>
                </a:cubicBezTo>
                <a:cubicBezTo>
                  <a:pt x="272628" y="34314"/>
                  <a:pt x="298388" y="50053"/>
                  <a:pt x="208547" y="32084"/>
                </a:cubicBezTo>
                <a:lnTo>
                  <a:pt x="14437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76985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535C562-2D82-BD06-6231-75E44F75C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b="1" dirty="0">
                <a:solidFill>
                  <a:schemeClr val="bg2"/>
                </a:solidFill>
                <a:latin typeface="Comic Sans MS" panose="030F0702030302020204" pitchFamily="66" charset="0"/>
              </a:rPr>
              <a:t>Ölçme kaça ayrılır?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A08FC0-BC03-AF05-FBC7-B508F21E94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50603"/>
            <a:ext cx="4762872" cy="4530725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Doğrudan ölçme: </a:t>
            </a:r>
            <a:r>
              <a:rPr lang="tr-TR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Ölçülmek istenen özellik ile ölçmede kullanılan aracın özelliği birbirinin aynı ise bu tür ölçmelere </a:t>
            </a:r>
            <a:r>
              <a:rPr lang="tr-TR" sz="24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doğrudan ölçme denir</a:t>
            </a:r>
            <a:r>
              <a:rPr lang="tr-TR" sz="2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Ölçülmek istenen özellik, başka bir özelliğe ihtiyaç duyulmadan gözlenerek ölçülüyorsa böyledir. </a:t>
            </a:r>
          </a:p>
          <a:p>
            <a:pPr eaLnBrk="1" hangingPunct="1"/>
            <a:r>
              <a:rPr lang="tr-TR" altLang="tr-T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Masanın boyu, öğrencilerin boy uzunluğu, bir kitabın sayfa sayısı, sınıftaki öğrenci sayısı.</a:t>
            </a:r>
            <a:endParaRPr lang="tr-TR" altLang="tr-TR" sz="24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8" name="Picture 5" descr="MCBD07137_0000[1]">
            <a:extLst>
              <a:ext uri="{FF2B5EF4-FFF2-40B4-BE49-F238E27FC236}">
                <a16:creationId xmlns:a16="http://schemas.microsoft.com/office/drawing/2014/main" id="{7F86BC9B-8006-9446-FCCE-0AB748EC2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344" y="1988840"/>
            <a:ext cx="2147419" cy="352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066C54B-475F-F939-91A8-0235AE6D5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b="1" dirty="0">
                <a:solidFill>
                  <a:schemeClr val="bg2"/>
                </a:solidFill>
                <a:latin typeface="Comic Sans MS" panose="030F0702030302020204" pitchFamily="66" charset="0"/>
              </a:rPr>
              <a:t>Ölçme kaça ayrılır?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B37141-BE8D-E879-6447-C8428B797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944" cy="4979987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Dolaylı ölçme</a:t>
            </a:r>
            <a:r>
              <a:rPr lang="tr-TR" alt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Ölçülmek istenen özellik ile ölçmede kullanılan aracın özelliği birbirinden farklı ise bu tür ölçmelere</a:t>
            </a:r>
            <a:r>
              <a:rPr lang="tr-TR" sz="24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dolaylı ölçme denir. </a:t>
            </a:r>
          </a:p>
          <a:p>
            <a:pPr eaLnBrk="1" hangingPunct="1"/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Ölçülmek istenen özelliklerin doğrudan gözlenememesi ancak, kendileri ile ilgili olduğu bilinen başka özellikler aracılığı ile ölçülmesidir. </a:t>
            </a:r>
          </a:p>
          <a:p>
            <a:pPr eaLnBrk="1" hangingPunct="1"/>
            <a:r>
              <a:rPr lang="tr-TR" altLang="tr-T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Öğrencilerin zeka seviyelerinin, bir dersteki bilgi düzeylerinin, ilgi, yetenek ve tutumların ölçülmesi. Sıcaklığın ölçülmesi.</a:t>
            </a:r>
          </a:p>
        </p:txBody>
      </p:sp>
      <p:pic>
        <p:nvPicPr>
          <p:cNvPr id="7172" name="Picture 5" descr="Oyunlarla Fen 1 Adet - Büyük Boy Ahşap Termometre Oda Fiyatı">
            <a:extLst>
              <a:ext uri="{FF2B5EF4-FFF2-40B4-BE49-F238E27FC236}">
                <a16:creationId xmlns:a16="http://schemas.microsoft.com/office/drawing/2014/main" id="{3CF7F0AF-D759-47BB-E704-BEB1E9A8BF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3" r="18250"/>
          <a:stretch/>
        </p:blipFill>
        <p:spPr bwMode="auto">
          <a:xfrm>
            <a:off x="6084168" y="1988840"/>
            <a:ext cx="2448272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7A7A818-E644-BE56-96F4-0D8DDA30C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b="1" dirty="0">
                <a:solidFill>
                  <a:schemeClr val="bg2"/>
                </a:solidFill>
                <a:latin typeface="Comic Sans MS" panose="030F0702030302020204" pitchFamily="66" charset="0"/>
              </a:rPr>
              <a:t>Ölçme kaça ayrılır?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4F603A9-8D2A-EE12-5C98-078EBFA08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6872" y="1711101"/>
            <a:ext cx="3581400" cy="4530725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Türetilmiş ölçme: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Ölçülmek istenen özellik, bir araç yardımıyla ölçülemez, başka ölçme işlemlerine ihtiyaç duyulur. Ör: Üçgenin alanı, nüfus yoğunluğu, kişi başına düşen gelir.</a:t>
            </a:r>
          </a:p>
          <a:p>
            <a:pPr eaLnBrk="1" hangingPunct="1"/>
            <a:endParaRPr lang="tr-TR" altLang="tr-TR" sz="24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4DAE429B-E455-4A36-84E9-E2BA66E1A4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248" y="2238329"/>
            <a:ext cx="3966176" cy="2558823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AE85347-F470-09FD-9423-439FE5C5D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tr-TR" altLang="tr-TR" b="1" dirty="0">
                <a:solidFill>
                  <a:schemeClr val="bg2"/>
                </a:solidFill>
                <a:latin typeface="Comic Sans MS" panose="030F0702030302020204" pitchFamily="66" charset="0"/>
              </a:rPr>
              <a:t>Değerlendirme Nedir?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7CD475F-79F3-974E-3000-B387FB4A5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6707088" cy="453072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Değerlendirme: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Ölçme sonuçlarının bir ölçütle karşılaştırılarak değer yargısına varma sürecidir. </a:t>
            </a:r>
          </a:p>
          <a:p>
            <a:pPr eaLnBrk="1" hangingPunct="1">
              <a:spcBef>
                <a:spcPts val="1800"/>
              </a:spcBef>
            </a:pPr>
            <a:r>
              <a:rPr lang="tr-TR" altLang="tr-T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Bu sürecin üç ögesi vardır:</a:t>
            </a:r>
          </a:p>
          <a:p>
            <a:pPr lvl="1" eaLnBrk="1" hangingPunct="1"/>
            <a:r>
              <a:rPr lang="tr-TR" altLang="tr-TR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Ölçme sonucu: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Veli, sınavdan 60 puan aldı.</a:t>
            </a:r>
            <a:endParaRPr lang="tr-TR" altLang="tr-TR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/>
            <a:r>
              <a:rPr lang="tr-TR" altLang="tr-TR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Ölçüt: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Sınavdan en az 60 puan alan geçer</a:t>
            </a:r>
            <a:endParaRPr lang="tr-TR" altLang="tr-TR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/>
            <a:r>
              <a:rPr lang="tr-TR" altLang="tr-TR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Karar: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Veli 60 puan aldığı için geçti.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779DA3-46AF-B133-40BA-D71C4703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Değerlendirme -Ölçüte Göre- Kaça Ayrılır?</a:t>
            </a:r>
            <a:endParaRPr lang="tr-TR" sz="3600" dirty="0">
              <a:solidFill>
                <a:schemeClr val="bg2"/>
              </a:solidFill>
            </a:endParaRP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C64C0153-CB35-79F6-A924-C9B0B96054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179379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999820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8CCC120-DD10-883F-DEF2-9F3F75739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600" b="1" dirty="0">
                <a:solidFill>
                  <a:schemeClr val="bg2"/>
                </a:solidFill>
                <a:latin typeface="Comic Sans MS" panose="030F0702030302020204" pitchFamily="66" charset="0"/>
              </a:rPr>
              <a:t>Değerlendirme -Ölçüte Göre- Kaça Ayrılır?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BF71272-0143-526A-A181-446462097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1" y="1600200"/>
            <a:ext cx="7355160" cy="4530725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Mutlak değerlendirme </a:t>
            </a:r>
            <a:r>
              <a:rPr lang="tr-TR" altLang="tr-TR" sz="24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(kriter dayanaklı):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Mutlak ölçüt kullanılır. Örnek: “60 puan alan sınıfı geçer”. Ölçüte diğer öğrencilerin etkisi yoktur. Ölçüt sınavdan önce belirlenir. Programın hedeflerine dönük, öğrenme eksikliğini ve ön koşul öğrenmeleri belirlemede kullanılır.</a:t>
            </a:r>
            <a:endParaRPr lang="tr-TR" altLang="tr-T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Yüzey">
  <a:themeElements>
    <a:clrScheme name="Yüze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Yüze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üze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1527</TotalTime>
  <Words>1726</Words>
  <Application>Microsoft Office PowerPoint</Application>
  <PresentationFormat>Ekran Gösterisi (4:3)</PresentationFormat>
  <Paragraphs>191</Paragraphs>
  <Slides>34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2" baseType="lpstr">
      <vt:lpstr>Arial</vt:lpstr>
      <vt:lpstr>Calibri</vt:lpstr>
      <vt:lpstr>Comic Sans MS</vt:lpstr>
      <vt:lpstr>Garamond</vt:lpstr>
      <vt:lpstr>Times New Roman</vt:lpstr>
      <vt:lpstr>Verdana</vt:lpstr>
      <vt:lpstr>Wingdings</vt:lpstr>
      <vt:lpstr>Yüzey</vt:lpstr>
      <vt:lpstr>PowerPoint Sunusu</vt:lpstr>
      <vt:lpstr>Ölçme nedir?</vt:lpstr>
      <vt:lpstr>Ölçme kaça ayrılır?</vt:lpstr>
      <vt:lpstr>Ölçme kaça ayrılır?</vt:lpstr>
      <vt:lpstr>Ölçme kaça ayrılır?</vt:lpstr>
      <vt:lpstr>Ölçme kaça ayrılır?</vt:lpstr>
      <vt:lpstr>Değerlendirme Nedir?</vt:lpstr>
      <vt:lpstr>Değerlendirme -Ölçüte Göre- Kaça Ayrılır?</vt:lpstr>
      <vt:lpstr>Değerlendirme -Ölçüte Göre- Kaça Ayrılır?</vt:lpstr>
      <vt:lpstr>Değerlendirme, -Ölçüte Göre- Kaça Ayrılır?</vt:lpstr>
      <vt:lpstr>Değerlendirme, -yapılış amacına göre- kaça ayrılır?</vt:lpstr>
      <vt:lpstr>DEĞİŞKEN (variable)</vt:lpstr>
      <vt:lpstr>DEĞİŞKEN türleri</vt:lpstr>
      <vt:lpstr>DEĞİŞKEN türleri</vt:lpstr>
      <vt:lpstr>DEĞİŞKEN türleri</vt:lpstr>
      <vt:lpstr>Ölçme kuralı nedir?</vt:lpstr>
      <vt:lpstr>Ölçme araçları kaça ayrılır?</vt:lpstr>
      <vt:lpstr>Ölçmede birim nedir?</vt:lpstr>
      <vt:lpstr>Ölçmede birim nedir?</vt:lpstr>
      <vt:lpstr>Ölçmede sıfır nedir?</vt:lpstr>
      <vt:lpstr>PowerPoint Sunusu</vt:lpstr>
      <vt:lpstr>Sınıflama ölçekleri (Nominal/kategorik/adlandırma</vt:lpstr>
      <vt:lpstr>Sıralama ölçekleri (Ordinal/derecelemeli/likert)</vt:lpstr>
      <vt:lpstr>Eşit aralıklı ölçekler (Interval)</vt:lpstr>
      <vt:lpstr>Eşit oranlı ölçekler (Ratio)</vt:lpstr>
      <vt:lpstr>Değerlendirme</vt:lpstr>
      <vt:lpstr>Değerlendirme</vt:lpstr>
      <vt:lpstr>Değerlendirme</vt:lpstr>
      <vt:lpstr>Değerlendirme</vt:lpstr>
      <vt:lpstr>Değerlendirme</vt:lpstr>
      <vt:lpstr>Değerlendirme</vt:lpstr>
      <vt:lpstr>Değerlendirme</vt:lpstr>
      <vt:lpstr>Değerlendirme</vt:lpstr>
      <vt:lpstr>Değerlendirme</vt:lpstr>
    </vt:vector>
  </TitlesOfParts>
  <Company>egitim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sdemir</dc:creator>
  <cp:lastModifiedBy>makdağ</cp:lastModifiedBy>
  <cp:revision>166</cp:revision>
  <dcterms:created xsi:type="dcterms:W3CDTF">2008-02-07T09:16:15Z</dcterms:created>
  <dcterms:modified xsi:type="dcterms:W3CDTF">2022-06-12T13:44:40Z</dcterms:modified>
</cp:coreProperties>
</file>