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7" r:id="rId2"/>
    <p:sldMasterId id="2147483802" r:id="rId3"/>
  </p:sldMasterIdLst>
  <p:notesMasterIdLst>
    <p:notesMasterId r:id="rId38"/>
  </p:notes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6" r:id="rId15"/>
    <p:sldId id="257" r:id="rId16"/>
    <p:sldId id="289" r:id="rId17"/>
    <p:sldId id="288" r:id="rId18"/>
    <p:sldId id="269" r:id="rId19"/>
    <p:sldId id="274" r:id="rId20"/>
    <p:sldId id="270" r:id="rId21"/>
    <p:sldId id="271" r:id="rId22"/>
    <p:sldId id="272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2" r:id="rId31"/>
    <p:sldId id="283" r:id="rId32"/>
    <p:sldId id="284" r:id="rId33"/>
    <p:sldId id="285" r:id="rId34"/>
    <p:sldId id="286" r:id="rId35"/>
    <p:sldId id="287" r:id="rId36"/>
    <p:sldId id="281" r:id="rId3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65" d="100"/>
          <a:sy n="65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E44BE34-D39A-4C92-9BE8-6D150372F89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7E934FD0-2D6C-4D97-8565-6A6FE058CC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2F3EFAE2-36B5-49DD-995B-6CD28871417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>
            <a:extLst>
              <a:ext uri="{FF2B5EF4-FFF2-40B4-BE49-F238E27FC236}">
                <a16:creationId xmlns:a16="http://schemas.microsoft.com/office/drawing/2014/main" id="{618D10AF-B1A6-4682-AF09-809821D84D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75782" name="Rectangle 6">
            <a:extLst>
              <a:ext uri="{FF2B5EF4-FFF2-40B4-BE49-F238E27FC236}">
                <a16:creationId xmlns:a16="http://schemas.microsoft.com/office/drawing/2014/main" id="{264C5D50-AFA6-414A-A3FA-6C63ACD74B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5783" name="Rectangle 7">
            <a:extLst>
              <a:ext uri="{FF2B5EF4-FFF2-40B4-BE49-F238E27FC236}">
                <a16:creationId xmlns:a16="http://schemas.microsoft.com/office/drawing/2014/main" id="{5E95F05E-6D70-4520-ABF9-778BF6DEB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BA1FE3B-C59D-4B60-B921-86884005D47E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Slayt Görüntüsü Yer Tutucusu">
            <a:extLst>
              <a:ext uri="{FF2B5EF4-FFF2-40B4-BE49-F238E27FC236}">
                <a16:creationId xmlns:a16="http://schemas.microsoft.com/office/drawing/2014/main" id="{F3F1E5AF-48D0-4955-AC42-1A4B9762AA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Not Yer Tutucusu">
            <a:extLst>
              <a:ext uri="{FF2B5EF4-FFF2-40B4-BE49-F238E27FC236}">
                <a16:creationId xmlns:a16="http://schemas.microsoft.com/office/drawing/2014/main" id="{18887357-47CE-45CC-8D05-59CDA38E1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  <p:sp>
        <p:nvSpPr>
          <p:cNvPr id="64516" name="3 Slayt Numarası Yer Tutucusu">
            <a:extLst>
              <a:ext uri="{FF2B5EF4-FFF2-40B4-BE49-F238E27FC236}">
                <a16:creationId xmlns:a16="http://schemas.microsoft.com/office/drawing/2014/main" id="{9EAFF54C-A287-49A5-83F6-5ACF8614C9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F5866EC5-A3B6-4351-BDBA-6661A8698C90}" type="slidenum">
              <a:rPr lang="tr-TR" altLang="tr-TR">
                <a:latin typeface="Arial" panose="020B0604020202020204" pitchFamily="34" charset="0"/>
              </a:rPr>
              <a:pPr eaLnBrk="1" hangingPunct="1"/>
              <a:t>33</a:t>
            </a:fld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5A8969F-ED69-406B-AA5F-211D05295BF6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id="{BCF8BA48-39BA-4E9B-9855-B13178613A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24783274-C832-42C1-9DCE-5BF8AF0B7B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843EEFF8-F109-4614-88CF-A3162074D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655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0710379-1957-4FFD-85B0-5BA880730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56C1D97-F7FA-480A-BA72-5CF5FB4540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CC8B3A9C-D0F9-4B01-B575-3CF768335B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435D2-F4C4-405B-A6E4-E9A11DBC531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628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4BFA172-0675-4917-8219-35EC29C3A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9820EB4-20A3-471D-B812-A519D5B45B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896EE19-55F2-448F-B2B6-86A232933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04764-A390-4AF3-999B-8EC8D795DA4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4039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7485D72-A4A3-4965-AB77-9ACF0F6990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E4920C1-26D9-4787-99AA-3A6421F1F0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9E33592-8E90-4EB5-B422-686EED3D7C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B2B331-0185-49CA-89D9-F5BCFA1928E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797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18206F1-E2C1-4E2D-B392-1AD3B917AB1F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A07CA988-AB9F-48ED-B4E5-5DC2FDA3108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02E586A-533F-4F9D-9B88-DA768D86A948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A40B42C8-5833-49FA-AAAB-47BAC0A98416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4416 w 4917"/>
                <a:gd name="T3" fmla="*/ 0 h 1000"/>
                <a:gd name="T4" fmla="*/ 4917 w 4917"/>
                <a:gd name="T5" fmla="*/ 500 h 1000"/>
                <a:gd name="T6" fmla="*/ 4417 w 4917"/>
                <a:gd name="T7" fmla="*/ 1000 h 1000"/>
                <a:gd name="T8" fmla="*/ 0 w 4917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EB1889CE-8836-4694-926B-A72F934878E2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819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C5EBA54F-6F19-4549-BBB3-F1D93E3ACB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6E4233E1-9FAE-4BE0-BA60-FC27ED4A69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39A8573-2512-4EC4-988E-AFA3535238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6F7353C0-7251-44D2-93B9-47EB1D8BF68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3368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etin kutusu">
            <a:extLst>
              <a:ext uri="{FF2B5EF4-FFF2-40B4-BE49-F238E27FC236}">
                <a16:creationId xmlns:a16="http://schemas.microsoft.com/office/drawing/2014/main" id="{EB5BBC45-FD4A-4CE0-8C4A-27DDEF9357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6125" y="6357938"/>
            <a:ext cx="242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/>
              <a:t>Sözlü Sınavlar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AF4B008-22C3-49E6-B932-65108C3013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67DA29-AD61-4E1D-B9BC-2B1ED2247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DC587D7-FEED-4AD1-BC60-CD46409EC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4C686-DBE4-4083-8AA9-6589977FEAB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30241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04618BA-7938-400C-BB8B-9CB4B5287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88734AC-EDE2-4BB3-B9D0-448CCECC32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7E9C5BF-863C-418F-B508-3CB4BD3121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8379A-4E52-4EAB-A320-0085DF39D9F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0677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2EC3C60-86F4-4258-9212-62E1B8F7DF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82EEC48-1A70-4534-B0E7-314E6D85F2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681615A-25BF-4F72-9E74-51F0F8E54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92D09C-D6CC-48A7-BA8E-E8737146E4F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83100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924D295-CF3D-499F-B086-75648F7CE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86F38E6-B4EE-4402-AF92-780CB4B42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A38AEDC0-C850-4FC9-B7A0-ED4ADCD019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12256-09FC-4057-BDB5-61B77239891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42043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31D3BD4-814B-46BA-BF0C-EDC23476D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BCE630F-C0A2-4AA0-802F-7D68C4CE2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1BBB391-64D9-4EC0-91ED-652904F04D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178A9-7CAB-4BF8-9115-DEDEB5D118B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8357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5649DFF4-7F8F-4DE2-89AB-4FA857C15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9AB83B5-8EB3-4590-9431-137AAE4CE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636366D-5DB2-45C2-98C9-C5BAFF68F6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09DF0D-5155-4FDE-96ED-1448BA9E7AB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5855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32DA1C6-4EE6-40D3-9D3C-47DD2635E6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7ADAA4D-093B-459E-B6D2-EEA4626CA4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5CAA82B-DE6C-42BE-B8D5-E98EC1067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B5B85-1E15-4865-870E-80485B71A7F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745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1 Metin kutusu">
            <a:extLst>
              <a:ext uri="{FF2B5EF4-FFF2-40B4-BE49-F238E27FC236}">
                <a16:creationId xmlns:a16="http://schemas.microsoft.com/office/drawing/2014/main" id="{F5C0533A-265E-4AF2-AF66-76FD73FB77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6125" y="6345238"/>
            <a:ext cx="2571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/>
              <a:t>Yazılı Sınavlar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B163F8B-A063-4EFE-A1DC-B5338DB452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28625" y="62150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5F4D3BF-0579-4701-9084-7DC9C0EFA5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992E2C7-4673-49DF-8337-3836AEB598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4096D-DE4A-47BF-A3EF-310630FCA61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9101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2555886-B5F9-4C16-AEC4-1B3BC15791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7D58C2F-93FC-4F23-9EA7-034AAF1C5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9D64573-1858-4A8A-BF4B-4E7BFA2E95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EA6C4-E1BE-4341-A142-83F8D4B6262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64475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4E71A20-9267-467D-B9EC-46868158F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1AD619F-5C6E-4E63-B8E1-E542E17D8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BDF03AC-D9B8-4509-BD25-3546C6913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9121E-C82D-4358-BAB3-0A70802D6FE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649615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D029647-FA28-461E-BFEE-1E83EBB91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86BFBC9-FBFF-4DC2-9E95-52279F0F5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2A1D649-4985-4007-9614-4F450D2C1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32FAB-BD77-424D-B4E6-49D39D88B8C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145830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Oval">
            <a:extLst>
              <a:ext uri="{FF2B5EF4-FFF2-40B4-BE49-F238E27FC236}">
                <a16:creationId xmlns:a16="http://schemas.microsoft.com/office/drawing/2014/main" id="{DA730E22-75F3-4980-AD85-2927B6707C26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5 Oval">
            <a:extLst>
              <a:ext uri="{FF2B5EF4-FFF2-40B4-BE49-F238E27FC236}">
                <a16:creationId xmlns:a16="http://schemas.microsoft.com/office/drawing/2014/main" id="{98FE743C-BC32-4B4A-9DA5-D18E4BF42535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>
            <a:extLst>
              <a:ext uri="{FF2B5EF4-FFF2-40B4-BE49-F238E27FC236}">
                <a16:creationId xmlns:a16="http://schemas.microsoft.com/office/drawing/2014/main" id="{84679C37-A364-4CB4-945A-F8EC6B5D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19 Altbilgi Yer Tutucusu">
            <a:extLst>
              <a:ext uri="{FF2B5EF4-FFF2-40B4-BE49-F238E27FC236}">
                <a16:creationId xmlns:a16="http://schemas.microsoft.com/office/drawing/2014/main" id="{305D014E-8FD1-4806-A1DE-4FD7EF79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8" name="9 Slayt Numarası Yer Tutucusu">
            <a:extLst>
              <a:ext uri="{FF2B5EF4-FFF2-40B4-BE49-F238E27FC236}">
                <a16:creationId xmlns:a16="http://schemas.microsoft.com/office/drawing/2014/main" id="{1EE6370D-6BF2-45DE-A019-F84F3831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20EA0-9B2A-45A5-94C8-0A5C8925E5C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033148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Metin kutusu">
            <a:extLst>
              <a:ext uri="{FF2B5EF4-FFF2-40B4-BE49-F238E27FC236}">
                <a16:creationId xmlns:a16="http://schemas.microsoft.com/office/drawing/2014/main" id="{1435CDA5-6EBE-45BD-BC19-0F7BB2D61D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29000" y="6478588"/>
            <a:ext cx="2428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tr-TR" altLang="tr-TR" sz="1400">
                <a:solidFill>
                  <a:srgbClr val="51DAFF"/>
                </a:solidFill>
              </a:rPr>
              <a:t>Test türü Sınavlar</a:t>
            </a: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5" name="3 Veri Yer Tutucusu">
            <a:extLst>
              <a:ext uri="{FF2B5EF4-FFF2-40B4-BE49-F238E27FC236}">
                <a16:creationId xmlns:a16="http://schemas.microsoft.com/office/drawing/2014/main" id="{BC8B92B0-3997-43F8-9762-DEA6F3974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>
            <a:extLst>
              <a:ext uri="{FF2B5EF4-FFF2-40B4-BE49-F238E27FC236}">
                <a16:creationId xmlns:a16="http://schemas.microsoft.com/office/drawing/2014/main" id="{1AF7AC09-56EA-40C0-BEDC-1EA856FF6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>
            <a:extLst>
              <a:ext uri="{FF2B5EF4-FFF2-40B4-BE49-F238E27FC236}">
                <a16:creationId xmlns:a16="http://schemas.microsoft.com/office/drawing/2014/main" id="{6A925A94-6257-4630-8C41-B42EF28E5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4F069-2163-46BD-A341-07E0EBE560B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673822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3 Dikdörtgen">
            <a:extLst>
              <a:ext uri="{FF2B5EF4-FFF2-40B4-BE49-F238E27FC236}">
                <a16:creationId xmlns:a16="http://schemas.microsoft.com/office/drawing/2014/main" id="{C2B89453-0D1E-42B9-9054-456D6D5B6DDA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15 Dikdörtgen">
            <a:extLst>
              <a:ext uri="{FF2B5EF4-FFF2-40B4-BE49-F238E27FC236}">
                <a16:creationId xmlns:a16="http://schemas.microsoft.com/office/drawing/2014/main" id="{8CF034CE-3733-4682-BE76-A12F72A85D7E}"/>
              </a:ext>
            </a:extLst>
          </p:cNvPr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6 Oval">
            <a:extLst>
              <a:ext uri="{FF2B5EF4-FFF2-40B4-BE49-F238E27FC236}">
                <a16:creationId xmlns:a16="http://schemas.microsoft.com/office/drawing/2014/main" id="{625DAA98-0046-45D1-AD25-110565CC7578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7 Oval">
            <a:extLst>
              <a:ext uri="{FF2B5EF4-FFF2-40B4-BE49-F238E27FC236}">
                <a16:creationId xmlns:a16="http://schemas.microsoft.com/office/drawing/2014/main" id="{15B4D00C-05F4-45A5-A0DC-D70801C72DBE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3 Veri Yer Tutucusu">
            <a:extLst>
              <a:ext uri="{FF2B5EF4-FFF2-40B4-BE49-F238E27FC236}">
                <a16:creationId xmlns:a16="http://schemas.microsoft.com/office/drawing/2014/main" id="{83F1B2DF-9836-4137-8A85-2E700A9C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4 Altbilgi Yer Tutucusu">
            <a:extLst>
              <a:ext uri="{FF2B5EF4-FFF2-40B4-BE49-F238E27FC236}">
                <a16:creationId xmlns:a16="http://schemas.microsoft.com/office/drawing/2014/main" id="{CEC7FCE6-05F0-4601-A3A0-5ED565AE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10" name="5 Slayt Numarası Yer Tutucusu">
            <a:extLst>
              <a:ext uri="{FF2B5EF4-FFF2-40B4-BE49-F238E27FC236}">
                <a16:creationId xmlns:a16="http://schemas.microsoft.com/office/drawing/2014/main" id="{1724337C-4369-4C2F-9BEE-4ED3B9C2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919C9-3344-4E6F-B39E-58D9989E00C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860078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>
            <a:extLst>
              <a:ext uri="{FF2B5EF4-FFF2-40B4-BE49-F238E27FC236}">
                <a16:creationId xmlns:a16="http://schemas.microsoft.com/office/drawing/2014/main" id="{7597B6B3-F28B-4547-838E-7BBB0F31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EE6B5DB1-1ED7-4ED7-BF4E-CB6BD88BE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0D5F32FC-D20A-4659-91BC-6736DDA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AF01-97CA-4517-94CA-B658ACE19E2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099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6 Veri Yer Tutucusu">
            <a:extLst>
              <a:ext uri="{FF2B5EF4-FFF2-40B4-BE49-F238E27FC236}">
                <a16:creationId xmlns:a16="http://schemas.microsoft.com/office/drawing/2014/main" id="{6CF2BDDE-EC80-4C85-AA4F-FC468C732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>
            <a:extLst>
              <a:ext uri="{FF2B5EF4-FFF2-40B4-BE49-F238E27FC236}">
                <a16:creationId xmlns:a16="http://schemas.microsoft.com/office/drawing/2014/main" id="{149D02CE-A29D-4777-AEFB-B01F41E5F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9" name="8 Slayt Numarası Yer Tutucusu">
            <a:extLst>
              <a:ext uri="{FF2B5EF4-FFF2-40B4-BE49-F238E27FC236}">
                <a16:creationId xmlns:a16="http://schemas.microsoft.com/office/drawing/2014/main" id="{913045DA-F1CE-41DA-9E8A-061B7837A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512B-7E14-4B51-9A80-29F76AB0EE7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23086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Veri Yer Tutucusu">
            <a:extLst>
              <a:ext uri="{FF2B5EF4-FFF2-40B4-BE49-F238E27FC236}">
                <a16:creationId xmlns:a16="http://schemas.microsoft.com/office/drawing/2014/main" id="{2BFC895D-C651-4E18-AF4B-1723681A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>
            <a:extLst>
              <a:ext uri="{FF2B5EF4-FFF2-40B4-BE49-F238E27FC236}">
                <a16:creationId xmlns:a16="http://schemas.microsoft.com/office/drawing/2014/main" id="{C76D7109-6795-463C-B5F0-BD703FDE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5" name="4 Slayt Numarası Yer Tutucusu">
            <a:extLst>
              <a:ext uri="{FF2B5EF4-FFF2-40B4-BE49-F238E27FC236}">
                <a16:creationId xmlns:a16="http://schemas.microsoft.com/office/drawing/2014/main" id="{56762EEA-87B2-4701-A0E7-D7F879177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434D3-BC60-4D00-B69F-1295C9AC661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679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Dikdörtgen">
            <a:extLst>
              <a:ext uri="{FF2B5EF4-FFF2-40B4-BE49-F238E27FC236}">
                <a16:creationId xmlns:a16="http://schemas.microsoft.com/office/drawing/2014/main" id="{D78BA089-356D-459C-BF82-7FEF0D69C276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15 Dikdörtgen">
            <a:extLst>
              <a:ext uri="{FF2B5EF4-FFF2-40B4-BE49-F238E27FC236}">
                <a16:creationId xmlns:a16="http://schemas.microsoft.com/office/drawing/2014/main" id="{60904C80-012F-49DB-A860-230AEFBF561A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1 Veri Yer Tutucusu">
            <a:extLst>
              <a:ext uri="{FF2B5EF4-FFF2-40B4-BE49-F238E27FC236}">
                <a16:creationId xmlns:a16="http://schemas.microsoft.com/office/drawing/2014/main" id="{D33A9902-C275-4135-AC7C-14EAAB8E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2 Altbilgi Yer Tutucusu">
            <a:extLst>
              <a:ext uri="{FF2B5EF4-FFF2-40B4-BE49-F238E27FC236}">
                <a16:creationId xmlns:a16="http://schemas.microsoft.com/office/drawing/2014/main" id="{AA326C53-A79D-4534-BB5D-BC8E8952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3 Slayt Numarası Yer Tutucusu">
            <a:extLst>
              <a:ext uri="{FF2B5EF4-FFF2-40B4-BE49-F238E27FC236}">
                <a16:creationId xmlns:a16="http://schemas.microsoft.com/office/drawing/2014/main" id="{76C2A5D7-BC3D-4D1A-8DAC-8E4DD388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A1D99-CB51-4116-8804-CD01CF8AC48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117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02080AB0-FE55-4BCD-8C66-230CA42A65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C48FFD79-190D-4B74-8AA9-CD5CCC265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07B0468-D636-4B5E-B0DE-90D5BFBB17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835BC-EF87-49C4-8787-FA916C4CE4C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24656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4 Veri Yer Tutucusu">
            <a:extLst>
              <a:ext uri="{FF2B5EF4-FFF2-40B4-BE49-F238E27FC236}">
                <a16:creationId xmlns:a16="http://schemas.microsoft.com/office/drawing/2014/main" id="{A5911B19-6006-4E79-B8FE-44491A34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>
            <a:extLst>
              <a:ext uri="{FF2B5EF4-FFF2-40B4-BE49-F238E27FC236}">
                <a16:creationId xmlns:a16="http://schemas.microsoft.com/office/drawing/2014/main" id="{DD52852D-B4FF-4000-A093-1BB6E1259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6 Slayt Numarası Yer Tutucusu">
            <a:extLst>
              <a:ext uri="{FF2B5EF4-FFF2-40B4-BE49-F238E27FC236}">
                <a16:creationId xmlns:a16="http://schemas.microsoft.com/office/drawing/2014/main" id="{73E63C87-A782-43F3-8F7B-EB5CACE1C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CE686-1128-495B-9B35-660F42A9C63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535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Dikdörtgen">
            <a:extLst>
              <a:ext uri="{FF2B5EF4-FFF2-40B4-BE49-F238E27FC236}">
                <a16:creationId xmlns:a16="http://schemas.microsoft.com/office/drawing/2014/main" id="{69F24CA4-DE72-402F-B70A-6B270974E3B4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15 Akış Çizelgesi: İşlem">
            <a:extLst>
              <a:ext uri="{FF2B5EF4-FFF2-40B4-BE49-F238E27FC236}">
                <a16:creationId xmlns:a16="http://schemas.microsoft.com/office/drawing/2014/main" id="{C6295EA4-8B2C-43A3-B285-602BF2555462}"/>
              </a:ext>
            </a:extLst>
          </p:cNvPr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6 Akış Çizelgesi: İşlem">
            <a:extLst>
              <a:ext uri="{FF2B5EF4-FFF2-40B4-BE49-F238E27FC236}">
                <a16:creationId xmlns:a16="http://schemas.microsoft.com/office/drawing/2014/main" id="{6EE998E2-9AF2-4D0B-95B4-631D27D5C135}"/>
              </a:ext>
            </a:extLst>
          </p:cNvPr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4 Veri Yer Tutucusu">
            <a:extLst>
              <a:ext uri="{FF2B5EF4-FFF2-40B4-BE49-F238E27FC236}">
                <a16:creationId xmlns:a16="http://schemas.microsoft.com/office/drawing/2014/main" id="{4D0661FE-487E-4B0F-A50B-DAA26F425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5 Altbilgi Yer Tutucusu">
            <a:extLst>
              <a:ext uri="{FF2B5EF4-FFF2-40B4-BE49-F238E27FC236}">
                <a16:creationId xmlns:a16="http://schemas.microsoft.com/office/drawing/2014/main" id="{A3EA5698-9926-4527-9B63-381D9DD3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10" name="6 Slayt Numarası Yer Tutucusu">
            <a:extLst>
              <a:ext uri="{FF2B5EF4-FFF2-40B4-BE49-F238E27FC236}">
                <a16:creationId xmlns:a16="http://schemas.microsoft.com/office/drawing/2014/main" id="{8676FE5F-793F-4AFF-B0EB-9BD39788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448D7-6F62-41B9-8945-03253F28220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921884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08206A27-0997-4E5A-94B1-A5BF53175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A4A5F8F9-F612-4EFA-BB59-87ECAF19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58DABF50-796D-46C5-9B2F-54A89966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E3751-5C45-4945-B33F-0B52BE73203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3668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1ECEDF95-8164-4CB4-9795-7AEF3180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F2492CE8-CFC3-4918-9A4D-3D84AAD1E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6C705E25-3F82-47E3-8726-37C30B9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50223-621D-4866-B85D-A0E56A25175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988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D4A32AA0-E4D0-4F5D-8642-CF4944E7C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3E204E9-E6B0-4745-8648-7037F4FB51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3D75B0E-4B86-43AB-AB3B-3AF6EDDDA4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C8FE-3649-4470-B09A-7B7817D226E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87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BA12866-E817-49D5-BF63-9F51A89E32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6ECC3C1A-6736-450E-BB2D-EF07A2C1C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15D0E91-1900-4FAD-99AB-C2C0AB04D3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A509-3D0D-4E5D-8451-26C8F44B08E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8038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FABC82A-5758-4D54-AA6F-09CD96B30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CA4508C-A392-419A-A041-62B2BAE76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73BC75D9-9045-4FA4-A15A-613B2A6DA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D41F2-796B-4B5E-8F6D-7FC844F80F1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89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BEF5DAF3-57E9-4B2B-9985-90A8657483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324BF8CC-20B2-4F85-96D9-835814F6D4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114E5509-E3EB-45BB-B81D-B0D67B2A8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8CECB-BA7D-4498-AA8F-36D12A998B6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780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B5E508B-2573-4C88-A1F5-66AF7E50E6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274F71F-FEF9-485D-845F-37810F7FE5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2DED021-0E2D-4DB8-ABDF-A35807E038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F8151-F4B1-4AF5-B681-935A5F7EA3C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2313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7582CD5-5CFB-42CA-B357-A59A9085AD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5247360-D8B5-4C72-A5EE-B5AAE81BF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99BB004-EBD5-4752-89AB-ABC458F0D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161E6-F448-439B-B268-B22C2C09740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975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8FC123D-7A8F-4D74-AD11-337F3AE0F508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3" name="AutoShape 3">
              <a:extLst>
                <a:ext uri="{FF2B5EF4-FFF2-40B4-BE49-F238E27FC236}">
                  <a16:creationId xmlns:a16="http://schemas.microsoft.com/office/drawing/2014/main" id="{E81D9F03-19A2-48A4-984E-0B2F290FBB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4" name="AutoShape 4">
              <a:extLst>
                <a:ext uri="{FF2B5EF4-FFF2-40B4-BE49-F238E27FC236}">
                  <a16:creationId xmlns:a16="http://schemas.microsoft.com/office/drawing/2014/main" id="{714F1363-8134-4E60-BB85-D99412473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35" name="Line 5">
              <a:extLst>
                <a:ext uri="{FF2B5EF4-FFF2-40B4-BE49-F238E27FC236}">
                  <a16:creationId xmlns:a16="http://schemas.microsoft.com/office/drawing/2014/main" id="{CDBFF444-1633-4AF5-9287-12B4862FDB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7797276E-9E37-46AF-9EC0-C6116E1C0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FF2DFEF6-5081-45F0-9F2B-93F691ADE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64520" name="Rectangle 8">
            <a:extLst>
              <a:ext uri="{FF2B5EF4-FFF2-40B4-BE49-F238E27FC236}">
                <a16:creationId xmlns:a16="http://schemas.microsoft.com/office/drawing/2014/main" id="{24D0DB73-DC64-4F76-B5BF-294B51D387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21" name="Rectangle 9">
            <a:extLst>
              <a:ext uri="{FF2B5EF4-FFF2-40B4-BE49-F238E27FC236}">
                <a16:creationId xmlns:a16="http://schemas.microsoft.com/office/drawing/2014/main" id="{EFDB9591-DAB6-433B-BF3B-64150D37F46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22" name="Rectangle 10">
            <a:extLst>
              <a:ext uri="{FF2B5EF4-FFF2-40B4-BE49-F238E27FC236}">
                <a16:creationId xmlns:a16="http://schemas.microsoft.com/office/drawing/2014/main" id="{3999726E-99D5-49A7-8F87-CC5F1CB7EB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D4F569-349C-4A47-9E2C-F76D47221E60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1032" name="Text Box 12">
            <a:extLst>
              <a:ext uri="{FF2B5EF4-FFF2-40B4-BE49-F238E27FC236}">
                <a16:creationId xmlns:a16="http://schemas.microsoft.com/office/drawing/2014/main" id="{2A3ECBF8-198B-41E7-A8D5-C0A676337CB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446838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Rage Italic" panose="03070502040507070304" pitchFamily="66" charset="0"/>
              </a:rPr>
              <a:t>Mustafa Akdağ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DFE7C7B7-F8F9-4014-9087-6B27DE180D38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2057" name="AutoShape 3">
              <a:extLst>
                <a:ext uri="{FF2B5EF4-FFF2-40B4-BE49-F238E27FC236}">
                  <a16:creationId xmlns:a16="http://schemas.microsoft.com/office/drawing/2014/main" id="{EC8A57CC-0157-430A-82DC-4AE5CD005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AutoShape 4">
              <a:extLst>
                <a:ext uri="{FF2B5EF4-FFF2-40B4-BE49-F238E27FC236}">
                  <a16:creationId xmlns:a16="http://schemas.microsoft.com/office/drawing/2014/main" id="{21ED8021-222F-4CB9-959D-CE66CC662DA6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6499 w 7000"/>
                <a:gd name="T3" fmla="*/ 0 h 1000"/>
                <a:gd name="T4" fmla="*/ 7000 w 7000"/>
                <a:gd name="T5" fmla="*/ 500 h 1000"/>
                <a:gd name="T6" fmla="*/ 6500 w 7000"/>
                <a:gd name="T7" fmla="*/ 1000 h 1000"/>
                <a:gd name="T8" fmla="*/ 0 w 7000"/>
                <a:gd name="T9" fmla="*/ 1000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59" name="Line 5">
              <a:extLst>
                <a:ext uri="{FF2B5EF4-FFF2-40B4-BE49-F238E27FC236}">
                  <a16:creationId xmlns:a16="http://schemas.microsoft.com/office/drawing/2014/main" id="{9359064F-F1E2-4B25-8156-51C813976C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51" name="Rectangle 6">
            <a:extLst>
              <a:ext uri="{FF2B5EF4-FFF2-40B4-BE49-F238E27FC236}">
                <a16:creationId xmlns:a16="http://schemas.microsoft.com/office/drawing/2014/main" id="{4FB6C303-7113-4884-8978-45BCD1ABDF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052" name="Rectangle 7">
            <a:extLst>
              <a:ext uri="{FF2B5EF4-FFF2-40B4-BE49-F238E27FC236}">
                <a16:creationId xmlns:a16="http://schemas.microsoft.com/office/drawing/2014/main" id="{864C0863-C784-417E-BD86-B4223398F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80904" name="Rectangle 8">
            <a:extLst>
              <a:ext uri="{FF2B5EF4-FFF2-40B4-BE49-F238E27FC236}">
                <a16:creationId xmlns:a16="http://schemas.microsoft.com/office/drawing/2014/main" id="{FA46E1B0-E5F2-4D4B-9FE7-D860950760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0905" name="Rectangle 9">
            <a:extLst>
              <a:ext uri="{FF2B5EF4-FFF2-40B4-BE49-F238E27FC236}">
                <a16:creationId xmlns:a16="http://schemas.microsoft.com/office/drawing/2014/main" id="{7B3E045F-214F-4377-B16D-463D978A7D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tr-TR"/>
              <a:t>Yazılı yoklamalar</a:t>
            </a:r>
          </a:p>
        </p:txBody>
      </p:sp>
      <p:sp>
        <p:nvSpPr>
          <p:cNvPr id="80906" name="Rectangle 10">
            <a:extLst>
              <a:ext uri="{FF2B5EF4-FFF2-40B4-BE49-F238E27FC236}">
                <a16:creationId xmlns:a16="http://schemas.microsoft.com/office/drawing/2014/main" id="{9EF13B29-6CF2-464B-AA2F-A656F0548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8C90A6AA-AE38-4876-BEEE-5D4612898539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2056" name="Text Box 11">
            <a:extLst>
              <a:ext uri="{FF2B5EF4-FFF2-40B4-BE49-F238E27FC236}">
                <a16:creationId xmlns:a16="http://schemas.microsoft.com/office/drawing/2014/main" id="{0882B5F0-481D-488C-8540-54A99C779BD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453188"/>
            <a:ext cx="2233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Rage Italic" panose="03070502040507070304" pitchFamily="66" charset="0"/>
              </a:rPr>
              <a:t>Mustafa Akdağ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>
            <a:extLst>
              <a:ext uri="{FF2B5EF4-FFF2-40B4-BE49-F238E27FC236}">
                <a16:creationId xmlns:a16="http://schemas.microsoft.com/office/drawing/2014/main" id="{C9CEB81C-D1C8-4F79-8ADF-826E86D02BE1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Oval">
            <a:extLst>
              <a:ext uri="{FF2B5EF4-FFF2-40B4-BE49-F238E27FC236}">
                <a16:creationId xmlns:a16="http://schemas.microsoft.com/office/drawing/2014/main" id="{85359622-A944-4DE3-B8E5-B393DEEC1BB8}"/>
              </a:ext>
            </a:extLst>
          </p:cNvPr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10 Halka">
            <a:extLst>
              <a:ext uri="{FF2B5EF4-FFF2-40B4-BE49-F238E27FC236}">
                <a16:creationId xmlns:a16="http://schemas.microsoft.com/office/drawing/2014/main" id="{C6850F44-AEFB-4B87-BBCE-061E87BC23AF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11 Dikdörtgen">
            <a:extLst>
              <a:ext uri="{FF2B5EF4-FFF2-40B4-BE49-F238E27FC236}">
                <a16:creationId xmlns:a16="http://schemas.microsoft.com/office/drawing/2014/main" id="{473A53AC-34B2-4281-AC5A-46051FA414BB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Başlık Yer Tutucusu">
            <a:extLst>
              <a:ext uri="{FF2B5EF4-FFF2-40B4-BE49-F238E27FC236}">
                <a16:creationId xmlns:a16="http://schemas.microsoft.com/office/drawing/2014/main" id="{4C9DED91-D429-4D7E-9DBA-9673BC4F1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081" name="8 Metin Yer Tutucusu">
            <a:extLst>
              <a:ext uri="{FF2B5EF4-FFF2-40B4-BE49-F238E27FC236}">
                <a16:creationId xmlns:a16="http://schemas.microsoft.com/office/drawing/2014/main" id="{D9F596EB-231A-40E7-9CD8-85E040D1CB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24" name="23 Veri Yer Tutucusu">
            <a:extLst>
              <a:ext uri="{FF2B5EF4-FFF2-40B4-BE49-F238E27FC236}">
                <a16:creationId xmlns:a16="http://schemas.microsoft.com/office/drawing/2014/main" id="{44747BAC-538A-4EA6-A508-F01D21C690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9 Altbilgi Yer Tutucusu">
            <a:extLst>
              <a:ext uri="{FF2B5EF4-FFF2-40B4-BE49-F238E27FC236}">
                <a16:creationId xmlns:a16="http://schemas.microsoft.com/office/drawing/2014/main" id="{F53B87C8-3C2E-443C-B001-F14351A4EA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>
            <a:extLst>
              <a:ext uri="{FF2B5EF4-FFF2-40B4-BE49-F238E27FC236}">
                <a16:creationId xmlns:a16="http://schemas.microsoft.com/office/drawing/2014/main" id="{5EB4B397-5C1C-41AD-B07A-67A44DDD03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DAECB"/>
                </a:solidFill>
              </a:defRPr>
            </a:lvl1pPr>
          </a:lstStyle>
          <a:p>
            <a:fld id="{1D6C09B2-FF99-4E49-9630-7916D295F245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15" name="14 Dikdörtgen">
            <a:extLst>
              <a:ext uri="{FF2B5EF4-FFF2-40B4-BE49-F238E27FC236}">
                <a16:creationId xmlns:a16="http://schemas.microsoft.com/office/drawing/2014/main" id="{1AB0F8ED-613A-4218-B534-81F9D5B85A3F}"/>
              </a:ext>
            </a:extLst>
          </p:cNvPr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86" name="Text Box 11">
            <a:extLst>
              <a:ext uri="{FF2B5EF4-FFF2-40B4-BE49-F238E27FC236}">
                <a16:creationId xmlns:a16="http://schemas.microsoft.com/office/drawing/2014/main" id="{52BC5507-FCC9-4FD8-B566-3E44D6D5EA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825" y="6453188"/>
            <a:ext cx="22336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latin typeface="Rage Italic" panose="03070502040507070304" pitchFamily="66" charset="0"/>
              </a:rPr>
              <a:t>Mustafa Akdağ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3333FF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3333FF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2C2C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5 Slayt Numarası Yer Tutucusu">
            <a:extLst>
              <a:ext uri="{FF2B5EF4-FFF2-40B4-BE49-F238E27FC236}">
                <a16:creationId xmlns:a16="http://schemas.microsoft.com/office/drawing/2014/main" id="{31FED2D4-133C-4C01-B9F3-009EB1343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A2AB625-BEC8-45DE-8F45-39B030B2A3DB}" type="slidenum">
              <a:rPr lang="tr-TR" altLang="tr-TR"/>
              <a:pPr eaLnBrk="1" hangingPunct="1"/>
              <a:t>1</a:t>
            </a:fld>
            <a:endParaRPr lang="tr-TR" altLang="tr-TR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4A29FA3-34D1-4497-92E3-B08B77476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/>
              <a:t>ÖLÇME ARAÇLARI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3AE8E1F-EDBF-4EFF-B092-FDF5277F8D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Yazılı Yoklama</a:t>
            </a:r>
          </a:p>
          <a:p>
            <a:pPr eaLnBrk="1" hangingPunct="1"/>
            <a:r>
              <a:rPr lang="tr-TR" altLang="tr-TR"/>
              <a:t>Sözlü Yoklama</a:t>
            </a:r>
          </a:p>
          <a:p>
            <a:pPr eaLnBrk="1" hangingPunct="1"/>
            <a:r>
              <a:rPr lang="tr-TR" altLang="tr-TR"/>
              <a:t>Kısa Cevaplı Test</a:t>
            </a:r>
          </a:p>
          <a:p>
            <a:pPr eaLnBrk="1" hangingPunct="1"/>
            <a:r>
              <a:rPr lang="tr-TR" altLang="tr-TR"/>
              <a:t>Sınıflama Gerektiren Testler</a:t>
            </a:r>
          </a:p>
          <a:p>
            <a:pPr eaLnBrk="1" hangingPunct="1"/>
            <a:r>
              <a:rPr lang="tr-TR" altLang="tr-TR"/>
              <a:t>Doğru-Yanlış Tipi Sınavlar</a:t>
            </a:r>
          </a:p>
          <a:p>
            <a:pPr eaLnBrk="1" hangingPunct="1"/>
            <a:r>
              <a:rPr lang="tr-TR" altLang="tr-TR"/>
              <a:t>Çoktan Seçmeli Testler</a:t>
            </a:r>
          </a:p>
          <a:p>
            <a:pPr eaLnBrk="1" hangingPunct="1"/>
            <a:r>
              <a:rPr lang="tr-TR" altLang="tr-TR"/>
              <a:t>Eşleştirme Maddeleri</a:t>
            </a:r>
          </a:p>
        </p:txBody>
      </p:sp>
      <p:pic>
        <p:nvPicPr>
          <p:cNvPr id="28677" name="Picture 4" descr="MCj03974820000[1]">
            <a:extLst>
              <a:ext uri="{FF2B5EF4-FFF2-40B4-BE49-F238E27FC236}">
                <a16:creationId xmlns:a16="http://schemas.microsoft.com/office/drawing/2014/main" id="{0B08939E-6378-4666-BF1E-6C3700F9A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25" y="4365625"/>
            <a:ext cx="182562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5 Slayt Numarası Yer Tutucusu">
            <a:extLst>
              <a:ext uri="{FF2B5EF4-FFF2-40B4-BE49-F238E27FC236}">
                <a16:creationId xmlns:a16="http://schemas.microsoft.com/office/drawing/2014/main" id="{5FF815E7-1F3A-43C2-B82C-CD99C381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6719423-41EF-4BBC-A502-B8C8798FBFF0}" type="slidenum">
              <a:rPr lang="tr-TR" altLang="tr-TR">
                <a:latin typeface="Arial Black" panose="020B0A04020102020204" pitchFamily="34" charset="0"/>
              </a:rPr>
              <a:pPr eaLnBrk="1" hangingPunct="1"/>
              <a:t>10</a:t>
            </a:fld>
            <a:endParaRPr lang="tr-TR" altLang="tr-TR">
              <a:latin typeface="Arial Black" panose="020B0A040201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6628358-4FD9-4D91-93EA-F46FB6E34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/>
              <a:t>Sözlü Yoklamanın Özellikleri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A03B7C20-CEBD-4408-81C7-928CBC0017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/>
              <a:t>Cevaplayıcının konuşma yeteneği ve sözlü anlatım gücü, giyimi, dış görünüşü puanlamaya karışabilir. </a:t>
            </a:r>
          </a:p>
          <a:p>
            <a:pPr eaLnBrk="1" hangingPunct="1"/>
            <a:r>
              <a:rPr lang="tr-TR" altLang="tr-TR" sz="2400"/>
              <a:t>Sınavı yapanın tepkileri, cevaplayıcıyı olumsuz etkileyebilir.</a:t>
            </a:r>
          </a:p>
          <a:p>
            <a:pPr eaLnBrk="1" hangingPunct="1"/>
            <a:r>
              <a:rPr lang="tr-TR" altLang="tr-TR" sz="2400"/>
              <a:t>Her öğrenciye farklı soru ve bunların zorluk derecesini ayarlamak zordur.</a:t>
            </a:r>
          </a:p>
          <a:p>
            <a:pPr eaLnBrk="1" hangingPunct="1"/>
            <a:r>
              <a:rPr lang="tr-TR" altLang="tr-TR" sz="2400"/>
              <a:t>Cevaplayıcı, cevaplarını gözden geçiremez.</a:t>
            </a:r>
          </a:p>
          <a:p>
            <a:pPr eaLnBrk="1" hangingPunct="1"/>
            <a:r>
              <a:rPr lang="tr-TR" altLang="tr-TR" sz="2400"/>
              <a:t>Uygulanması zaman alır</a:t>
            </a:r>
          </a:p>
          <a:p>
            <a:pPr eaLnBrk="1" hangingPunct="1"/>
            <a:r>
              <a:rPr lang="tr-TR" altLang="tr-TR" sz="2400"/>
              <a:t>Sorular önceden hazırlanmalıdır</a:t>
            </a:r>
          </a:p>
          <a:p>
            <a:pPr eaLnBrk="1" hangingPunct="1"/>
            <a:r>
              <a:rPr lang="tr-TR" altLang="tr-TR" sz="2400"/>
              <a:t>Puanlama subjektiftir.</a:t>
            </a:r>
          </a:p>
          <a:p>
            <a:pPr eaLnBrk="1" hangingPunct="1"/>
            <a:endParaRPr lang="tr-TR" altLang="tr-TR" sz="2400"/>
          </a:p>
          <a:p>
            <a:pPr eaLnBrk="1" hangingPunct="1"/>
            <a:endParaRPr lang="tr-TR" altLang="tr-TR" sz="2400"/>
          </a:p>
        </p:txBody>
      </p:sp>
      <p:pic>
        <p:nvPicPr>
          <p:cNvPr id="37893" name="Picture 4" descr="MCj03975260000[1]">
            <a:extLst>
              <a:ext uri="{FF2B5EF4-FFF2-40B4-BE49-F238E27FC236}">
                <a16:creationId xmlns:a16="http://schemas.microsoft.com/office/drawing/2014/main" id="{6D910B0E-859C-4476-8B8E-5C7AEF5B3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508500"/>
            <a:ext cx="18335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5 Slayt Numarası Yer Tutucusu">
            <a:extLst>
              <a:ext uri="{FF2B5EF4-FFF2-40B4-BE49-F238E27FC236}">
                <a16:creationId xmlns:a16="http://schemas.microsoft.com/office/drawing/2014/main" id="{DE8E1AA4-18BE-4A5F-9B45-670FAC304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35DBAB6-5A4B-487C-A3A5-B387211014E5}" type="slidenum">
              <a:rPr lang="tr-TR" altLang="tr-TR">
                <a:latin typeface="Arial Black" panose="020B0A04020102020204" pitchFamily="34" charset="0"/>
              </a:rPr>
              <a:pPr eaLnBrk="1" hangingPunct="1"/>
              <a:t>11</a:t>
            </a:fld>
            <a:endParaRPr lang="tr-TR" altLang="tr-TR">
              <a:latin typeface="Arial Black" panose="020B0A040201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1F2D312-A862-409D-B770-3DDBB5D6A3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3800"/>
              <a:t>Sözlü Yoklamanın Kullanıldığı Yerler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24F06C42-7D23-447D-95B9-BA98B292A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Sözlü anlatım becerilerinin ölçülmesinde,</a:t>
            </a:r>
          </a:p>
          <a:p>
            <a:pPr eaLnBrk="1" hangingPunct="1"/>
            <a:r>
              <a:rPr lang="tr-TR" altLang="tr-TR"/>
              <a:t>Yazma becerisinin gelişmediği okul öncesi dönemde,</a:t>
            </a:r>
          </a:p>
          <a:p>
            <a:pPr eaLnBrk="1" hangingPunct="1"/>
            <a:r>
              <a:rPr lang="tr-TR" altLang="tr-TR"/>
              <a:t>Yabancı dilde konuşma becerisini ölçmede kullanılır.</a:t>
            </a:r>
          </a:p>
          <a:p>
            <a:pPr eaLnBrk="1" hangingPunct="1"/>
            <a:endParaRPr lang="tr-TR" altLang="tr-TR"/>
          </a:p>
        </p:txBody>
      </p:sp>
      <p:pic>
        <p:nvPicPr>
          <p:cNvPr id="38917" name="Picture 4" descr="MCj03981590000[1]">
            <a:extLst>
              <a:ext uri="{FF2B5EF4-FFF2-40B4-BE49-F238E27FC236}">
                <a16:creationId xmlns:a16="http://schemas.microsoft.com/office/drawing/2014/main" id="{D0C38F5C-E39F-41C2-9756-0D88846C38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4005263"/>
            <a:ext cx="1590675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2C2C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5 Slayt Numarası Yer Tutucusu">
            <a:extLst>
              <a:ext uri="{FF2B5EF4-FFF2-40B4-BE49-F238E27FC236}">
                <a16:creationId xmlns:a16="http://schemas.microsoft.com/office/drawing/2014/main" id="{05B37BA5-7163-40A4-B452-2223F0E88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469B9D23-162E-4F85-BC77-DA45C649F47F}" type="slidenum">
              <a:rPr lang="tr-TR" altLang="tr-TR"/>
              <a:pPr eaLnBrk="1" hangingPunct="1"/>
              <a:t>12</a:t>
            </a:fld>
            <a:endParaRPr lang="tr-TR" altLang="tr-TR"/>
          </a:p>
        </p:txBody>
      </p:sp>
      <p:sp>
        <p:nvSpPr>
          <p:cNvPr id="39939" name="Rectangle 4">
            <a:extLst>
              <a:ext uri="{FF2B5EF4-FFF2-40B4-BE49-F238E27FC236}">
                <a16:creationId xmlns:a16="http://schemas.microsoft.com/office/drawing/2014/main" id="{9F32E8D8-65AA-4D6C-BA83-E1BA851E4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chemeClr val="tx1"/>
                </a:solidFill>
              </a:rPr>
              <a:t>TESTLERİN SINIFLANDIRILMASI</a:t>
            </a:r>
          </a:p>
        </p:txBody>
      </p:sp>
      <p:sp>
        <p:nvSpPr>
          <p:cNvPr id="39940" name="Rectangle 5">
            <a:extLst>
              <a:ext uri="{FF2B5EF4-FFF2-40B4-BE49-F238E27FC236}">
                <a16:creationId xmlns:a16="http://schemas.microsoft.com/office/drawing/2014/main" id="{F36562E2-ABAB-4558-9771-A106CB753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743075"/>
            <a:ext cx="8210550" cy="4781550"/>
          </a:xfrm>
        </p:spPr>
        <p:txBody>
          <a:bodyPr/>
          <a:lstStyle/>
          <a:p>
            <a:pPr eaLnBrk="1" hangingPunct="1"/>
            <a:r>
              <a:rPr lang="tr-TR" altLang="tr-TR" sz="2800"/>
              <a:t>Ölçülen Davranışın Yapısına Göre:</a:t>
            </a:r>
          </a:p>
          <a:p>
            <a:pPr lvl="1" eaLnBrk="1" hangingPunct="1"/>
            <a:r>
              <a:rPr lang="tr-TR" altLang="tr-TR" sz="2400"/>
              <a:t>Tipik performans testleri</a:t>
            </a:r>
          </a:p>
          <a:p>
            <a:pPr lvl="1" eaLnBrk="1" hangingPunct="1"/>
            <a:r>
              <a:rPr lang="tr-TR" altLang="tr-TR" sz="2400"/>
              <a:t>Maksimum performans testleri</a:t>
            </a:r>
          </a:p>
          <a:p>
            <a:pPr eaLnBrk="1" hangingPunct="1"/>
            <a:r>
              <a:rPr lang="tr-TR" altLang="tr-TR" sz="2800"/>
              <a:t>Hazırlanma Şekline Göre</a:t>
            </a:r>
            <a:r>
              <a:rPr lang="tr-TR" altLang="tr-TR" sz="2500"/>
              <a:t>:</a:t>
            </a:r>
          </a:p>
          <a:p>
            <a:pPr lvl="1" eaLnBrk="1" hangingPunct="1"/>
            <a:r>
              <a:rPr lang="tr-TR" altLang="tr-TR" sz="2400"/>
              <a:t>Standart testler</a:t>
            </a:r>
          </a:p>
          <a:p>
            <a:pPr lvl="1" eaLnBrk="1" hangingPunct="1"/>
            <a:r>
              <a:rPr lang="tr-TR" altLang="tr-TR" sz="2400"/>
              <a:t>Öğretmen yapımı testler</a:t>
            </a:r>
          </a:p>
          <a:p>
            <a:pPr eaLnBrk="1" hangingPunct="1"/>
            <a:r>
              <a:rPr lang="tr-TR" altLang="tr-TR" sz="2800"/>
              <a:t>Puanlama Tipine Göre:</a:t>
            </a:r>
          </a:p>
          <a:p>
            <a:pPr lvl="1" eaLnBrk="1" hangingPunct="1"/>
            <a:r>
              <a:rPr lang="tr-TR" altLang="tr-TR" sz="2400"/>
              <a:t>Objektif testler</a:t>
            </a:r>
          </a:p>
          <a:p>
            <a:pPr lvl="1" eaLnBrk="1" hangingPunct="1"/>
            <a:r>
              <a:rPr lang="tr-TR" altLang="tr-TR" sz="2400"/>
              <a:t>Subjektif testler</a:t>
            </a:r>
          </a:p>
          <a:p>
            <a:pPr eaLnBrk="1" hangingPunct="1"/>
            <a:endParaRPr lang="tr-TR" altLang="tr-TR" sz="2400"/>
          </a:p>
          <a:p>
            <a:pPr eaLnBrk="1" hangingPunct="1"/>
            <a:endParaRPr lang="tr-TR" altLang="tr-TR"/>
          </a:p>
        </p:txBody>
      </p:sp>
      <p:pic>
        <p:nvPicPr>
          <p:cNvPr id="39941" name="Picture 16" descr="MCj04303680000[1]">
            <a:extLst>
              <a:ext uri="{FF2B5EF4-FFF2-40B4-BE49-F238E27FC236}">
                <a16:creationId xmlns:a16="http://schemas.microsoft.com/office/drawing/2014/main" id="{10A6ACD3-62FD-4890-B51F-36E9A91E3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221163"/>
            <a:ext cx="18034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2C2C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5 Slayt Numarası Yer Tutucusu">
            <a:extLst>
              <a:ext uri="{FF2B5EF4-FFF2-40B4-BE49-F238E27FC236}">
                <a16:creationId xmlns:a16="http://schemas.microsoft.com/office/drawing/2014/main" id="{71790FBC-AC0B-4D27-AD6E-FDD95D67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16915D2-9FA9-4036-8CB7-8BC92E85F090}" type="slidenum">
              <a:rPr lang="tr-TR" altLang="tr-TR"/>
              <a:pPr eaLnBrk="1" hangingPunct="1"/>
              <a:t>13</a:t>
            </a:fld>
            <a:endParaRPr lang="tr-TR" altLang="tr-TR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D056A9A-C99C-44FC-A9C9-20955ADF06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>
                <a:solidFill>
                  <a:schemeClr val="tx1"/>
                </a:solidFill>
              </a:rPr>
              <a:t>TESTLERİN SINIFLANDIRILMASI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F220A493-F8D8-42BA-908D-C9E7B3E70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/>
              <a:t>Ayrılan Zamana Göre: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Hız testleri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Güç testleri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Cevap formatına Göre: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Kağıt-kalem testleri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Seçme gerektiren testler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/>
              <a:t>Uygulanan Kişi Sayısına Göre: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Bireysel testler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/>
              <a:t>Grup testleri</a:t>
            </a:r>
          </a:p>
          <a:p>
            <a:pPr eaLnBrk="1" hangingPunct="1">
              <a:lnSpc>
                <a:spcPct val="90000"/>
              </a:lnSpc>
            </a:pPr>
            <a:endParaRPr lang="tr-TR" altLang="tr-TR"/>
          </a:p>
        </p:txBody>
      </p:sp>
      <p:pic>
        <p:nvPicPr>
          <p:cNvPr id="40965" name="Picture 4" descr="MCj03975420000[1]">
            <a:extLst>
              <a:ext uri="{FF2B5EF4-FFF2-40B4-BE49-F238E27FC236}">
                <a16:creationId xmlns:a16="http://schemas.microsoft.com/office/drawing/2014/main" id="{658A3B18-83A2-4109-AF02-1E5D84F289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789488"/>
            <a:ext cx="1881188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hee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>
            <a:extLst>
              <a:ext uri="{FF2B5EF4-FFF2-40B4-BE49-F238E27FC236}">
                <a16:creationId xmlns:a16="http://schemas.microsoft.com/office/drawing/2014/main" id="{F8FE22D2-0673-4073-926C-E9CFB1195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508125"/>
            <a:ext cx="7499350" cy="4800600"/>
          </a:xfrm>
        </p:spPr>
        <p:txBody>
          <a:bodyPr/>
          <a:lstStyle/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Testin amacının belirlenmesi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Belirtke tablosunun hazırlanması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Madde (soru) yazımı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Maddelerin gözden geçirilmesi (redaksiyon)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Test formunun hazırlanması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Uygulama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Puanlama</a:t>
            </a:r>
          </a:p>
          <a:p>
            <a:pPr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Madde ve test istatistiklerinin belirlenmesi</a:t>
            </a:r>
          </a:p>
        </p:txBody>
      </p:sp>
      <p:sp>
        <p:nvSpPr>
          <p:cNvPr id="4" name="3 Slayt Numarası Yer Tutucusu">
            <a:extLst>
              <a:ext uri="{FF2B5EF4-FFF2-40B4-BE49-F238E27FC236}">
                <a16:creationId xmlns:a16="http://schemas.microsoft.com/office/drawing/2014/main" id="{90BC0F90-BD32-4E5C-BDD5-B29784B8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C77D140-E45C-4956-8527-8DC5C89C9922}" type="slidenum">
              <a:rPr lang="tr-TR" altLang="tr-TR">
                <a:solidFill>
                  <a:srgbClr val="8DAECB"/>
                </a:solidFill>
              </a:rPr>
              <a:pPr eaLnBrk="1" hangingPunct="1"/>
              <a:t>14</a:t>
            </a:fld>
            <a:endParaRPr lang="tr-TR" altLang="tr-TR">
              <a:solidFill>
                <a:srgbClr val="8DAECB"/>
              </a:solidFill>
            </a:endParaRPr>
          </a:p>
        </p:txBody>
      </p:sp>
      <p:sp>
        <p:nvSpPr>
          <p:cNvPr id="5" name="1 Başlık">
            <a:extLst>
              <a:ext uri="{FF2B5EF4-FFF2-40B4-BE49-F238E27FC236}">
                <a16:creationId xmlns:a16="http://schemas.microsoft.com/office/drawing/2014/main" id="{584EB548-497B-4A6D-9347-968963B11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Test Geliştirmenin Aşamaları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>
            <a:extLst>
              <a:ext uri="{FF2B5EF4-FFF2-40B4-BE49-F238E27FC236}">
                <a16:creationId xmlns:a16="http://schemas.microsoft.com/office/drawing/2014/main" id="{CCDAC4F0-5562-4CF5-A1B0-BC7B42E79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925" y="692150"/>
            <a:ext cx="7407275" cy="1046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Test Türü Sınav Soruları</a:t>
            </a:r>
          </a:p>
        </p:txBody>
      </p:sp>
      <p:sp>
        <p:nvSpPr>
          <p:cNvPr id="19459" name="2 Alt Başlık">
            <a:extLst>
              <a:ext uri="{FF2B5EF4-FFF2-40B4-BE49-F238E27FC236}">
                <a16:creationId xmlns:a16="http://schemas.microsoft.com/office/drawing/2014/main" id="{990C947F-5C10-420E-97CF-41D1D8A61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8888" y="2349500"/>
            <a:ext cx="6629400" cy="220186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tr-TR" sz="3200" dirty="0"/>
              <a:t>Boşluk doldurmalı sorular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tr-TR" sz="3200" dirty="0"/>
              <a:t>Doğru/yanlış tipi sorular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tr-TR" sz="3200" dirty="0"/>
              <a:t>Eşleştirmeli sorular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  <a:defRPr/>
            </a:pPr>
            <a:r>
              <a:rPr lang="tr-TR" sz="3200" dirty="0"/>
              <a:t>Çoktan seçmeli sorular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Arial" charset="0"/>
              <a:buChar char="•"/>
              <a:defRPr/>
            </a:pPr>
            <a:endParaRPr lang="tr-TR" sz="3200" dirty="0"/>
          </a:p>
        </p:txBody>
      </p:sp>
      <p:sp>
        <p:nvSpPr>
          <p:cNvPr id="5" name="4 Slayt Numarası Yer Tutucusu">
            <a:extLst>
              <a:ext uri="{FF2B5EF4-FFF2-40B4-BE49-F238E27FC236}">
                <a16:creationId xmlns:a16="http://schemas.microsoft.com/office/drawing/2014/main" id="{F3292529-24B0-4FDF-9829-5120A5EC7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5C5A6FE-20FB-4C4D-8E4A-A3339ACEF91C}" type="slidenum">
              <a:rPr lang="tr-TR" altLang="tr-TR">
                <a:solidFill>
                  <a:srgbClr val="8DAECB"/>
                </a:solidFill>
              </a:rPr>
              <a:pPr eaLnBrk="1" hangingPunct="1"/>
              <a:t>15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>
            <a:extLst>
              <a:ext uri="{FF2B5EF4-FFF2-40B4-BE49-F238E27FC236}">
                <a16:creationId xmlns:a16="http://schemas.microsoft.com/office/drawing/2014/main" id="{19A3B26E-315D-4911-8986-10499BF3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228600"/>
            <a:ext cx="8591550" cy="914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 dirty="0"/>
              <a:t>Kısa Cevaplı Test (Boşluk Doldurma)</a:t>
            </a:r>
          </a:p>
        </p:txBody>
      </p:sp>
      <p:sp>
        <p:nvSpPr>
          <p:cNvPr id="44035" name="2 İçerik Yer Tutucusu">
            <a:extLst>
              <a:ext uri="{FF2B5EF4-FFF2-40B4-BE49-F238E27FC236}">
                <a16:creationId xmlns:a16="http://schemas.microsoft.com/office/drawing/2014/main" id="{82F2343D-80F1-4073-8E12-87FF80AA8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1600200"/>
            <a:ext cx="7672387" cy="4419600"/>
          </a:xfrm>
        </p:spPr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 err="1"/>
              <a:t>Cevaplayıcının</a:t>
            </a:r>
            <a:r>
              <a:rPr lang="tr-TR" dirty="0"/>
              <a:t>, cevabı bir kelime, bir rakam, bir sembol ya da bir cümle ile ifade edeceği soru türüdür.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Örnek:</a:t>
            </a:r>
          </a:p>
          <a:p>
            <a:pPr marL="82550" indent="0" eaLnBrk="1" hangingPunct="1">
              <a:buClr>
                <a:schemeClr val="bg2">
                  <a:lumMod val="50000"/>
                </a:schemeClr>
              </a:buClr>
              <a:buFont typeface="Wingdings 2" panose="05020102010507070707" pitchFamily="18" charset="2"/>
              <a:buNone/>
              <a:defRPr/>
            </a:pPr>
            <a:r>
              <a:rPr lang="tr-TR" dirty="0"/>
              <a:t>Kaynağı, yönü ve miktarı bilinmeyen hatalara……………..hata denir. (tesadüfi)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endParaRPr lang="tr-TR" dirty="0"/>
          </a:p>
        </p:txBody>
      </p:sp>
      <p:sp>
        <p:nvSpPr>
          <p:cNvPr id="20485" name="4 Slayt Numarası Yer Tutucusu">
            <a:extLst>
              <a:ext uri="{FF2B5EF4-FFF2-40B4-BE49-F238E27FC236}">
                <a16:creationId xmlns:a16="http://schemas.microsoft.com/office/drawing/2014/main" id="{90285964-D648-4496-9738-AB8EA7F6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AE6A508-31F0-4CA9-A90C-618CC77984CE}" type="slidenum">
              <a:rPr lang="tr-TR" altLang="tr-TR">
                <a:solidFill>
                  <a:srgbClr val="8DAECB"/>
                </a:solidFill>
              </a:rPr>
              <a:pPr eaLnBrk="1" hangingPunct="1"/>
              <a:t>16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1 Başlık">
            <a:extLst>
              <a:ext uri="{FF2B5EF4-FFF2-40B4-BE49-F238E27FC236}">
                <a16:creationId xmlns:a16="http://schemas.microsoft.com/office/drawing/2014/main" id="{B64F4493-9A65-4A8B-A2CA-AC32AC9BD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 dirty="0"/>
              <a:t>Soru yazarken Nelere Dikkat edilir?</a:t>
            </a:r>
          </a:p>
        </p:txBody>
      </p:sp>
      <p:sp>
        <p:nvSpPr>
          <p:cNvPr id="45059" name="2 İçerik Yer Tutucusu">
            <a:extLst>
              <a:ext uri="{FF2B5EF4-FFF2-40B4-BE49-F238E27FC236}">
                <a16:creationId xmlns:a16="http://schemas.microsoft.com/office/drawing/2014/main" id="{2BE33F7E-C87C-4AE7-B4BF-AEBEF71B3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913" y="1447800"/>
            <a:ext cx="7602537" cy="4800600"/>
          </a:xfrm>
        </p:spPr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Bilgiyi hatırlama ve bulma yeteneğini ölçer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Kapsam geçerliliği yazılı sınava göre yüksektir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Alt eğitim basamaklarında rahatlıkla kullanılır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Puanlaması yazılı sınava göre daha kolay ve objektiftir. Çoktan seçmelilere göre objektifliği daha azdır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Hazırlanması kolaydır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Şans başarısı yoktur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endParaRPr lang="tr-TR" sz="2800" dirty="0"/>
          </a:p>
        </p:txBody>
      </p:sp>
      <p:sp>
        <p:nvSpPr>
          <p:cNvPr id="21508" name="4 Slayt Numarası Yer Tutucusu">
            <a:extLst>
              <a:ext uri="{FF2B5EF4-FFF2-40B4-BE49-F238E27FC236}">
                <a16:creationId xmlns:a16="http://schemas.microsoft.com/office/drawing/2014/main" id="{510766E4-A62D-45BD-97C9-D6DB5F62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B2152D7-013C-4638-98BC-A6A109D37D87}" type="slidenum">
              <a:rPr lang="tr-TR" altLang="tr-TR">
                <a:solidFill>
                  <a:srgbClr val="8DAECB"/>
                </a:solidFill>
              </a:rPr>
              <a:pPr eaLnBrk="1" hangingPunct="1"/>
              <a:t>17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>
            <a:extLst>
              <a:ext uri="{FF2B5EF4-FFF2-40B4-BE49-F238E27FC236}">
                <a16:creationId xmlns:a16="http://schemas.microsoft.com/office/drawing/2014/main" id="{01C2F434-CBA1-4508-B548-3D0858684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 dirty="0"/>
              <a:t>Soru Yazarken Nelere Dikkat edilir?</a:t>
            </a:r>
          </a:p>
        </p:txBody>
      </p:sp>
      <p:sp>
        <p:nvSpPr>
          <p:cNvPr id="46083" name="2 İçerik Yer Tutucusu">
            <a:extLst>
              <a:ext uri="{FF2B5EF4-FFF2-40B4-BE49-F238E27FC236}">
                <a16:creationId xmlns:a16="http://schemas.microsoft.com/office/drawing/2014/main" id="{A6722BE8-8EB2-4EDC-B9E2-6427F82A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Sorular açık ve net olmalı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Sorular kitaptan aynen alınmamalı.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Gereksiz ayrıntılar sorulmamalı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Birden fazla boşluktan kaçınılmalı</a:t>
            </a:r>
          </a:p>
        </p:txBody>
      </p:sp>
      <p:sp>
        <p:nvSpPr>
          <p:cNvPr id="22533" name="4 Slayt Numarası Yer Tutucusu">
            <a:extLst>
              <a:ext uri="{FF2B5EF4-FFF2-40B4-BE49-F238E27FC236}">
                <a16:creationId xmlns:a16="http://schemas.microsoft.com/office/drawing/2014/main" id="{02CCF41B-5FE5-4041-A113-4B354119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BED503D6-FEF6-44E7-8A39-2B455BE285D4}" type="slidenum">
              <a:rPr lang="tr-TR" altLang="tr-TR">
                <a:solidFill>
                  <a:srgbClr val="8DAECB"/>
                </a:solidFill>
              </a:rPr>
              <a:pPr eaLnBrk="1" hangingPunct="1"/>
              <a:t>18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>
            <a:extLst>
              <a:ext uri="{FF2B5EF4-FFF2-40B4-BE49-F238E27FC236}">
                <a16:creationId xmlns:a16="http://schemas.microsoft.com/office/drawing/2014/main" id="{7D67D671-028B-4419-9E82-2555344FB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/>
              <a:t>Doğru-Yanlış Tipi Test Soruları</a:t>
            </a:r>
          </a:p>
        </p:txBody>
      </p:sp>
      <p:sp>
        <p:nvSpPr>
          <p:cNvPr id="47107" name="2 İçerik Yer Tutucusu">
            <a:extLst>
              <a:ext uri="{FF2B5EF4-FFF2-40B4-BE49-F238E27FC236}">
                <a16:creationId xmlns:a16="http://schemas.microsoft.com/office/drawing/2014/main" id="{F71B3FA3-4530-43D5-B5BD-96F7900C4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447800"/>
            <a:ext cx="7024688" cy="4800600"/>
          </a:xfrm>
        </p:spPr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Öğrenci, kendine verilen bir önermenin doğru mu yanlış mı olduğunu belirlemeye çalışır.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Olayların, tanımların ilkelerin doğru olup olmadığını ayırt edebilme yeteneğini ölçer.</a:t>
            </a:r>
          </a:p>
        </p:txBody>
      </p:sp>
      <p:sp>
        <p:nvSpPr>
          <p:cNvPr id="23557" name="4 Slayt Numarası Yer Tutucusu">
            <a:extLst>
              <a:ext uri="{FF2B5EF4-FFF2-40B4-BE49-F238E27FC236}">
                <a16:creationId xmlns:a16="http://schemas.microsoft.com/office/drawing/2014/main" id="{C4C54BD3-F420-472A-BE8C-6935F8578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9312185-BF6C-4B71-845B-75F86A939C80}" type="slidenum">
              <a:rPr lang="tr-TR" altLang="tr-TR">
                <a:solidFill>
                  <a:srgbClr val="8DAECB"/>
                </a:solidFill>
              </a:rPr>
              <a:pPr eaLnBrk="1" hangingPunct="1"/>
              <a:t>19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2C2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5 Slayt Numarası Yer Tutucusu">
            <a:extLst>
              <a:ext uri="{FF2B5EF4-FFF2-40B4-BE49-F238E27FC236}">
                <a16:creationId xmlns:a16="http://schemas.microsoft.com/office/drawing/2014/main" id="{39443D73-2573-48EC-A648-ECEA9ACE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3051767B-873A-4EBB-AD6E-E515F0F2F8A8}" type="slidenum">
              <a:rPr lang="tr-TR" altLang="tr-TR"/>
              <a:pPr eaLnBrk="1" hangingPunct="1"/>
              <a:t>2</a:t>
            </a:fld>
            <a:endParaRPr lang="tr-TR" altLang="tr-TR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7CAA20C0-7123-4130-B9EA-3B79FF5F9D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773988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YAZILI YOKLAMANIN ÖZELLİKLERİ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C16E41F-E4C8-447E-AD65-9F4267385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827213"/>
            <a:ext cx="7567612" cy="4114800"/>
          </a:xfrm>
        </p:spPr>
        <p:txBody>
          <a:bodyPr/>
          <a:lstStyle/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Cevaplayıcı, cevabı kendi düşünüp yazar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İlgisiz cevaplar yazılabilir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Yazı güzelliği ve ifade gücü puanlamayı etkileyebilir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Soruları hazırlamak az, puanlamak çok zaman alır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Soru sayısının az olması geçerliliği ve güvenilirliği düşürür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Puanlamada objektifliği sağlamak çok zordur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Soruların güçlüğü, ayırt ediciliği, varyansı gibi madde istatistikleri uygulanamaz</a:t>
            </a:r>
          </a:p>
        </p:txBody>
      </p:sp>
      <p:pic>
        <p:nvPicPr>
          <p:cNvPr id="29701" name="Picture 4" descr="MCj04136380000[1]">
            <a:extLst>
              <a:ext uri="{FF2B5EF4-FFF2-40B4-BE49-F238E27FC236}">
                <a16:creationId xmlns:a16="http://schemas.microsoft.com/office/drawing/2014/main" id="{7AECF6D1-B1DA-4281-837C-5A01D9984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292600"/>
            <a:ext cx="1547812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>
            <a:extLst>
              <a:ext uri="{FF2B5EF4-FFF2-40B4-BE49-F238E27FC236}">
                <a16:creationId xmlns:a16="http://schemas.microsoft.com/office/drawing/2014/main" id="{4C0B154E-F338-422A-AF4C-0FBEDCD4D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Özellikleri</a:t>
            </a:r>
          </a:p>
        </p:txBody>
      </p:sp>
      <p:sp>
        <p:nvSpPr>
          <p:cNvPr id="48131" name="2 İçerik Yer Tutucusu">
            <a:extLst>
              <a:ext uri="{FF2B5EF4-FFF2-40B4-BE49-F238E27FC236}">
                <a16:creationId xmlns:a16="http://schemas.microsoft.com/office/drawing/2014/main" id="{BAB4142F-C1C5-4589-A452-AC24C8497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Şans başarısı yüksektir (% 50). Dolayısıyla, güvenirliği düşüktür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Bu tip soruları hazırlamak kolaydır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Bazı iadelerin yanlış olarak verilmesi, yanlış öğrenmelere neden olabilir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Üst düzey davranışların yoklanması zordur</a:t>
            </a:r>
          </a:p>
        </p:txBody>
      </p:sp>
      <p:sp>
        <p:nvSpPr>
          <p:cNvPr id="24581" name="4 Slayt Numarası Yer Tutucusu">
            <a:extLst>
              <a:ext uri="{FF2B5EF4-FFF2-40B4-BE49-F238E27FC236}">
                <a16:creationId xmlns:a16="http://schemas.microsoft.com/office/drawing/2014/main" id="{E1F2BA97-C96E-4917-A335-65CF47F4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636EE7B-A8F7-44C2-BA15-364952B76C11}" type="slidenum">
              <a:rPr lang="tr-TR" altLang="tr-TR">
                <a:solidFill>
                  <a:srgbClr val="8DAECB"/>
                </a:solidFill>
              </a:rPr>
              <a:pPr eaLnBrk="1" hangingPunct="1"/>
              <a:t>20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1 Başlık">
            <a:extLst>
              <a:ext uri="{FF2B5EF4-FFF2-40B4-BE49-F238E27FC236}">
                <a16:creationId xmlns:a16="http://schemas.microsoft.com/office/drawing/2014/main" id="{8E31E757-9A66-4308-9247-CEA2D6E5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 dirty="0"/>
              <a:t>Soru Yazarken Nelere Dikkat edilir?</a:t>
            </a:r>
          </a:p>
        </p:txBody>
      </p:sp>
      <p:sp>
        <p:nvSpPr>
          <p:cNvPr id="25602" name="2 İçerik Yer Tutucusu">
            <a:extLst>
              <a:ext uri="{FF2B5EF4-FFF2-40B4-BE49-F238E27FC236}">
                <a16:creationId xmlns:a16="http://schemas.microsoft.com/office/drawing/2014/main" id="{82FFEA9E-A2F2-4B37-A630-B1FB88053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Her soru bir önermeyi yoklamalıdır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Her madde kesin doğru ya da yanlış olmalı. Belirsiz ifadeler olmamalı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Olumsuz ifade dikkatli kullanılmalı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İfadelerin uzunlukları </a:t>
            </a:r>
            <a:r>
              <a:rPr lang="tr-TR" sz="2800" dirty="0" err="1"/>
              <a:t>biribirine</a:t>
            </a:r>
            <a:r>
              <a:rPr lang="tr-TR" sz="2800" dirty="0"/>
              <a:t> eşit olmalı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Maddeler doğru cevabına göre belirli bir düzen içinde olmamalı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Madde içinde çift olumsuz ifadeler kullanılmamalı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 2"/>
              <a:buChar char=""/>
              <a:defRPr/>
            </a:pPr>
            <a:r>
              <a:rPr lang="tr-TR" sz="2800" dirty="0"/>
              <a:t>Bir yanlış bir doğruyu götürmeli</a:t>
            </a:r>
          </a:p>
        </p:txBody>
      </p:sp>
      <p:sp>
        <p:nvSpPr>
          <p:cNvPr id="25604" name="4 Slayt Numarası Yer Tutucusu">
            <a:extLst>
              <a:ext uri="{FF2B5EF4-FFF2-40B4-BE49-F238E27FC236}">
                <a16:creationId xmlns:a16="http://schemas.microsoft.com/office/drawing/2014/main" id="{DA34F26A-1EC6-4DF5-ABAF-09D5F4006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7125E61-21E4-49A0-9596-EF1D1B04F8DB}" type="slidenum">
              <a:rPr lang="tr-TR" altLang="tr-TR">
                <a:solidFill>
                  <a:srgbClr val="8DAECB"/>
                </a:solidFill>
              </a:rPr>
              <a:pPr eaLnBrk="1" hangingPunct="1"/>
              <a:t>21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7F90E3BD-B1A0-4302-888B-089062C6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/>
              <a:t>Eşleştirmeli Sorular</a:t>
            </a:r>
          </a:p>
        </p:txBody>
      </p:sp>
      <p:sp>
        <p:nvSpPr>
          <p:cNvPr id="50179" name="2 İçerik Yer Tutucusu">
            <a:extLst>
              <a:ext uri="{FF2B5EF4-FFF2-40B4-BE49-F238E27FC236}">
                <a16:creationId xmlns:a16="http://schemas.microsoft.com/office/drawing/2014/main" id="{01FCB821-AF9E-49C8-87F2-09573436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Birbirine paralel iki sütunda verilen ifadelerin belirli bir kurala göre eşleştirilmesidir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Öğrencilerin bilgiler, nesneler, olaylar hakkında ilişki kurma güçlerini ölçer</a:t>
            </a:r>
          </a:p>
        </p:txBody>
      </p:sp>
      <p:sp>
        <p:nvSpPr>
          <p:cNvPr id="26629" name="4 Slayt Numarası Yer Tutucusu">
            <a:extLst>
              <a:ext uri="{FF2B5EF4-FFF2-40B4-BE49-F238E27FC236}">
                <a16:creationId xmlns:a16="http://schemas.microsoft.com/office/drawing/2014/main" id="{E1FB0F9D-24AA-4BB2-82EF-53800D22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E972EBF-7BA2-4A23-9A3A-8AC361BF738C}" type="slidenum">
              <a:rPr lang="tr-TR" altLang="tr-TR">
                <a:solidFill>
                  <a:srgbClr val="8DAECB"/>
                </a:solidFill>
              </a:rPr>
              <a:pPr eaLnBrk="1" hangingPunct="1"/>
              <a:t>22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1 Başlık">
            <a:extLst>
              <a:ext uri="{FF2B5EF4-FFF2-40B4-BE49-F238E27FC236}">
                <a16:creationId xmlns:a16="http://schemas.microsoft.com/office/drawing/2014/main" id="{C8B0B017-C977-464E-9C35-B336E2E0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/>
              <a:t>Soru yazarken Nelere Dikkat edilir?</a:t>
            </a:r>
          </a:p>
        </p:txBody>
      </p:sp>
      <p:sp>
        <p:nvSpPr>
          <p:cNvPr id="51203" name="2 İçerik Yer Tutucusu">
            <a:extLst>
              <a:ext uri="{FF2B5EF4-FFF2-40B4-BE49-F238E27FC236}">
                <a16:creationId xmlns:a16="http://schemas.microsoft.com/office/drawing/2014/main" id="{BD1FB822-59E2-4EDF-A36F-C302475F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Cevap seçenekleri, soru sayısında çok olmalıdır. Böylece şans başarı oranı düşer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Kim?, Nerede?, Nasıl?, Ne zaman? gibi olgusal bilgilerin ölçülmesinde daha etkilidir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Cevaplama yönergesi açık biçimde yazılmalıdır</a:t>
            </a:r>
          </a:p>
        </p:txBody>
      </p:sp>
      <p:sp>
        <p:nvSpPr>
          <p:cNvPr id="27652" name="4 Slayt Numarası Yer Tutucusu">
            <a:extLst>
              <a:ext uri="{FF2B5EF4-FFF2-40B4-BE49-F238E27FC236}">
                <a16:creationId xmlns:a16="http://schemas.microsoft.com/office/drawing/2014/main" id="{176EF24B-5EB8-48E8-B03A-85D78656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3208FDF-F6CC-4DF2-B01D-ABC8D0DD3134}" type="slidenum">
              <a:rPr lang="tr-TR" altLang="tr-TR">
                <a:solidFill>
                  <a:srgbClr val="8DAECB"/>
                </a:solidFill>
              </a:rPr>
              <a:pPr eaLnBrk="1" hangingPunct="1"/>
              <a:t>23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>
            <a:extLst>
              <a:ext uri="{FF2B5EF4-FFF2-40B4-BE49-F238E27FC236}">
                <a16:creationId xmlns:a16="http://schemas.microsoft.com/office/drawing/2014/main" id="{8505CC6F-21A2-4D2F-AA00-A46DE50C3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/>
              <a:t>Çoktan Seçmeli Sorular</a:t>
            </a:r>
          </a:p>
        </p:txBody>
      </p:sp>
      <p:sp>
        <p:nvSpPr>
          <p:cNvPr id="52227" name="2 İçerik Yer Tutucusu">
            <a:extLst>
              <a:ext uri="{FF2B5EF4-FFF2-40B4-BE49-F238E27FC236}">
                <a16:creationId xmlns:a16="http://schemas.microsoft.com/office/drawing/2014/main" id="{D28D3B52-E283-46E4-A75B-F927180B8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Öğrenci, bir sorunun cevabını verilen seçenekler arasından seçer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dirty="0"/>
              <a:t>Bir test maddesi: </a:t>
            </a:r>
          </a:p>
          <a:p>
            <a:pPr lvl="1" eaLnBrk="1" hangingPunct="1">
              <a:defRPr/>
            </a:pPr>
            <a:r>
              <a:rPr lang="tr-TR" dirty="0"/>
              <a:t>madde kökü</a:t>
            </a:r>
          </a:p>
          <a:p>
            <a:pPr lvl="1" eaLnBrk="1" hangingPunct="1">
              <a:defRPr/>
            </a:pPr>
            <a:r>
              <a:rPr lang="tr-TR" dirty="0"/>
              <a:t>Seçenekler</a:t>
            </a:r>
          </a:p>
          <a:p>
            <a:pPr lvl="2" eaLnBrk="1" hangingPunct="1">
              <a:defRPr/>
            </a:pPr>
            <a:r>
              <a:rPr lang="tr-TR" dirty="0"/>
              <a:t>Doğru cevap</a:t>
            </a:r>
          </a:p>
          <a:p>
            <a:pPr lvl="2" eaLnBrk="1" hangingPunct="1">
              <a:defRPr/>
            </a:pPr>
            <a:r>
              <a:rPr lang="tr-TR" dirty="0"/>
              <a:t>Çeldiricilerden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tr-TR" dirty="0"/>
              <a:t>	oluşur</a:t>
            </a:r>
          </a:p>
        </p:txBody>
      </p:sp>
      <p:sp>
        <p:nvSpPr>
          <p:cNvPr id="28677" name="4 Slayt Numarası Yer Tutucusu">
            <a:extLst>
              <a:ext uri="{FF2B5EF4-FFF2-40B4-BE49-F238E27FC236}">
                <a16:creationId xmlns:a16="http://schemas.microsoft.com/office/drawing/2014/main" id="{DDC1BA4C-BB59-463C-A201-8D5C097E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D311E6F-CAF0-4530-8BDD-351B7F94FB80}" type="slidenum">
              <a:rPr lang="tr-TR" altLang="tr-TR">
                <a:solidFill>
                  <a:srgbClr val="8DAECB"/>
                </a:solidFill>
              </a:rPr>
              <a:pPr eaLnBrk="1" hangingPunct="1"/>
              <a:t>24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1 Başlık">
            <a:extLst>
              <a:ext uri="{FF2B5EF4-FFF2-40B4-BE49-F238E27FC236}">
                <a16:creationId xmlns:a16="http://schemas.microsoft.com/office/drawing/2014/main" id="{78D41E9A-8049-44AE-AD53-6762ED25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Özellikleri</a:t>
            </a:r>
          </a:p>
        </p:txBody>
      </p:sp>
      <p:sp>
        <p:nvSpPr>
          <p:cNvPr id="53251" name="2 İçerik Yer Tutucusu">
            <a:extLst>
              <a:ext uri="{FF2B5EF4-FFF2-40B4-BE49-F238E27FC236}">
                <a16:creationId xmlns:a16="http://schemas.microsoft.com/office/drawing/2014/main" id="{1C05692E-13FD-48BC-9765-311BD4EEC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Bilgi, kavrama, uygulama, analiz ve kısmen de değerlendirme düzeyini ölçmede kullanılır. Sentezde yetersizdir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Çok sayıda öğrencinin katıldığı sınavlarda kullanışlıdır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Sınav sonuçları, öğrenci için çok önemli kararları gerektiriyorsa kullanılır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Geniş öğrenme konuları yoklanmak isteniyorsa kullanılır</a:t>
            </a:r>
          </a:p>
        </p:txBody>
      </p:sp>
      <p:sp>
        <p:nvSpPr>
          <p:cNvPr id="29700" name="4 Slayt Numarası Yer Tutucusu">
            <a:extLst>
              <a:ext uri="{FF2B5EF4-FFF2-40B4-BE49-F238E27FC236}">
                <a16:creationId xmlns:a16="http://schemas.microsoft.com/office/drawing/2014/main" id="{01E50C61-7C61-4837-AB76-C953432E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07D5390A-52FB-48E9-A134-3EE1D05BF024}" type="slidenum">
              <a:rPr lang="tr-TR" altLang="tr-TR">
                <a:solidFill>
                  <a:srgbClr val="8DAECB"/>
                </a:solidFill>
              </a:rPr>
              <a:pPr eaLnBrk="1" hangingPunct="1"/>
              <a:t>25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1 Başlık">
            <a:extLst>
              <a:ext uri="{FF2B5EF4-FFF2-40B4-BE49-F238E27FC236}">
                <a16:creationId xmlns:a16="http://schemas.microsoft.com/office/drawing/2014/main" id="{BAF19FF7-01CB-48C5-B99F-86757741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Özellikleri</a:t>
            </a:r>
          </a:p>
        </p:txBody>
      </p:sp>
      <p:sp>
        <p:nvSpPr>
          <p:cNvPr id="54275" name="2 İçerik Yer Tutucusu">
            <a:extLst>
              <a:ext uri="{FF2B5EF4-FFF2-40B4-BE49-F238E27FC236}">
                <a16:creationId xmlns:a16="http://schemas.microsoft.com/office/drawing/2014/main" id="{5D2672DA-0356-4B47-AC1E-78B745CE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Okuduğunu anlama becerisine dayalı olarak cevaplandırılır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Çok sayıda soru kullanılarak “duyarlılık” güvenilirlik; kapsam geçerliliği yükseltilir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Puanlaması objektiftir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Geçerliliği ve güvenilirliği yüksektir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800" dirty="0"/>
              <a:t> Hazırlanması zaman alır, uygulanması ve puanlaması az zaman alır</a:t>
            </a:r>
          </a:p>
        </p:txBody>
      </p:sp>
      <p:sp>
        <p:nvSpPr>
          <p:cNvPr id="30724" name="4 Slayt Numarası Yer Tutucusu">
            <a:extLst>
              <a:ext uri="{FF2B5EF4-FFF2-40B4-BE49-F238E27FC236}">
                <a16:creationId xmlns:a16="http://schemas.microsoft.com/office/drawing/2014/main" id="{4812F933-5C3F-4DA6-8913-9BEEF6F4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41027D3-0F4A-4255-938A-9C645652A0D1}" type="slidenum">
              <a:rPr lang="tr-TR" altLang="tr-TR">
                <a:solidFill>
                  <a:srgbClr val="8DAECB"/>
                </a:solidFill>
              </a:rPr>
              <a:pPr eaLnBrk="1" hangingPunct="1"/>
              <a:t>26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1 Başlık">
            <a:extLst>
              <a:ext uri="{FF2B5EF4-FFF2-40B4-BE49-F238E27FC236}">
                <a16:creationId xmlns:a16="http://schemas.microsoft.com/office/drawing/2014/main" id="{8C52C628-16A5-4BBA-9F15-8DF0A664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Özellikleri</a:t>
            </a:r>
          </a:p>
        </p:txBody>
      </p:sp>
      <p:sp>
        <p:nvSpPr>
          <p:cNvPr id="55299" name="2 İçerik Yer Tutucusu">
            <a:extLst>
              <a:ext uri="{FF2B5EF4-FFF2-40B4-BE49-F238E27FC236}">
                <a16:creationId xmlns:a16="http://schemas.microsoft.com/office/drawing/2014/main" id="{C8BF2DE3-B003-48D1-8B83-4E2E87A8F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tr-TR" sz="2800" dirty="0"/>
              <a:t>Hazırlanması uzmanlık gerektirir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tr-TR" sz="2800" dirty="0"/>
              <a:t> Şans başarısı vardır. 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tr-TR" sz="2800" dirty="0"/>
              <a:t>Seçenekler öğrenci seviyesine uygun olmalı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tr-TR" sz="2800" dirty="0"/>
              <a:t>İlköğretim 3 ve 4. sınıflar için: 3 seçenek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tr-TR" sz="2800" dirty="0"/>
              <a:t>	5,6,7, ve 8. sınıflar için:  4 seçenek, daha üst sınıflar için 5 seçenek uygundur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  <a:defRPr/>
            </a:pPr>
            <a:r>
              <a:rPr lang="tr-TR" sz="2800" dirty="0"/>
              <a:t>Elde edilen puanlar üzerinde istatistiki işlemler ve madde analizi yapılabilir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tr-TR" sz="2800" dirty="0"/>
          </a:p>
        </p:txBody>
      </p:sp>
      <p:sp>
        <p:nvSpPr>
          <p:cNvPr id="31748" name="4 Slayt Numarası Yer Tutucusu">
            <a:extLst>
              <a:ext uri="{FF2B5EF4-FFF2-40B4-BE49-F238E27FC236}">
                <a16:creationId xmlns:a16="http://schemas.microsoft.com/office/drawing/2014/main" id="{910CEB02-31C1-42FE-BBB1-88082E10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CCC10BBC-0870-4914-B709-EA45D5F432D5}" type="slidenum">
              <a:rPr lang="tr-TR" altLang="tr-TR">
                <a:solidFill>
                  <a:srgbClr val="8DAECB"/>
                </a:solidFill>
              </a:rPr>
              <a:pPr eaLnBrk="1" hangingPunct="1"/>
              <a:t>27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>
            <a:extLst>
              <a:ext uri="{FF2B5EF4-FFF2-40B4-BE49-F238E27FC236}">
                <a16:creationId xmlns:a16="http://schemas.microsoft.com/office/drawing/2014/main" id="{56639FF8-FE46-49E7-808B-672F77B1C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Çoktan Seçmeli Madde Çeşitleri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29E42E3-CF7B-4C33-AA84-4BB6E5E73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tr-TR" dirty="0"/>
              <a:t>Doğru cevabın sayısı ve yapısına göre sınıflama: (üçe ayrılır).</a:t>
            </a:r>
          </a:p>
          <a:p>
            <a:pPr marL="971550" lvl="1" indent="-514350" eaLnBrk="1" fontAlgn="auto" hangingPunct="1">
              <a:spcAft>
                <a:spcPts val="0"/>
              </a:spcAft>
              <a:buClr>
                <a:srgbClr val="FF0000"/>
              </a:buClr>
              <a:buFont typeface="+mj-lt"/>
              <a:buAutoNum type="alphaLcPeriod"/>
              <a:defRPr/>
            </a:pPr>
            <a:r>
              <a:rPr lang="tr-TR" u="sng" dirty="0">
                <a:solidFill>
                  <a:srgbClr val="FF3300"/>
                </a:solidFill>
              </a:rPr>
              <a:t>Bir tek kesin cevaplı maddeler</a:t>
            </a:r>
          </a:p>
          <a:p>
            <a:pPr marL="571500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dirty="0"/>
          </a:p>
          <a:p>
            <a:pPr marL="571500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/>
              <a:t>Uzunluğu 24 cm. olan dikdörtgenin genişliği, uzunluğundan 8 cm. kısadır. Dikdörtgenin çevresi kaç cm.dir?</a:t>
            </a:r>
          </a:p>
          <a:p>
            <a:pPr marL="571500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/>
              <a:t>A) 60 cm	  B) 62 cm.  C) 74 cm.  D) 80 cm.</a:t>
            </a:r>
          </a:p>
        </p:txBody>
      </p:sp>
      <p:sp>
        <p:nvSpPr>
          <p:cNvPr id="32773" name="4 Slayt Numarası Yer Tutucusu">
            <a:extLst>
              <a:ext uri="{FF2B5EF4-FFF2-40B4-BE49-F238E27FC236}">
                <a16:creationId xmlns:a16="http://schemas.microsoft.com/office/drawing/2014/main" id="{DEDBF33E-2CE9-4039-8DE2-568EF101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0A67478-F83C-45C9-8D71-34BC1D528A03}" type="slidenum">
              <a:rPr lang="tr-TR" altLang="tr-TR">
                <a:solidFill>
                  <a:srgbClr val="8DAECB"/>
                </a:solidFill>
              </a:rPr>
              <a:pPr eaLnBrk="1" hangingPunct="1"/>
              <a:t>28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1 Başlık">
            <a:extLst>
              <a:ext uri="{FF2B5EF4-FFF2-40B4-BE49-F238E27FC236}">
                <a16:creationId xmlns:a16="http://schemas.microsoft.com/office/drawing/2014/main" id="{38699B3B-3D3B-47A4-B238-BE56CE544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Çoktan Seçmeli Madde Çeşitleri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28EA02EF-DC2F-490E-8C8C-6B6B2304B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013" y="1268413"/>
            <a:ext cx="7818437" cy="4800600"/>
          </a:xfrm>
        </p:spPr>
        <p:txBody>
          <a:bodyPr/>
          <a:lstStyle/>
          <a:p>
            <a:pPr marL="514350" lvl="1" indent="-514350" eaLnBrk="1" hangingPunct="1">
              <a:buClr>
                <a:srgbClr val="FF3300"/>
              </a:buClr>
              <a:buSzPct val="80000"/>
              <a:buFont typeface="Arial" panose="020B0604020202020204" pitchFamily="34" charset="0"/>
              <a:buAutoNum type="alphaLcPeriod" startAt="2"/>
            </a:pPr>
            <a:r>
              <a:rPr lang="tr-TR" altLang="tr-TR" u="sng">
                <a:solidFill>
                  <a:srgbClr val="FF3300"/>
                </a:solidFill>
              </a:rPr>
              <a:t>Bir tek seçeneği en doğru olan maddeler</a:t>
            </a:r>
            <a:endParaRPr lang="tr-TR" altLang="tr-TR">
              <a:solidFill>
                <a:srgbClr val="FF3300"/>
              </a:solidFill>
            </a:endParaRPr>
          </a:p>
          <a:p>
            <a:pPr marL="514350" lvl="1" indent="-514350" eaLnBrk="1" hangingPunct="1"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r>
              <a:rPr lang="tr-TR" altLang="tr-TR"/>
              <a:t>	Bir Türkçe öğretmeni öğrencilerinin, yazı yazarken yazım kurallarına ne ölçüde uyduklarını saptamak istemektedir. Öğretmenin, bu amaçla yapacağı sınavda aşağıdaki soru tiplerinin hangisinden yaralanması </a:t>
            </a:r>
            <a:r>
              <a:rPr lang="tr-TR" altLang="tr-TR" u="sng"/>
              <a:t>en uygun </a:t>
            </a:r>
            <a:r>
              <a:rPr lang="tr-TR" altLang="tr-TR"/>
              <a:t>olur?</a:t>
            </a:r>
          </a:p>
          <a:p>
            <a:pPr marL="514350" lvl="1" indent="-514350" eaLnBrk="1" hangingPunct="1">
              <a:spcBef>
                <a:spcPct val="0"/>
              </a:spcBef>
              <a:buClr>
                <a:srgbClr val="FF0000"/>
              </a:buClr>
              <a:buSzPct val="84000"/>
              <a:buFont typeface="Gill Sans MT" panose="020B0502020104020203" pitchFamily="34" charset="0"/>
              <a:buAutoNum type="alphaUcPeriod"/>
            </a:pPr>
            <a:r>
              <a:rPr lang="tr-TR" altLang="tr-TR"/>
              <a:t>Doğru-yanlış</a:t>
            </a:r>
          </a:p>
          <a:p>
            <a:pPr marL="514350" lvl="1" indent="-514350" eaLnBrk="1" hangingPunct="1">
              <a:spcBef>
                <a:spcPct val="0"/>
              </a:spcBef>
              <a:buClr>
                <a:srgbClr val="FF0000"/>
              </a:buClr>
              <a:buSzPct val="84000"/>
              <a:buFont typeface="Gill Sans MT" panose="020B0502020104020203" pitchFamily="34" charset="0"/>
              <a:buAutoNum type="alphaUcPeriod"/>
            </a:pPr>
            <a:r>
              <a:rPr lang="tr-TR" altLang="tr-TR"/>
              <a:t>Tamamlamalı (Boşluk Doldurma)</a:t>
            </a:r>
          </a:p>
          <a:p>
            <a:pPr marL="514350" lvl="1" indent="-514350" eaLnBrk="1" hangingPunct="1">
              <a:spcBef>
                <a:spcPct val="0"/>
              </a:spcBef>
              <a:buClr>
                <a:srgbClr val="FF0000"/>
              </a:buClr>
              <a:buSzPct val="84000"/>
              <a:buFont typeface="Gill Sans MT" panose="020B0502020104020203" pitchFamily="34" charset="0"/>
              <a:buAutoNum type="alphaUcPeriod"/>
            </a:pPr>
            <a:r>
              <a:rPr lang="tr-TR" altLang="tr-TR"/>
              <a:t>Çoktan seçmeli</a:t>
            </a:r>
          </a:p>
          <a:p>
            <a:pPr marL="514350" lvl="1" indent="-514350" eaLnBrk="1" hangingPunct="1">
              <a:spcBef>
                <a:spcPct val="0"/>
              </a:spcBef>
              <a:buClr>
                <a:srgbClr val="FF0000"/>
              </a:buClr>
              <a:buSzPct val="84000"/>
              <a:buFont typeface="Gill Sans MT" panose="020B0502020104020203" pitchFamily="34" charset="0"/>
              <a:buAutoNum type="alphaUcPeriod"/>
            </a:pPr>
            <a:r>
              <a:rPr lang="tr-TR" altLang="tr-TR"/>
              <a:t>Eşleştirme</a:t>
            </a:r>
          </a:p>
          <a:p>
            <a:pPr marL="514350" lvl="1" indent="-514350" eaLnBrk="1" hangingPunct="1">
              <a:spcBef>
                <a:spcPct val="0"/>
              </a:spcBef>
              <a:buClr>
                <a:srgbClr val="FF0000"/>
              </a:buClr>
              <a:buSzPct val="84000"/>
              <a:buFont typeface="Gill Sans MT" panose="020B0502020104020203" pitchFamily="34" charset="0"/>
              <a:buAutoNum type="alphaUcPeriod"/>
            </a:pPr>
            <a:r>
              <a:rPr lang="tr-TR" altLang="tr-TR"/>
              <a:t>Uzun yanıtlı (klasik)</a:t>
            </a:r>
          </a:p>
          <a:p>
            <a:pPr marL="514350" lvl="1" indent="-514350" eaLnBrk="1" hangingPunct="1"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endParaRPr lang="tr-TR" altLang="tr-TR"/>
          </a:p>
          <a:p>
            <a:pPr marL="514350" lvl="1" indent="-514350" eaLnBrk="1" hangingPunct="1">
              <a:buClr>
                <a:schemeClr val="hlink"/>
              </a:buClr>
              <a:buSzPct val="80000"/>
              <a:buFont typeface="Wingdings" panose="05000000000000000000" pitchFamily="2" charset="2"/>
              <a:buAutoNum type="alphaUcParenR"/>
            </a:pPr>
            <a:endParaRPr lang="tr-TR" altLang="tr-TR"/>
          </a:p>
          <a:p>
            <a:pPr marL="514350" lvl="1" indent="-514350" eaLnBrk="1" hangingPunct="1">
              <a:buClr>
                <a:schemeClr val="hlink"/>
              </a:buClr>
              <a:buSzPct val="80000"/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/>
            <a:endParaRPr lang="tr-TR" altLang="tr-TR" sz="2800"/>
          </a:p>
        </p:txBody>
      </p:sp>
      <p:sp>
        <p:nvSpPr>
          <p:cNvPr id="33796" name="4 Slayt Numarası Yer Tutucusu">
            <a:extLst>
              <a:ext uri="{FF2B5EF4-FFF2-40B4-BE49-F238E27FC236}">
                <a16:creationId xmlns:a16="http://schemas.microsoft.com/office/drawing/2014/main" id="{B31FCC6B-E3BE-46A5-B85C-A3FAC232A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2409CDD-86E4-477D-81F4-3CE6D4E821B6}" type="slidenum">
              <a:rPr lang="tr-TR" altLang="tr-TR">
                <a:solidFill>
                  <a:srgbClr val="8DAECB"/>
                </a:solidFill>
              </a:rPr>
              <a:pPr eaLnBrk="1" hangingPunct="1"/>
              <a:t>29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2C2C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Slayt Numarası Yer Tutucusu">
            <a:extLst>
              <a:ext uri="{FF2B5EF4-FFF2-40B4-BE49-F238E27FC236}">
                <a16:creationId xmlns:a16="http://schemas.microsoft.com/office/drawing/2014/main" id="{5E1E4E8F-2100-4031-A83B-47EBCF9D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917B0CB-970D-4C26-AD93-2B16BB996BDE}" type="slidenum">
              <a:rPr lang="tr-TR" altLang="tr-TR"/>
              <a:pPr eaLnBrk="1" hangingPunct="1"/>
              <a:t>3</a:t>
            </a:fld>
            <a:endParaRPr lang="tr-TR" altLang="tr-TR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C28A214-8FB2-4F77-9D94-231983823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301625"/>
            <a:ext cx="78486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YAZILI YOKLAMANIN ÖZELLİKLERİ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9EF1779-8106-4326-8049-D10025844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Sözlü sınavlardan farklı olarak, herkese aynı soru sorulabilir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Cevapların tekrar okunması, gözden geçirilmesi mümkündür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Soru sayısı arttırılarak geçerlilik ve güvenilirlik arttırılabilir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Cevabın tahmin ve şans yoluyla bulunması yoktur</a:t>
            </a:r>
          </a:p>
          <a:p>
            <a:pPr eaLnBrk="1" hangingPunct="1"/>
            <a:r>
              <a:rPr lang="tr-TR" altLang="tr-TR" sz="2400">
                <a:latin typeface="Arial" panose="020B0604020202020204" pitchFamily="34" charset="0"/>
              </a:rPr>
              <a:t>Analiz, sentez, değerlendirme gibi üst düzey davranışların yoklanmasında objektif testlerden daha yeterlidir.</a:t>
            </a:r>
          </a:p>
        </p:txBody>
      </p:sp>
    </p:spTree>
  </p:cSld>
  <p:clrMapOvr>
    <a:masterClrMapping/>
  </p:clrMapOvr>
  <p:transition spd="slow">
    <p:blind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1 Başlık">
            <a:extLst>
              <a:ext uri="{FF2B5EF4-FFF2-40B4-BE49-F238E27FC236}">
                <a16:creationId xmlns:a16="http://schemas.microsoft.com/office/drawing/2014/main" id="{70653DCB-B592-452B-9B71-36A612EE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Çoktan Seçmeli Madde Çeşitleri</a:t>
            </a:r>
          </a:p>
        </p:txBody>
      </p:sp>
      <p:sp>
        <p:nvSpPr>
          <p:cNvPr id="58371" name="2 İçerik Yer Tutucusu">
            <a:extLst>
              <a:ext uri="{FF2B5EF4-FFF2-40B4-BE49-F238E27FC236}">
                <a16:creationId xmlns:a16="http://schemas.microsoft.com/office/drawing/2014/main" id="{652F46ED-8AD7-4E11-9F53-D87A6BEBE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rgbClr val="FF3300"/>
              </a:buClr>
              <a:buFont typeface="Arial" panose="020B0604020202020204" pitchFamily="34" charset="0"/>
              <a:buAutoNum type="alphaLcPeriod" startAt="3"/>
            </a:pPr>
            <a:r>
              <a:rPr lang="tr-TR" altLang="tr-TR" u="sng">
                <a:solidFill>
                  <a:srgbClr val="FF3300"/>
                </a:solidFill>
              </a:rPr>
              <a:t>Birleşik cevaplı maddeler</a:t>
            </a:r>
          </a:p>
          <a:p>
            <a:pPr marL="514350" indent="-514350" eaLnBrk="1" hangingPunct="1">
              <a:buFont typeface="Wingdings" panose="05000000000000000000" pitchFamily="2" charset="2"/>
              <a:buNone/>
            </a:pPr>
            <a:r>
              <a:rPr lang="tr-TR" altLang="tr-TR"/>
              <a:t>Aşağıdaki yerleşim merkezlerimize ait gruplamalardan hangisi Marmara bölgesinde yer alır?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Edirne-İzmir-Bursa-İçel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Kayseri-Mersin-Konya-Adana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Tekirdağ-Edirne-İstanbul-Çanakkale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Bolu-Bursa-Kütahya-Manisa</a:t>
            </a:r>
          </a:p>
        </p:txBody>
      </p:sp>
      <p:sp>
        <p:nvSpPr>
          <p:cNvPr id="34820" name="4 Slayt Numarası Yer Tutucusu">
            <a:extLst>
              <a:ext uri="{FF2B5EF4-FFF2-40B4-BE49-F238E27FC236}">
                <a16:creationId xmlns:a16="http://schemas.microsoft.com/office/drawing/2014/main" id="{7F41072C-1BE2-4BF6-9DAD-BB46D056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4CE8AC6-FCE6-45CB-BA9C-CB1108AB8905}" type="slidenum">
              <a:rPr lang="tr-TR" altLang="tr-TR">
                <a:solidFill>
                  <a:srgbClr val="8DAECB"/>
                </a:solidFill>
              </a:rPr>
              <a:pPr eaLnBrk="1" hangingPunct="1"/>
              <a:t>30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1 Başlık">
            <a:extLst>
              <a:ext uri="{FF2B5EF4-FFF2-40B4-BE49-F238E27FC236}">
                <a16:creationId xmlns:a16="http://schemas.microsoft.com/office/drawing/2014/main" id="{03EEFE63-5028-4265-AE58-9FECD942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Çoktan Seçmeli Madde Çeşitleri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C31E9AAA-74ED-44DA-91DC-D7D20D14F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Blip>
                <a:blip r:embed="rId2"/>
              </a:buBlip>
              <a:defRPr/>
            </a:pPr>
            <a:r>
              <a:rPr lang="tr-TR" dirty="0"/>
              <a:t>Madde kökünü göre sınıflama: üçe ayrılır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rgbClr val="FF3300"/>
              </a:buClr>
              <a:buFont typeface="+mj-lt"/>
              <a:buAutoNum type="alphaLcPeriod"/>
              <a:defRPr/>
            </a:pPr>
            <a:r>
              <a:rPr lang="tr-TR" u="sng" dirty="0">
                <a:solidFill>
                  <a:srgbClr val="FF3300"/>
                </a:solidFill>
              </a:rPr>
              <a:t>Kökü soru tipinde olan maddeler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/>
              <a:t>47x2 çarpımının birler basamağındaki rakam kaçtır?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dirty="0"/>
              <a:t>A) 0	   B)1    C) 2    D) 4    E) 5	</a:t>
            </a:r>
          </a:p>
        </p:txBody>
      </p:sp>
      <p:sp>
        <p:nvSpPr>
          <p:cNvPr id="35844" name="4 Slayt Numarası Yer Tutucusu">
            <a:extLst>
              <a:ext uri="{FF2B5EF4-FFF2-40B4-BE49-F238E27FC236}">
                <a16:creationId xmlns:a16="http://schemas.microsoft.com/office/drawing/2014/main" id="{D466FE09-97C0-411D-BDC7-2276F1BF3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637C4AD-78EC-4334-B466-2C252005483E}" type="slidenum">
              <a:rPr lang="tr-TR" altLang="tr-TR">
                <a:solidFill>
                  <a:srgbClr val="8DAECB"/>
                </a:solidFill>
              </a:rPr>
              <a:pPr eaLnBrk="1" hangingPunct="1"/>
              <a:t>31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1 Başlık">
            <a:extLst>
              <a:ext uri="{FF2B5EF4-FFF2-40B4-BE49-F238E27FC236}">
                <a16:creationId xmlns:a16="http://schemas.microsoft.com/office/drawing/2014/main" id="{D9969E61-018C-40E2-97C7-4971DB76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/>
              <a:t>Çoktan Seçmeli Madde Çeşitleri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F3E6D5C-ADA4-494C-9054-C849FEF9F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Clr>
                <a:srgbClr val="FF3300"/>
              </a:buClr>
              <a:buFont typeface="Arial" panose="020B0604020202020204" pitchFamily="34" charset="0"/>
              <a:buAutoNum type="alphaLcPeriod" startAt="2"/>
            </a:pPr>
            <a:r>
              <a:rPr lang="tr-TR" altLang="tr-TR" u="sng">
                <a:solidFill>
                  <a:srgbClr val="FF3300"/>
                </a:solidFill>
              </a:rPr>
              <a:t>Kökü eksik cümle yapısında olan maddeler</a:t>
            </a:r>
          </a:p>
          <a:p>
            <a:pPr marL="514350" indent="-514350" eaLnBrk="1" hangingPunct="1">
              <a:buFont typeface="Wingdings" panose="05000000000000000000" pitchFamily="2" charset="2"/>
              <a:buNone/>
            </a:pPr>
            <a:r>
              <a:rPr lang="tr-TR" altLang="tr-TR"/>
              <a:t>Konya şehri Türkiye’nin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Yüzölçümü en geniş şehridir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Nüfusu en kalabalık şehridir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En büyük sanayi şehridir</a:t>
            </a:r>
          </a:p>
          <a:p>
            <a:pPr marL="514350" indent="-514350" eaLnBrk="1" hangingPunct="1">
              <a:buClrTx/>
              <a:buFont typeface="Wingdings" panose="05000000000000000000" pitchFamily="2" charset="2"/>
              <a:buAutoNum type="alphaUcParenR"/>
            </a:pPr>
            <a:r>
              <a:rPr lang="tr-TR" altLang="tr-TR"/>
              <a:t>En büyük ihracat merkezidir</a:t>
            </a:r>
          </a:p>
        </p:txBody>
      </p:sp>
      <p:sp>
        <p:nvSpPr>
          <p:cNvPr id="36868" name="4 Slayt Numarası Yer Tutucusu">
            <a:extLst>
              <a:ext uri="{FF2B5EF4-FFF2-40B4-BE49-F238E27FC236}">
                <a16:creationId xmlns:a16="http://schemas.microsoft.com/office/drawing/2014/main" id="{3BE3F403-3D67-457A-9329-483F2D46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CB7B336-EF0B-44D1-AAA1-A308EAA5BA77}" type="slidenum">
              <a:rPr lang="tr-TR" altLang="tr-TR">
                <a:solidFill>
                  <a:srgbClr val="8DAECB"/>
                </a:solidFill>
              </a:rPr>
              <a:pPr eaLnBrk="1" hangingPunct="1"/>
              <a:t>32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1 Başlık">
            <a:extLst>
              <a:ext uri="{FF2B5EF4-FFF2-40B4-BE49-F238E27FC236}">
                <a16:creationId xmlns:a16="http://schemas.microsoft.com/office/drawing/2014/main" id="{DCC3489E-3BDA-4821-B962-891006606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/>
              <a:t>Çoktan Seçmeli Madde Çeşitleri</a:t>
            </a:r>
          </a:p>
        </p:txBody>
      </p:sp>
      <p:pic>
        <p:nvPicPr>
          <p:cNvPr id="61443" name="Picture 2">
            <a:extLst>
              <a:ext uri="{FF2B5EF4-FFF2-40B4-BE49-F238E27FC236}">
                <a16:creationId xmlns:a16="http://schemas.microsoft.com/office/drawing/2014/main" id="{01627DC0-1F4F-45B7-A3CB-04B425CF07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0500" y="1143000"/>
            <a:ext cx="4224338" cy="5200650"/>
          </a:xfrm>
          <a:noFill/>
        </p:spPr>
      </p:pic>
      <p:sp>
        <p:nvSpPr>
          <p:cNvPr id="37891" name="4 Slayt Numarası Yer Tutucusu">
            <a:extLst>
              <a:ext uri="{FF2B5EF4-FFF2-40B4-BE49-F238E27FC236}">
                <a16:creationId xmlns:a16="http://schemas.microsoft.com/office/drawing/2014/main" id="{5E94A332-88BD-4179-AF10-186BD7ADF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61F4D27D-77C2-4518-BE69-A9B710C6093D}" type="slidenum">
              <a:rPr lang="tr-TR" altLang="tr-TR">
                <a:solidFill>
                  <a:srgbClr val="8DAECB"/>
                </a:solidFill>
              </a:rPr>
              <a:pPr eaLnBrk="1" hangingPunct="1"/>
              <a:t>33</a:t>
            </a:fld>
            <a:endParaRPr lang="tr-TR" altLang="tr-TR">
              <a:solidFill>
                <a:srgbClr val="8DAECB"/>
              </a:solidFill>
            </a:endParaRPr>
          </a:p>
        </p:txBody>
      </p:sp>
      <p:sp>
        <p:nvSpPr>
          <p:cNvPr id="61445" name="7 Metin kutusu">
            <a:extLst>
              <a:ext uri="{FF2B5EF4-FFF2-40B4-BE49-F238E27FC236}">
                <a16:creationId xmlns:a16="http://schemas.microsoft.com/office/drawing/2014/main" id="{A58F5BF7-B8C5-41B6-8AF5-E2F763172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1714500"/>
            <a:ext cx="3214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buClr>
                <a:srgbClr val="FF3300"/>
              </a:buClr>
              <a:buFont typeface="Arial" panose="020B0604020202020204" pitchFamily="34" charset="0"/>
              <a:buAutoNum type="alphaLcPeriod" startAt="3"/>
            </a:pPr>
            <a:r>
              <a:rPr lang="tr-TR" altLang="tr-TR" u="sng">
                <a:solidFill>
                  <a:srgbClr val="FF3300"/>
                </a:solidFill>
              </a:rPr>
              <a:t>Kökü olumsuz maddeler</a:t>
            </a:r>
          </a:p>
        </p:txBody>
      </p:sp>
      <p:cxnSp>
        <p:nvCxnSpPr>
          <p:cNvPr id="10" name="9 Düz Bağlayıcı">
            <a:extLst>
              <a:ext uri="{FF2B5EF4-FFF2-40B4-BE49-F238E27FC236}">
                <a16:creationId xmlns:a16="http://schemas.microsoft.com/office/drawing/2014/main" id="{934C765C-7313-452E-96B1-F46B3685095D}"/>
              </a:ext>
            </a:extLst>
          </p:cNvPr>
          <p:cNvCxnSpPr/>
          <p:nvPr/>
        </p:nvCxnSpPr>
        <p:spPr>
          <a:xfrm>
            <a:off x="4429125" y="6284913"/>
            <a:ext cx="3714750" cy="1587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1 Başlık">
            <a:extLst>
              <a:ext uri="{FF2B5EF4-FFF2-40B4-BE49-F238E27FC236}">
                <a16:creationId xmlns:a16="http://schemas.microsoft.com/office/drawing/2014/main" id="{1FE1EDE6-4021-436C-B902-F0645176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800" dirty="0"/>
              <a:t>Soru yazarken nelere dikkat edilir?</a:t>
            </a:r>
          </a:p>
        </p:txBody>
      </p:sp>
      <p:sp>
        <p:nvSpPr>
          <p:cNvPr id="62467" name="2 İçerik Yer Tutucusu">
            <a:extLst>
              <a:ext uri="{FF2B5EF4-FFF2-40B4-BE49-F238E27FC236}">
                <a16:creationId xmlns:a16="http://schemas.microsoft.com/office/drawing/2014/main" id="{1AB2657F-93E8-43A9-8CEA-D1F4E6244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Maddeler açık ve anlaşılır olmalıdır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Her bir madde tek bir davranışı ölçmelidir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Maddeler birbirinden bağımsız bir şekilde cevaplanmalıdır. İpucu taşımamalıdır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Madde kökünde olumsuz ifadelerden kaçınılmalıdır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Seçenekler birbirleriyle uyumlu ve benzer olmalıdır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Çeldiriciler yanlış bilenleri kendine çekmelidir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Seçenek sayısı </a:t>
            </a:r>
            <a:r>
              <a:rPr lang="tr-TR" sz="2400" dirty="0" err="1"/>
              <a:t>cevaplayıcılara</a:t>
            </a:r>
            <a:r>
              <a:rPr lang="tr-TR" sz="2400" dirty="0"/>
              <a:t> uygun olmalıdır</a:t>
            </a:r>
          </a:p>
          <a:p>
            <a:pPr eaLnBrk="1" hangingPunct="1">
              <a:buClr>
                <a:schemeClr val="bg2">
                  <a:lumMod val="50000"/>
                </a:schemeClr>
              </a:buClr>
              <a:defRPr/>
            </a:pPr>
            <a:r>
              <a:rPr lang="tr-TR" sz="2400" dirty="0"/>
              <a:t>Doğru cevaplar seçeneklere eşit dağıtılmalıdır</a:t>
            </a:r>
          </a:p>
        </p:txBody>
      </p:sp>
      <p:sp>
        <p:nvSpPr>
          <p:cNvPr id="38916" name="4 Slayt Numarası Yer Tutucusu">
            <a:extLst>
              <a:ext uri="{FF2B5EF4-FFF2-40B4-BE49-F238E27FC236}">
                <a16:creationId xmlns:a16="http://schemas.microsoft.com/office/drawing/2014/main" id="{C9C05C28-5144-490F-8057-4E887EA0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191A76C2-7054-448D-8838-D366E8D4735A}" type="slidenum">
              <a:rPr lang="tr-TR" altLang="tr-TR">
                <a:solidFill>
                  <a:srgbClr val="8DAECB"/>
                </a:solidFill>
              </a:rPr>
              <a:pPr eaLnBrk="1" hangingPunct="1"/>
              <a:t>34</a:t>
            </a:fld>
            <a:endParaRPr lang="tr-TR" altLang="tr-TR">
              <a:solidFill>
                <a:srgbClr val="8DAECB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2C2C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5 Slayt Numarası Yer Tutucusu">
            <a:extLst>
              <a:ext uri="{FF2B5EF4-FFF2-40B4-BE49-F238E27FC236}">
                <a16:creationId xmlns:a16="http://schemas.microsoft.com/office/drawing/2014/main" id="{C3F3DCE7-D49C-45B1-A0C1-0DDB5E6B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3717C42-90C6-43C4-AE97-AD767EB9E95B}" type="slidenum">
              <a:rPr lang="tr-TR" altLang="tr-TR"/>
              <a:pPr eaLnBrk="1" hangingPunct="1"/>
              <a:t>4</a:t>
            </a:fld>
            <a:endParaRPr lang="tr-TR" altLang="tr-TR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0F8BFBB-FB71-407B-A555-CE370E434A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7712075" cy="1444625"/>
          </a:xfrm>
        </p:spPr>
        <p:txBody>
          <a:bodyPr/>
          <a:lstStyle/>
          <a:p>
            <a:pPr algn="ctr" eaLnBrk="1" hangingPunct="1"/>
            <a:r>
              <a:rPr lang="tr-TR" altLang="tr-TR"/>
              <a:t>YAZILI YOKLAMA</a:t>
            </a:r>
            <a:br>
              <a:rPr lang="tr-TR" altLang="tr-TR"/>
            </a:br>
            <a:r>
              <a:rPr lang="tr-TR" altLang="tr-TR"/>
              <a:t>Soru çeşitleri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C5013CC-B06F-4EE5-BCB4-7808E67F9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>
                <a:solidFill>
                  <a:srgbClr val="FF3300"/>
                </a:solidFill>
              </a:rPr>
              <a:t>Sınırlandırılmış cevaplı sorular:</a:t>
            </a:r>
            <a:r>
              <a:rPr lang="tr-TR" altLang="tr-TR"/>
              <a:t> </a:t>
            </a:r>
            <a:r>
              <a:rPr lang="tr-TR" altLang="tr-TR" sz="2400"/>
              <a:t>Puanlamadaki subjektifliği bir ölçüde azaltır. Ör: ”….neden sonuç ilişkilerini açıklayınız.”</a:t>
            </a:r>
          </a:p>
          <a:p>
            <a:pPr eaLnBrk="1" hangingPunct="1"/>
            <a:r>
              <a:rPr lang="tr-TR" altLang="tr-TR" sz="2400">
                <a:solidFill>
                  <a:srgbClr val="FF3300"/>
                </a:solidFill>
              </a:rPr>
              <a:t>Serbest cevaplı sorular: </a:t>
            </a:r>
            <a:r>
              <a:rPr lang="tr-TR" altLang="tr-TR" sz="2400"/>
              <a:t>Öğrencilerin özgürcü düşünmelerine fırsat verir. Bu durum onların analiz, sentez ve değerlendirmeler yapmalarını sağlar.</a:t>
            </a:r>
            <a:endParaRPr lang="tr-TR" altLang="tr-TR" sz="2400">
              <a:solidFill>
                <a:srgbClr val="FF3300"/>
              </a:solidFill>
            </a:endParaRPr>
          </a:p>
        </p:txBody>
      </p:sp>
      <p:pic>
        <p:nvPicPr>
          <p:cNvPr id="31749" name="Picture 4" descr="MCj03972100000[1]">
            <a:extLst>
              <a:ext uri="{FF2B5EF4-FFF2-40B4-BE49-F238E27FC236}">
                <a16:creationId xmlns:a16="http://schemas.microsoft.com/office/drawing/2014/main" id="{82B682D5-547B-4806-B282-002E97C37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4797425"/>
            <a:ext cx="18018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DBDBD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5 Slayt Numarası Yer Tutucusu">
            <a:extLst>
              <a:ext uri="{FF2B5EF4-FFF2-40B4-BE49-F238E27FC236}">
                <a16:creationId xmlns:a16="http://schemas.microsoft.com/office/drawing/2014/main" id="{A834E198-0F4A-4E37-8248-AC9089AA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2F8BF157-5815-46BC-9E06-133439074C1E}" type="slidenum">
              <a:rPr lang="tr-TR" altLang="tr-TR"/>
              <a:pPr eaLnBrk="1" hangingPunct="1"/>
              <a:t>5</a:t>
            </a:fld>
            <a:endParaRPr lang="tr-TR" altLang="tr-TR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922AE6C-0C2A-4FF4-BF80-6CAE123DF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FF3300"/>
                </a:solidFill>
              </a:rPr>
              <a:t>Sınıf içi (Klasik) yazılılar: </a:t>
            </a:r>
            <a:r>
              <a:rPr lang="tr-TR" altLang="tr-TR" sz="2000"/>
              <a:t>Sınırlı sayıda (3-5) soru sorulur.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FF3300"/>
                </a:solidFill>
              </a:rPr>
              <a:t>Soru tercihli sınavlar: </a:t>
            </a:r>
            <a:r>
              <a:rPr lang="tr-TR" altLang="tr-TR" sz="2000"/>
              <a:t>Fazla sayıda soru sorulup, bunlardan belli bir kısmı cevaplanır.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FF3300"/>
                </a:solidFill>
              </a:rPr>
              <a:t>Serbest cevaplı yazılılar: </a:t>
            </a:r>
            <a:r>
              <a:rPr lang="tr-TR" altLang="tr-TR" sz="2000"/>
              <a:t>Kompozisyon tipi yazılılardır. Verilen bir konuda, hiçbir kaynağa başvurmadan derinlemesine fikir üretilir.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FF3300"/>
                </a:solidFill>
              </a:rPr>
              <a:t>Açık kitap yazılılar: </a:t>
            </a:r>
            <a:r>
              <a:rPr lang="tr-TR" altLang="tr-TR" sz="2000"/>
              <a:t>Cevapların sadece bir kaynağa dayalı olmayıp daha genel olması istendiğinde kullanılır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>
                <a:solidFill>
                  <a:srgbClr val="FF3300"/>
                </a:solidFill>
              </a:rPr>
              <a:t>Evde cevaplanan (ev ödevi) yazılılar: </a:t>
            </a:r>
            <a:r>
              <a:rPr lang="tr-TR" altLang="tr-TR" sz="2000"/>
              <a:t>Açık kitap yazılıların daha serbest ve genişidir. Öğrencilerin okul dışında çok farklı kaynaklara ulaşması istenir.</a:t>
            </a:r>
            <a:endParaRPr lang="tr-TR" altLang="tr-TR" sz="2000">
              <a:solidFill>
                <a:srgbClr val="FF3300"/>
              </a:solidFill>
            </a:endParaRP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B6AE2D61-A747-4808-8FA1-AAFC025580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313612" cy="1444625"/>
          </a:xfrm>
          <a:noFill/>
        </p:spPr>
        <p:txBody>
          <a:bodyPr/>
          <a:lstStyle/>
          <a:p>
            <a:pPr algn="ctr" eaLnBrk="1" hangingPunct="1"/>
            <a:r>
              <a:rPr lang="tr-TR" altLang="tr-TR"/>
              <a:t>YAZILI YOKLAMA</a:t>
            </a:r>
            <a:br>
              <a:rPr lang="tr-TR" altLang="tr-TR"/>
            </a:br>
            <a:r>
              <a:rPr lang="tr-TR" altLang="tr-TR"/>
              <a:t>Uygulama Biçimleri</a:t>
            </a:r>
          </a:p>
        </p:txBody>
      </p:sp>
    </p:spTree>
  </p:cSld>
  <p:clrMapOvr>
    <a:masterClrMapping/>
  </p:clrMapOvr>
  <p:transition spd="slow"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DBDBDB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5 Slayt Numarası Yer Tutucusu">
            <a:extLst>
              <a:ext uri="{FF2B5EF4-FFF2-40B4-BE49-F238E27FC236}">
                <a16:creationId xmlns:a16="http://schemas.microsoft.com/office/drawing/2014/main" id="{4CAA9BD4-94A8-4010-AFE9-6489C119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DCD9104-C6AD-4EE6-B03C-E504CEEDBC44}" type="slidenum">
              <a:rPr lang="tr-TR" altLang="tr-TR"/>
              <a:pPr eaLnBrk="1" hangingPunct="1"/>
              <a:t>6</a:t>
            </a:fld>
            <a:endParaRPr lang="tr-TR" altLang="tr-TR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A5707EF-CDDC-488D-A243-D8717A271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400"/>
              <a:t>Sorular açık ve anlaşılır olmalı</a:t>
            </a:r>
          </a:p>
          <a:p>
            <a:pPr eaLnBrk="1" hangingPunct="1"/>
            <a:r>
              <a:rPr lang="tr-TR" altLang="tr-TR" sz="2400"/>
              <a:t>Sorular bir kaynaktan aynen alınmamalı</a:t>
            </a:r>
          </a:p>
          <a:p>
            <a:pPr eaLnBrk="1" hangingPunct="1"/>
            <a:r>
              <a:rPr lang="tr-TR" altLang="tr-TR" sz="2400"/>
              <a:t>Cevapları kısa soru sorularak, soru sayısı arttırılmalı, böylece geçerlilik ve güvenilirlik sağlanmalı</a:t>
            </a:r>
          </a:p>
          <a:p>
            <a:pPr eaLnBrk="1" hangingPunct="1"/>
            <a:r>
              <a:rPr lang="tr-TR" altLang="tr-TR" sz="2400"/>
              <a:t>Her sorunun cevabı diğerinden bağımsız olmalı</a:t>
            </a:r>
          </a:p>
          <a:p>
            <a:pPr eaLnBrk="1" hangingPunct="1"/>
            <a:r>
              <a:rPr lang="tr-TR" altLang="tr-TR" sz="2400"/>
              <a:t>Başlangıçta fazla soru üretilmeli, içlerinden en uygun olanlar seçilerek uygulanmalıdır.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8DD8476D-9352-4F0C-A803-BF1618C42D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0013" y="414338"/>
            <a:ext cx="7313612" cy="1143000"/>
          </a:xfrm>
          <a:noFill/>
        </p:spPr>
        <p:txBody>
          <a:bodyPr/>
          <a:lstStyle/>
          <a:p>
            <a:pPr algn="ctr" eaLnBrk="1" hangingPunct="1"/>
            <a:r>
              <a:rPr lang="tr-TR" altLang="tr-TR" sz="3200"/>
              <a:t>YAZILI YOKLAMA</a:t>
            </a:r>
            <a:br>
              <a:rPr lang="tr-TR" altLang="tr-TR" sz="3200"/>
            </a:br>
            <a:r>
              <a:rPr lang="tr-TR" altLang="tr-TR" sz="3200"/>
              <a:t>Hazırlanmasında Dikkat Edilecek Noktalar</a:t>
            </a:r>
          </a:p>
        </p:txBody>
      </p:sp>
    </p:spTree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5 Slayt Numarası Yer Tutucusu">
            <a:extLst>
              <a:ext uri="{FF2B5EF4-FFF2-40B4-BE49-F238E27FC236}">
                <a16:creationId xmlns:a16="http://schemas.microsoft.com/office/drawing/2014/main" id="{93015FF0-6B5E-44C2-A60E-EA0A60C0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DAE792D9-E9FF-462B-A45B-A39DCE58C245}" type="slidenum">
              <a:rPr lang="tr-TR" altLang="tr-TR"/>
              <a:pPr eaLnBrk="1" hangingPunct="1"/>
              <a:t>7</a:t>
            </a:fld>
            <a:endParaRPr lang="tr-TR" altLang="tr-TR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BBED043-3696-40C9-95D9-F7A4325404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000">
                <a:solidFill>
                  <a:srgbClr val="FF3300"/>
                </a:solidFill>
              </a:rPr>
              <a:t>Genel izlenimle puanlama: </a:t>
            </a:r>
            <a:r>
              <a:rPr lang="tr-TR" altLang="tr-TR" sz="2000"/>
              <a:t>Kağıt baştan sona okunur ve edinilen izlenime göre puan verilir.</a:t>
            </a:r>
          </a:p>
          <a:p>
            <a:pPr eaLnBrk="1" hangingPunct="1"/>
            <a:r>
              <a:rPr lang="tr-TR" altLang="tr-TR" sz="2000">
                <a:solidFill>
                  <a:srgbClr val="FF3300"/>
                </a:solidFill>
              </a:rPr>
              <a:t>Sınıflama ile puanlama: </a:t>
            </a:r>
            <a:r>
              <a:rPr lang="tr-TR" altLang="tr-TR" sz="2000"/>
              <a:t>Tüm kağıtlar; “iyi”, “orta”, ve “kötü” gibi sınıflara ayrılır. Sonra her gruptaki kağıtlar tekrar okunarak puanlanır.</a:t>
            </a:r>
            <a:endParaRPr lang="tr-TR" altLang="tr-TR" sz="2000">
              <a:solidFill>
                <a:srgbClr val="FF3300"/>
              </a:solidFill>
            </a:endParaRPr>
          </a:p>
          <a:p>
            <a:pPr eaLnBrk="1" hangingPunct="1"/>
            <a:r>
              <a:rPr lang="tr-TR" altLang="tr-TR" sz="2000">
                <a:solidFill>
                  <a:srgbClr val="FF3300"/>
                </a:solidFill>
              </a:rPr>
              <a:t>Sıralama ile puanlama: </a:t>
            </a:r>
            <a:r>
              <a:rPr lang="tr-TR" altLang="tr-TR" sz="2000"/>
              <a:t>Kağıtlar en iyiden en kötüye doğru sıralanır. En iyi kağıda en yüksek puan verilerek aşağıya doğru gidilir.</a:t>
            </a:r>
            <a:endParaRPr lang="tr-TR" altLang="tr-TR" sz="2000">
              <a:solidFill>
                <a:srgbClr val="FF3300"/>
              </a:solidFill>
            </a:endParaRPr>
          </a:p>
          <a:p>
            <a:pPr eaLnBrk="1" hangingPunct="1"/>
            <a:r>
              <a:rPr lang="tr-TR" altLang="tr-TR" sz="2000">
                <a:solidFill>
                  <a:srgbClr val="FF3300"/>
                </a:solidFill>
              </a:rPr>
              <a:t>Anahtarla puanlama: </a:t>
            </a:r>
            <a:r>
              <a:rPr lang="tr-TR" altLang="tr-TR" sz="2000"/>
              <a:t>Doğru kabul edilen cevaplar listelenerek cevap anahtarı oluşturulur. Her cevap, bu anahtarla karşılaştırılarak puanlanır. Daha güvenilirdir.</a:t>
            </a:r>
            <a:endParaRPr lang="tr-TR" altLang="tr-TR" sz="2000">
              <a:solidFill>
                <a:srgbClr val="FF3300"/>
              </a:solidFill>
            </a:endParaRP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9F17A98C-244A-4AEE-B176-21A446CC6B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r-TR" altLang="tr-TR" sz="3200"/>
              <a:t>YAZILI YOKLAMALARDA</a:t>
            </a:r>
            <a:br>
              <a:rPr lang="tr-TR" altLang="tr-TR" sz="3200"/>
            </a:br>
            <a:r>
              <a:rPr lang="tr-TR" altLang="tr-TR" sz="3200"/>
              <a:t>Puanlama</a:t>
            </a:r>
          </a:p>
        </p:txBody>
      </p:sp>
    </p:spTree>
  </p:cSld>
  <p:clrMapOvr>
    <a:masterClrMapping/>
  </p:clrMapOvr>
  <p:transition spd="slow">
    <p:blind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5 Slayt Numarası Yer Tutucusu">
            <a:extLst>
              <a:ext uri="{FF2B5EF4-FFF2-40B4-BE49-F238E27FC236}">
                <a16:creationId xmlns:a16="http://schemas.microsoft.com/office/drawing/2014/main" id="{EE04E3E5-9D5F-4FB0-A14B-B0C9DCAA9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5056DD29-621D-4CE1-B08D-DCB1E67B3A8F}" type="slidenum">
              <a:rPr lang="tr-TR" altLang="tr-TR"/>
              <a:pPr eaLnBrk="1" hangingPunct="1"/>
              <a:t>8</a:t>
            </a:fld>
            <a:endParaRPr lang="tr-TR" altLang="tr-TR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CADF5A6-32F0-4790-B640-D7BD3585E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500"/>
              <a:t>Öğrenci isimleri kapatılır</a:t>
            </a:r>
          </a:p>
          <a:p>
            <a:pPr eaLnBrk="1" hangingPunct="1"/>
            <a:r>
              <a:rPr lang="tr-TR" altLang="tr-TR" sz="2500"/>
              <a:t>Önce bütün kağıtların birinci soruları okunmalı, sonra diğer sorulara geçilmeli</a:t>
            </a:r>
          </a:p>
          <a:p>
            <a:pPr eaLnBrk="1" hangingPunct="1"/>
            <a:r>
              <a:rPr lang="tr-TR" altLang="tr-TR" sz="2500"/>
              <a:t>Yazı güzelliği, anlatım gücüne vs. puan verilmemeli</a:t>
            </a:r>
          </a:p>
          <a:p>
            <a:pPr eaLnBrk="1" hangingPunct="1"/>
            <a:r>
              <a:rPr lang="tr-TR" altLang="tr-TR" sz="2500"/>
              <a:t>Kağıtların birden fazla puanlayıcı tarafından puanlanması yanlılığı azaltır.</a:t>
            </a:r>
          </a:p>
          <a:p>
            <a:pPr eaLnBrk="1" hangingPunct="1"/>
            <a:r>
              <a:rPr lang="tr-TR" altLang="tr-TR" sz="2500"/>
              <a:t>Kağıtlar okunduktan sonra karıştırılarak tekrar okunmalıdır.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2BAE0109-EEAA-4130-BF46-6FB1F4999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tr-TR" altLang="tr-TR" sz="3200"/>
              <a:t>YAZILI YOKLAMALARDA</a:t>
            </a:r>
            <a:br>
              <a:rPr lang="tr-TR" altLang="tr-TR" sz="3200"/>
            </a:br>
            <a:r>
              <a:rPr lang="tr-TR" altLang="tr-TR" sz="3200"/>
              <a:t>Puanlama Hatalarının Azaltılması</a:t>
            </a:r>
          </a:p>
        </p:txBody>
      </p:sp>
    </p:spTree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5 Slayt Numarası Yer Tutucusu">
            <a:extLst>
              <a:ext uri="{FF2B5EF4-FFF2-40B4-BE49-F238E27FC236}">
                <a16:creationId xmlns:a16="http://schemas.microsoft.com/office/drawing/2014/main" id="{75D312E0-0C3B-41E7-9051-3D4736EA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AFD19BCC-AFE2-42C4-9D88-427AA4761A22}" type="slidenum">
              <a:rPr lang="tr-TR" altLang="tr-TR">
                <a:latin typeface="Arial Black" panose="020B0A04020102020204" pitchFamily="34" charset="0"/>
              </a:rPr>
              <a:pPr eaLnBrk="1" hangingPunct="1"/>
              <a:t>9</a:t>
            </a:fld>
            <a:endParaRPr lang="tr-TR" altLang="tr-TR">
              <a:latin typeface="Arial Black" panose="020B0A040201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8114A44-EB21-436F-ABAE-7FEC1BE01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/>
              <a:t>SÖZLÜ YOKLAMA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9CC6B08-9510-4907-A98B-3AC011397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/>
              <a:t>Öğretmen tarafından sözlü olarak sorulan soruların öğrenciler tarafından sözlü olarak cevaplanması esasına dayanır.</a:t>
            </a:r>
          </a:p>
        </p:txBody>
      </p:sp>
      <p:pic>
        <p:nvPicPr>
          <p:cNvPr id="36869" name="Picture 4" descr="MCj04323850000[1]">
            <a:extLst>
              <a:ext uri="{FF2B5EF4-FFF2-40B4-BE49-F238E27FC236}">
                <a16:creationId xmlns:a16="http://schemas.microsoft.com/office/drawing/2014/main" id="{5D7A9C01-71C9-4B51-96AF-1191466B7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38" y="3832225"/>
            <a:ext cx="18192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Çakışan Küreler">
  <a:themeElements>
    <a:clrScheme name="Çakışan Küreler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Çakışan Kürele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Çakışan Küreler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kışan Küreler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kışan Küreler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iresel">
  <a:themeElements>
    <a:clrScheme name="Dairese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Daire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irese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rese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irese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irese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1386</Words>
  <Application>Microsoft Office PowerPoint</Application>
  <PresentationFormat>Ekran Gösterisi (4:3)</PresentationFormat>
  <Paragraphs>242</Paragraphs>
  <Slides>34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34</vt:i4>
      </vt:variant>
    </vt:vector>
  </HeadingPairs>
  <TitlesOfParts>
    <vt:vector size="45" baseType="lpstr">
      <vt:lpstr>Verdana</vt:lpstr>
      <vt:lpstr>Arial</vt:lpstr>
      <vt:lpstr>Wingdings</vt:lpstr>
      <vt:lpstr>Gill Sans MT</vt:lpstr>
      <vt:lpstr>Wingdings 2</vt:lpstr>
      <vt:lpstr>Rage Italic</vt:lpstr>
      <vt:lpstr>Times New Roman</vt:lpstr>
      <vt:lpstr>Arial Black</vt:lpstr>
      <vt:lpstr>Çakışan Küreler</vt:lpstr>
      <vt:lpstr>Dairesel</vt:lpstr>
      <vt:lpstr>Gündönümü</vt:lpstr>
      <vt:lpstr>ÖLÇME ARAÇLARI</vt:lpstr>
      <vt:lpstr>YAZILI YOKLAMANIN ÖZELLİKLERİ</vt:lpstr>
      <vt:lpstr>YAZILI YOKLAMANIN ÖZELLİKLERİ</vt:lpstr>
      <vt:lpstr>YAZILI YOKLAMA Soru çeşitleri</vt:lpstr>
      <vt:lpstr>YAZILI YOKLAMA Uygulama Biçimleri</vt:lpstr>
      <vt:lpstr>YAZILI YOKLAMA Hazırlanmasında Dikkat Edilecek Noktalar</vt:lpstr>
      <vt:lpstr>YAZILI YOKLAMALARDA Puanlama</vt:lpstr>
      <vt:lpstr>YAZILI YOKLAMALARDA Puanlama Hatalarının Azaltılması</vt:lpstr>
      <vt:lpstr>SÖZLÜ YOKLAMA</vt:lpstr>
      <vt:lpstr>Sözlü Yoklamanın Özellikleri</vt:lpstr>
      <vt:lpstr>Sözlü Yoklamanın Kullanıldığı Yerler</vt:lpstr>
      <vt:lpstr>TESTLERİN SINIFLANDIRILMASI</vt:lpstr>
      <vt:lpstr>TESTLERİN SINIFLANDIRILMASI</vt:lpstr>
      <vt:lpstr>Test Geliştirmenin Aşamaları</vt:lpstr>
      <vt:lpstr>Test Türü Sınav Soruları</vt:lpstr>
      <vt:lpstr>Kısa Cevaplı Test (Boşluk Doldurma)</vt:lpstr>
      <vt:lpstr>Soru yazarken Nelere Dikkat edilir?</vt:lpstr>
      <vt:lpstr>Soru Yazarken Nelere Dikkat edilir?</vt:lpstr>
      <vt:lpstr>Doğru-Yanlış Tipi Test Soruları</vt:lpstr>
      <vt:lpstr>Özellikleri</vt:lpstr>
      <vt:lpstr>Soru Yazarken Nelere Dikkat edilir?</vt:lpstr>
      <vt:lpstr>Eşleştirmeli Sorular</vt:lpstr>
      <vt:lpstr>Soru yazarken Nelere Dikkat edilir?</vt:lpstr>
      <vt:lpstr>Çoktan Seçmeli Sorular</vt:lpstr>
      <vt:lpstr>Özellikleri</vt:lpstr>
      <vt:lpstr>Özellikleri</vt:lpstr>
      <vt:lpstr>Özellikleri</vt:lpstr>
      <vt:lpstr>Çoktan Seçmeli Madde Çeşitleri</vt:lpstr>
      <vt:lpstr>Çoktan Seçmeli Madde Çeşitleri</vt:lpstr>
      <vt:lpstr>Çoktan Seçmeli Madde Çeşitleri</vt:lpstr>
      <vt:lpstr>Çoktan Seçmeli Madde Çeşitleri</vt:lpstr>
      <vt:lpstr>Çoktan Seçmeli Madde Çeşitleri</vt:lpstr>
      <vt:lpstr>Çoktan Seçmeli Madde Çeşitleri</vt:lpstr>
      <vt:lpstr>Soru yazarken nelere dikkat edilir?</vt:lpstr>
    </vt:vector>
  </TitlesOfParts>
  <Company>egitim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TESTLERİN SINIFLANDIRILMASI</dc:title>
  <dc:creator>makdag</dc:creator>
  <cp:lastModifiedBy>akdağ</cp:lastModifiedBy>
  <cp:revision>78</cp:revision>
  <dcterms:created xsi:type="dcterms:W3CDTF">2008-02-27T11:35:39Z</dcterms:created>
  <dcterms:modified xsi:type="dcterms:W3CDTF">2022-10-19T15:32:34Z</dcterms:modified>
</cp:coreProperties>
</file>