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2"/>
  </p:notesMasterIdLst>
  <p:sldIdLst>
    <p:sldId id="256" r:id="rId2"/>
    <p:sldId id="275" r:id="rId3"/>
    <p:sldId id="261" r:id="rId4"/>
    <p:sldId id="262" r:id="rId5"/>
    <p:sldId id="263" r:id="rId6"/>
    <p:sldId id="264" r:id="rId7"/>
    <p:sldId id="277" r:id="rId8"/>
    <p:sldId id="265" r:id="rId9"/>
    <p:sldId id="278" r:id="rId10"/>
    <p:sldId id="266" r:id="rId11"/>
    <p:sldId id="303" r:id="rId12"/>
    <p:sldId id="304" r:id="rId13"/>
    <p:sldId id="305" r:id="rId14"/>
    <p:sldId id="306" r:id="rId15"/>
    <p:sldId id="307" r:id="rId16"/>
    <p:sldId id="286" r:id="rId17"/>
    <p:sldId id="287" r:id="rId18"/>
    <p:sldId id="288" r:id="rId19"/>
    <p:sldId id="289" r:id="rId20"/>
    <p:sldId id="302" r:id="rId21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ivaldi" panose="030206020505060908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ivaldi" panose="030206020505060908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ivaldi" panose="030206020505060908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ivaldi" panose="030206020505060908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ivaldi" panose="030206020505060908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ivaldi" panose="030206020505060908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ivaldi" panose="030206020505060908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ivaldi" panose="030206020505060908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ivaldi" panose="030206020505060908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A50021"/>
    <a:srgbClr val="FF9900"/>
    <a:srgbClr val="006600"/>
    <a:srgbClr val="008000"/>
    <a:srgbClr val="669900"/>
    <a:srgbClr val="3333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717C9BD-1636-4E20-8C0F-6C2490D6BE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D6336B9-8F52-47A1-AE39-BDF2950807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DD91DE5-C24B-40F7-A9D8-B0A4447866B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A72A376D-0A6F-4400-912A-AA6D27B57E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16520C50-2ED1-4479-B860-8CD85308BB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DDBB8BC1-1BCC-48BB-8067-1A27EE95A9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56E71A-3A84-4C10-8AF9-C77F44802B9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F8CA38D-7A68-4231-9FC3-868D13A818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9AFBD3-55B7-4DDD-900E-C73600A509F4}" type="slidenum">
              <a:rPr lang="tr-TR" altLang="tr-TR"/>
              <a:pPr>
                <a:spcBef>
                  <a:spcPct val="0"/>
                </a:spcBef>
              </a:pPr>
              <a:t>1</a:t>
            </a:fld>
            <a:endParaRPr lang="tr-TR" altLang="tr-T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97DB8BF-2E8B-4188-AB9C-935FB4E79C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174C092-9940-4266-BBFE-8B12D7997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059A332-4A73-42A4-867B-89744A410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EB3356-1A5A-49D4-B1BA-C1D9C03784C7}" type="slidenum">
              <a:rPr lang="tr-TR" altLang="tr-TR"/>
              <a:pPr>
                <a:spcBef>
                  <a:spcPct val="0"/>
                </a:spcBef>
              </a:pPr>
              <a:t>2</a:t>
            </a:fld>
            <a:endParaRPr lang="tr-TR" altLang="tr-T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22EF519-B083-41BB-9C14-E03798769D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3F8C232-02FB-4CB5-AF14-41B671CC4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08351CF0-262C-4A45-8A4D-23DEEA4FED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D4FAB3-7D38-479A-8453-399A222272C4}" type="slidenum">
              <a:rPr lang="tr-TR" altLang="tr-TR"/>
              <a:pPr>
                <a:spcBef>
                  <a:spcPct val="0"/>
                </a:spcBef>
              </a:pPr>
              <a:t>3</a:t>
            </a:fld>
            <a:endParaRPr lang="tr-TR" altLang="tr-T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0F038B4-977E-4D61-95CA-5A3120C5B7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DEE8995-6277-48F0-886E-6C5747ABF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843A315-1B21-40C1-BE84-1F6787B23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B2D97E-BF21-4B6A-9060-A46C466B7724}" type="slidenum">
              <a:rPr lang="tr-TR" altLang="tr-TR"/>
              <a:pPr>
                <a:spcBef>
                  <a:spcPct val="0"/>
                </a:spcBef>
              </a:pPr>
              <a:t>4</a:t>
            </a:fld>
            <a:endParaRPr lang="tr-TR" altLang="tr-T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015EC4A-FF42-489E-B3D1-F54EEA5D8B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D6D8E45-8E24-4788-848E-FEAD3CD5E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17C6FB4-3060-4D08-B740-FC98D1734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90F0E8-D2FA-41C3-A834-22EE409642FC}" type="slidenum">
              <a:rPr lang="tr-TR" altLang="tr-TR"/>
              <a:pPr>
                <a:spcBef>
                  <a:spcPct val="0"/>
                </a:spcBef>
              </a:pPr>
              <a:t>5</a:t>
            </a:fld>
            <a:endParaRPr lang="tr-TR" altLang="tr-T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67A7EB4-8A70-43B6-82FD-DF315DD273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EE4019B-29C0-4164-B978-9CED91B50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B93EBAB-DAD3-43CE-98EB-D4F43F6F7B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8B9A8F-1796-4329-9FCF-0E77A6FF8E06}" type="slidenum">
              <a:rPr lang="tr-TR" altLang="tr-TR"/>
              <a:pPr>
                <a:spcBef>
                  <a:spcPct val="0"/>
                </a:spcBef>
              </a:pPr>
              <a:t>6</a:t>
            </a:fld>
            <a:endParaRPr lang="tr-TR" altLang="tr-T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40BBCB7-680F-499B-AB83-B46AA70D6A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3DBDCD0-345E-4C43-B6AB-65EE73D74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488C694-AC67-4E64-A2E4-D06DD69D0F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DC15A8-456B-4DAB-8F8C-336B1BA27761}" type="slidenum">
              <a:rPr lang="tr-TR" altLang="tr-TR"/>
              <a:pPr>
                <a:spcBef>
                  <a:spcPct val="0"/>
                </a:spcBef>
              </a:pPr>
              <a:t>8</a:t>
            </a:fld>
            <a:endParaRPr lang="tr-TR" altLang="tr-T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C06E149-8D81-44B2-ABB3-1F8EC11F2B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BBBB2EA-7F0C-42F9-BCAF-58A48276F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BA7A4CE-75E5-4453-94F1-BC6C341560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2ADB2D-E5DC-447C-9002-9FB12367EABD}" type="slidenum">
              <a:rPr lang="tr-TR" altLang="tr-TR"/>
              <a:pPr>
                <a:spcBef>
                  <a:spcPct val="0"/>
                </a:spcBef>
              </a:pPr>
              <a:t>10</a:t>
            </a:fld>
            <a:endParaRPr lang="tr-TR" altLang="tr-TR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C3BAB54-9BD9-4AF3-B3AE-BE0A625DF5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F32E37A-AA0B-4F0A-A6B2-422E07044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AF58ECC-7C31-429A-8EF0-EFAE82B2F7C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A6FDCC3-11A8-4391-8186-C7625FC52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9pPr>
            </a:lstStyle>
            <a:p>
              <a:pPr algn="ctr" eaLnBrk="1" hangingPunct="1">
                <a:defRPr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7E0700E7-2907-4C06-AA2D-ACAE61BB331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25DD9230-90AF-4694-9487-7120C3603A2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9pPr>
              </a:lstStyle>
              <a:p>
                <a:pPr algn="ctr" eaLnBrk="1" hangingPunct="1">
                  <a:defRPr/>
                </a:pPr>
                <a:endParaRPr lang="tr-TR" altLang="tr-T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B79084E7-B421-4A60-BF7E-06123BC2F28D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9pPr>
              </a:lstStyle>
              <a:p>
                <a:pPr algn="ctr" eaLnBrk="1" hangingPunct="1">
                  <a:defRPr/>
                </a:pPr>
                <a:endParaRPr lang="tr-TR" altLang="tr-T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3B323787-D164-420B-ADF3-D5073AC6F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B174A329-95B8-4CC1-BC51-79148B8E696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C3B3E896-9663-4C34-943D-2AB50F819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9pPr>
              </a:lstStyle>
              <a:p>
                <a:pPr algn="ctr" eaLnBrk="1" hangingPunct="1">
                  <a:defRPr/>
                </a:pPr>
                <a:endParaRPr lang="tr-TR" altLang="tr-T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73145B61-A650-49FD-AC82-652CACEF1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163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A965882-B2AA-4966-B44E-32847DA96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BF23-59A0-4329-939C-0471FC80D045}" type="datetime1">
              <a:rPr lang="tr-TR"/>
              <a:pPr>
                <a:defRPr/>
              </a:pPr>
              <a:t>19.10.2022</a:t>
            </a:fld>
            <a:endParaRPr lang="tr-TR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36EB81F-48C8-4129-BD7A-7608ACC4C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Madde Analizi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167207F-EB05-4464-BA07-246E0A9E6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6CBB2E-6BB8-46BB-A753-A7C1EC909DB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17751049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3C76390-50E9-4EF2-A9DD-CDC512A4A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F591C-200B-4C9B-9D01-476D1E9D3B82}" type="datetime1">
              <a:rPr lang="tr-TR"/>
              <a:pPr>
                <a:defRPr/>
              </a:pPr>
              <a:t>19.10.2022</a:t>
            </a:fld>
            <a:endParaRPr lang="tr-T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13A697F-6077-4EEE-A165-CC3382F5A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Madde Analizi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9318D22-C246-4440-A5A4-92B3996F2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8696D-FB51-44F0-AE6E-70B1DA34681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8535930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4C64AB7-00CA-41E0-95E3-4186363CE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1865-0841-421E-852B-449EAE5BF69A}" type="datetime1">
              <a:rPr lang="tr-TR"/>
              <a:pPr>
                <a:defRPr/>
              </a:pPr>
              <a:t>19.10.2022</a:t>
            </a:fld>
            <a:endParaRPr lang="tr-T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368C767-2ECE-449E-B730-1062D4919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Madde Analizi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3C7ECBB-012B-4DBD-8ABE-A6832CAD0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DB2D2-D070-42F0-A544-BF4CF15D42C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11411446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98625C4-565A-4B67-B348-1ED6C8DDA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588B7-4583-4F79-8DB5-3C8542A1E8FF}" type="datetime1">
              <a:rPr lang="tr-TR"/>
              <a:pPr>
                <a:defRPr/>
              </a:pPr>
              <a:t>19.10.2022</a:t>
            </a:fld>
            <a:endParaRPr lang="tr-T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E705E6-0118-49C2-AFEC-7C669001F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Madde Analizi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35114B8-3A4D-4E50-9517-F6175E0D5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9085D-3360-433C-B382-B50F5D41DB9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07785582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51C3617-6931-413D-BF09-234B1B64E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9770-1C4F-4089-9E34-A30CF7941BF8}" type="datetime1">
              <a:rPr lang="tr-TR"/>
              <a:pPr>
                <a:defRPr/>
              </a:pPr>
              <a:t>19.10.2022</a:t>
            </a:fld>
            <a:endParaRPr lang="tr-T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4014739-B64C-4698-BEED-1F0223615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Madde Analizi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FC9871A-468B-482D-BC62-3E9EC23B3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AC00-E76E-4EE6-A8B6-5659FDE2D8A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1221391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D964D8C-C05C-4166-A993-CE695C6738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F1CD-E2C6-4478-B699-3AA67ECDC127}" type="datetime1">
              <a:rPr lang="tr-TR"/>
              <a:pPr>
                <a:defRPr/>
              </a:pPr>
              <a:t>19.10.2022</a:t>
            </a:fld>
            <a:endParaRPr lang="tr-T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4F6FB29-A3A8-4302-A982-7E16328379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Madde Analizi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6595E2D-1579-4CFA-9256-46DE76C11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C95D-501D-4C19-A413-EB28A04E696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4704670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42ABD13-D0D5-45B7-AD39-FE244CDB8D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06FB2-9908-47E2-A802-B632BE43F46B}" type="datetime1">
              <a:rPr lang="tr-TR"/>
              <a:pPr>
                <a:defRPr/>
              </a:pPr>
              <a:t>19.10.2022</a:t>
            </a:fld>
            <a:endParaRPr lang="tr-T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36D6EDD-33D6-4807-8EB3-F2B68C146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Madde Analizi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5C77784-67CD-444C-AB37-6DFF4BCEB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D7CC-0A91-4A78-9C8D-DC92F0B5A4A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7559989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7D06098-26F4-4420-80FB-FC04BF004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6B9E6-91E0-4A9D-AA3B-1EACBA0796C4}" type="datetime1">
              <a:rPr lang="tr-TR"/>
              <a:pPr>
                <a:defRPr/>
              </a:pPr>
              <a:t>19.10.2022</a:t>
            </a:fld>
            <a:endParaRPr lang="tr-TR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53BC608-30AA-4A32-9D67-AD94E35C8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Madde Analizi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C7F5625-B33C-447B-8D58-744D2C8AF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621B6-D398-42F8-A06A-B0EB2066733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2475041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7124415-CAEA-4A3A-9604-F2AAAA3667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AB05B-F961-4AED-A404-9CCDA970E12B}" type="datetime1">
              <a:rPr lang="tr-TR"/>
              <a:pPr>
                <a:defRPr/>
              </a:pPr>
              <a:t>19.10.2022</a:t>
            </a:fld>
            <a:endParaRPr lang="tr-TR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4780543-0CF6-434B-A929-384FAD456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Madde Analizi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8EDA5D2-D93C-4465-9939-D7189CEA7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7EDEA-78E9-46D5-93CD-CE46FA3957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42036646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04826BB-5AC9-4D9B-A2D8-D431EC993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50363-5ECB-4405-A841-B67193DBE255}" type="datetime1">
              <a:rPr lang="tr-TR"/>
              <a:pPr>
                <a:defRPr/>
              </a:pPr>
              <a:t>19.10.2022</a:t>
            </a:fld>
            <a:endParaRPr lang="tr-TR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20EBFB7-79E9-4FD7-9A8B-745B14C160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Madde Analizi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F2CE45B-1082-4BA5-91A2-AB7ED6930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41908-DFF7-4E3A-8440-C5114188961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97861321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425F452-B0DB-44C2-B184-031447D16E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0EF67-49CC-44D8-9BE4-EF9694E2CA1E}" type="datetime1">
              <a:rPr lang="tr-TR"/>
              <a:pPr>
                <a:defRPr/>
              </a:pPr>
              <a:t>19.10.2022</a:t>
            </a:fld>
            <a:endParaRPr lang="tr-T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98E435B-AD4A-487F-8152-DFFDEE62C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Madde Analizi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1AA268A-BA18-462A-9ABB-812F66A49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68504-576F-4751-BFEB-9D7863C5DC7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58824556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28BD03C-E7A6-4498-A390-7850411E98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4D19B-7990-4338-99CB-5528422D413B}" type="datetime1">
              <a:rPr lang="tr-TR"/>
              <a:pPr>
                <a:defRPr/>
              </a:pPr>
              <a:t>19.10.2022</a:t>
            </a:fld>
            <a:endParaRPr lang="tr-T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8085B70-B73E-4B0A-823E-C023E642B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Madde Analizi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633CA34-5B55-4B4D-BD6D-74FE6EF68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A81B-E6AA-4C71-852F-F8C085ED082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8760257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982A1F3-C2B3-456C-9CDC-51102C610A0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18D438DD-0CFC-4937-A587-BA4236F3E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ivaldi" panose="03020602050506090804" pitchFamily="66" charset="0"/>
                </a:defRPr>
              </a:lvl9pPr>
            </a:lstStyle>
            <a:p>
              <a:pPr algn="ctr" eaLnBrk="1" hangingPunct="1">
                <a:defRPr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7F3C45C7-C822-4D6E-B33B-3FD5808C81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109F519D-B279-4A0A-A2C3-EA27CD59E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ivaldi" panose="03020602050506090804" pitchFamily="66" charset="0"/>
                  </a:defRPr>
                </a:lvl9pPr>
              </a:lstStyle>
              <a:p>
                <a:pPr algn="ctr" eaLnBrk="1" hangingPunct="1">
                  <a:defRPr/>
                </a:pPr>
                <a:endParaRPr lang="tr-TR" altLang="tr-T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E5699F2C-F2EE-4D18-BD52-115A24E9D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6645168D-F273-455E-BF7B-AACD83767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2F6FBDE5-DD1D-4728-B4A2-8C9552CB1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D474C38C-5D2B-4C1D-B8BD-A5122FE37D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91FFABD0-AF58-4754-ACF4-AB7E4BAD4DB9}" type="datetime1">
              <a:rPr lang="tr-TR"/>
              <a:pPr>
                <a:defRPr/>
              </a:pPr>
              <a:t>19.10.2022</a:t>
            </a:fld>
            <a:endParaRPr lang="tr-TR"/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2A63103B-D271-4678-A610-B1E10BCAF2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Madde Analizi</a:t>
            </a: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4B06937F-ABA0-45DF-963C-19EE4D352B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FDFD9A-3117-455F-BC3F-1034E2D0747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98B619FF-D281-4455-BDFF-7D2B0D2A2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 spd="slow">
    <p:split orient="vert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7600948-8FEB-4F13-B9EA-B8959F99EC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450" y="3284538"/>
            <a:ext cx="7273925" cy="2994025"/>
          </a:xfrm>
          <a:effectLst>
            <a:outerShdw dist="89803" dir="2700000" algn="ctr" rotWithShape="0">
              <a:srgbClr val="00CC00"/>
            </a:outerShdw>
          </a:effectLst>
        </p:spPr>
        <p:txBody>
          <a:bodyPr/>
          <a:lstStyle/>
          <a:p>
            <a:pPr algn="ctr" eaLnBrk="1" hangingPunct="1"/>
            <a:r>
              <a:rPr lang="tr-TR" altLang="tr-TR" b="1">
                <a:solidFill>
                  <a:srgbClr val="000099"/>
                </a:solidFill>
                <a:latin typeface="Calibri" panose="020F0502020204030204" pitchFamily="34" charset="0"/>
              </a:rPr>
              <a:t>ÖLÇMEDE HATA </a:t>
            </a:r>
            <a:br>
              <a:rPr lang="tr-TR" altLang="tr-TR" b="1">
                <a:solidFill>
                  <a:srgbClr val="000099"/>
                </a:solidFill>
                <a:latin typeface="Calibri" panose="020F0502020204030204" pitchFamily="34" charset="0"/>
              </a:rPr>
            </a:br>
            <a:r>
              <a:rPr lang="tr-TR" altLang="tr-TR" b="1">
                <a:solidFill>
                  <a:srgbClr val="000099"/>
                </a:solidFill>
                <a:latin typeface="Calibri" panose="020F0502020204030204" pitchFamily="34" charset="0"/>
              </a:rPr>
              <a:t>KORELASYON</a:t>
            </a:r>
          </a:p>
        </p:txBody>
      </p:sp>
      <p:pic>
        <p:nvPicPr>
          <p:cNvPr id="4099" name="Picture 4" descr="MCj02153540000[1]">
            <a:extLst>
              <a:ext uri="{FF2B5EF4-FFF2-40B4-BE49-F238E27FC236}">
                <a16:creationId xmlns:a16="http://schemas.microsoft.com/office/drawing/2014/main" id="{D7AD6AA2-110C-4844-85B4-8DA79CD47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765175"/>
            <a:ext cx="2068513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5">
            <a:extLst>
              <a:ext uri="{FF2B5EF4-FFF2-40B4-BE49-F238E27FC236}">
                <a16:creationId xmlns:a16="http://schemas.microsoft.com/office/drawing/2014/main" id="{33EE5A39-858F-4A95-A093-718A52401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237288"/>
            <a:ext cx="540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1800" dirty="0">
                <a:latin typeface="Script MT Bold" panose="03040602040607080904" pitchFamily="66" charset="0"/>
              </a:rPr>
              <a:t>Hazırlayan: Prof. Dr. </a:t>
            </a:r>
            <a:r>
              <a:rPr lang="tr-TR" altLang="tr-TR" sz="1800">
                <a:latin typeface="Script MT Bold" panose="03040602040607080904" pitchFamily="66" charset="0"/>
              </a:rPr>
              <a:t>Mustafa Akdağ</a:t>
            </a:r>
            <a:endParaRPr lang="tr-TR" altLang="tr-TR" sz="1800" dirty="0">
              <a:latin typeface="Script MT Bold" panose="03040602040607080904" pitchFamily="66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AF7759E-7707-45C7-BD6C-D0D7E524A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z="5400" b="1">
                <a:solidFill>
                  <a:srgbClr val="000099"/>
                </a:solidFill>
              </a:rPr>
              <a:t>Hata Türleri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D10A838-CDA3-455D-A4EC-304E5EEB5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tr-TR" altLang="tr-TR" b="1">
                <a:solidFill>
                  <a:srgbClr val="000099"/>
                </a:solidFill>
              </a:rPr>
              <a:t>Tesadüfi Hatalar</a:t>
            </a:r>
            <a:r>
              <a:rPr lang="tr-TR" altLang="tr-TR" b="1">
                <a:solidFill>
                  <a:schemeClr val="hlink"/>
                </a:solidFill>
              </a:rPr>
              <a:t>: Bu tür hatalarda, hataların hangi yönde geleceği belli olmaz. 	Böyle hatalar genellikle kaynakları iyi bilinmeyen hatalar olup ölçme sonuçlarına gelişigüzel karışırlar. Kontrol edilemezler. Güvenilirliği etkiler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tr-TR" altLang="tr-TR" b="1">
                <a:solidFill>
                  <a:srgbClr val="000099"/>
                </a:solidFill>
              </a:rPr>
              <a:t>Örnek:</a:t>
            </a:r>
            <a:r>
              <a:rPr lang="tr-TR" altLang="tr-TR" b="1">
                <a:solidFill>
                  <a:schemeClr val="hlink"/>
                </a:solidFill>
              </a:rPr>
              <a:t> Dikkatsizce okunup puanlanan ya da doğru okunduğu halde yanlış kayıt edilen notlar. Öğrenci kayıtlarına rastgele puan verilmesi. Öğrencinin sınavda hastalanması, motivasyonun düşmesi.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İçerik Yer Tutucusu 2">
            <a:extLst>
              <a:ext uri="{FF2B5EF4-FFF2-40B4-BE49-F238E27FC236}">
                <a16:creationId xmlns:a16="http://schemas.microsoft.com/office/drawing/2014/main" id="{F38E78B7-8911-4494-80E7-D61F343381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FF"/>
              </a:buClr>
            </a:pPr>
            <a:r>
              <a:rPr lang="tr-TR" altLang="tr-TR"/>
              <a:t>Standart hata: Ölçülen özelliğin gerçek değeri ile gözlenen ölçme sonucu arasındaki farktır. Ölçme işlemine karışan tesadüfü hatadır.</a:t>
            </a:r>
          </a:p>
          <a:p>
            <a:pPr>
              <a:buClr>
                <a:srgbClr val="FF00FF"/>
              </a:buClr>
            </a:pPr>
            <a:r>
              <a:rPr lang="tr-TR" altLang="tr-TR"/>
              <a:t>Örnek: Ambalaj kutuları üzerinde bulunan (200+-10 gr.)</a:t>
            </a:r>
          </a:p>
        </p:txBody>
      </p:sp>
      <p:sp>
        <p:nvSpPr>
          <p:cNvPr id="22531" name="1 Başlık">
            <a:extLst>
              <a:ext uri="{FF2B5EF4-FFF2-40B4-BE49-F238E27FC236}">
                <a16:creationId xmlns:a16="http://schemas.microsoft.com/office/drawing/2014/main" id="{C358BCAD-62D5-472B-BD81-B5489C7B5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7696200" cy="1143000"/>
          </a:xfrm>
        </p:spPr>
        <p:txBody>
          <a:bodyPr/>
          <a:lstStyle/>
          <a:p>
            <a:pPr algn="ctr" eaLnBrk="1" hangingPunct="1"/>
            <a:r>
              <a:rPr lang="tr-TR" altLang="tr-TR"/>
              <a:t>Ölçmede Standart Hata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İçerik Yer Tutucusu 2">
            <a:extLst>
              <a:ext uri="{FF2B5EF4-FFF2-40B4-BE49-F238E27FC236}">
                <a16:creationId xmlns:a16="http://schemas.microsoft.com/office/drawing/2014/main" id="{A33940BA-D52D-4191-9386-1737263345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989138"/>
            <a:ext cx="7696200" cy="4038600"/>
          </a:xfrm>
        </p:spPr>
        <p:txBody>
          <a:bodyPr/>
          <a:lstStyle/>
          <a:p>
            <a:pPr>
              <a:buClr>
                <a:srgbClr val="FF00FF"/>
              </a:buClr>
            </a:pPr>
            <a:r>
              <a:rPr lang="tr-TR" altLang="tr-TR"/>
              <a:t>Standart hata: gerçek puanın hesabında kullanılır.</a:t>
            </a:r>
          </a:p>
          <a:p>
            <a:pPr>
              <a:buClr>
                <a:srgbClr val="FF00FF"/>
              </a:buClr>
            </a:pPr>
            <a:r>
              <a:rPr lang="tr-TR" altLang="tr-TR"/>
              <a:t>Gerçek puan= ölçme sonucu+-standart hata</a:t>
            </a:r>
          </a:p>
          <a:p>
            <a:pPr>
              <a:buClr>
                <a:srgbClr val="FF00FF"/>
              </a:buClr>
            </a:pPr>
            <a:r>
              <a:rPr lang="tr-TR" altLang="tr-TR"/>
              <a:t>Standart hata=standart sapma√1-güvenirlik katsayısı</a:t>
            </a:r>
          </a:p>
          <a:p>
            <a:pPr>
              <a:buClr>
                <a:srgbClr val="FF00FF"/>
              </a:buClr>
            </a:pPr>
            <a:r>
              <a:rPr lang="tr-TR" altLang="tr-TR"/>
              <a:t>Örnek: Sınavdan 75 alan bir öğrenci için, standart hatasını +- 2 dersek gerçek puan aralığı 73-77 dir.</a:t>
            </a:r>
          </a:p>
          <a:p>
            <a:endParaRPr lang="tr-TR" altLang="tr-TR"/>
          </a:p>
        </p:txBody>
      </p:sp>
      <p:sp>
        <p:nvSpPr>
          <p:cNvPr id="23555" name="1 Başlık">
            <a:extLst>
              <a:ext uri="{FF2B5EF4-FFF2-40B4-BE49-F238E27FC236}">
                <a16:creationId xmlns:a16="http://schemas.microsoft.com/office/drawing/2014/main" id="{28856C32-309A-45D3-A2D1-DB152735E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2150" y="260350"/>
            <a:ext cx="7696200" cy="1143000"/>
          </a:xfrm>
        </p:spPr>
        <p:txBody>
          <a:bodyPr/>
          <a:lstStyle/>
          <a:p>
            <a:pPr algn="ctr" eaLnBrk="1" hangingPunct="1"/>
            <a:r>
              <a:rPr lang="tr-TR" altLang="tr-TR"/>
              <a:t>Eğitimde Standart Hata Hesabı</a:t>
            </a:r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196DFD80-4274-45F7-A599-9C8657DA4186}"/>
              </a:ext>
            </a:extLst>
          </p:cNvPr>
          <p:cNvCxnSpPr/>
          <p:nvPr/>
        </p:nvCxnSpPr>
        <p:spPr>
          <a:xfrm>
            <a:off x="6227763" y="3500438"/>
            <a:ext cx="2016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etin Yer Tutucusu 2">
            <a:extLst>
              <a:ext uri="{FF2B5EF4-FFF2-40B4-BE49-F238E27FC236}">
                <a16:creationId xmlns:a16="http://schemas.microsoft.com/office/drawing/2014/main" id="{87331FCA-F2C3-442A-85C0-8E7A89D05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/>
              <a:t>     </a:t>
            </a:r>
            <a:r>
              <a:rPr lang="tr-TR" altLang="tr-TR" u="sng"/>
              <a:t>Olasılık</a:t>
            </a:r>
          </a:p>
        </p:txBody>
      </p:sp>
      <p:sp>
        <p:nvSpPr>
          <p:cNvPr id="24579" name="İçerik Yer Tutucusu 3">
            <a:extLst>
              <a:ext uri="{FF2B5EF4-FFF2-40B4-BE49-F238E27FC236}">
                <a16:creationId xmlns:a16="http://schemas.microsoft.com/office/drawing/2014/main" id="{53297FB7-7A91-4338-99DE-DE337062C56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900113" y="2174875"/>
            <a:ext cx="1511300" cy="13985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tr-TR" altLang="tr-TR"/>
              <a:t>% 68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tr-TR" altLang="tr-TR"/>
              <a:t>% 95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tr-TR" altLang="tr-TR"/>
              <a:t>% 99</a:t>
            </a:r>
          </a:p>
        </p:txBody>
      </p:sp>
      <p:sp>
        <p:nvSpPr>
          <p:cNvPr id="24580" name="Metin Yer Tutucusu 4">
            <a:extLst>
              <a:ext uri="{FF2B5EF4-FFF2-40B4-BE49-F238E27FC236}">
                <a16:creationId xmlns:a16="http://schemas.microsoft.com/office/drawing/2014/main" id="{34B2078D-0E3F-421E-B51A-385D740D56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3276600" y="1535113"/>
            <a:ext cx="4041775" cy="639762"/>
          </a:xfrm>
        </p:spPr>
        <p:txBody>
          <a:bodyPr/>
          <a:lstStyle/>
          <a:p>
            <a:r>
              <a:rPr lang="tr-TR" altLang="tr-TR" u="sng"/>
              <a:t>Gerçek puan (G)</a:t>
            </a:r>
          </a:p>
        </p:txBody>
      </p:sp>
      <p:sp>
        <p:nvSpPr>
          <p:cNvPr id="24581" name="İçerik Yer Tutucusu 5">
            <a:extLst>
              <a:ext uri="{FF2B5EF4-FFF2-40B4-BE49-F238E27FC236}">
                <a16:creationId xmlns:a16="http://schemas.microsoft.com/office/drawing/2014/main" id="{B57A24AC-484B-4207-AC0B-EABB34D2DD9C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2411413" y="2174875"/>
            <a:ext cx="6275387" cy="1470025"/>
          </a:xfrm>
        </p:spPr>
        <p:txBody>
          <a:bodyPr/>
          <a:lstStyle/>
          <a:p>
            <a:r>
              <a:rPr lang="tr-TR" altLang="tr-TR"/>
              <a:t>G= ölçme sonucu +- (1*Standart hata)</a:t>
            </a:r>
          </a:p>
          <a:p>
            <a:r>
              <a:rPr lang="tr-TR" altLang="tr-TR"/>
              <a:t>G= ölçme sonucu +- (2*Standart hata)</a:t>
            </a:r>
          </a:p>
          <a:p>
            <a:r>
              <a:rPr lang="tr-TR" altLang="tr-TR"/>
              <a:t>G= ölçme sonucu +- (3*Standart hata)</a:t>
            </a:r>
          </a:p>
        </p:txBody>
      </p:sp>
      <p:sp>
        <p:nvSpPr>
          <p:cNvPr id="24582" name="1 Başlık">
            <a:extLst>
              <a:ext uri="{FF2B5EF4-FFF2-40B4-BE49-F238E27FC236}">
                <a16:creationId xmlns:a16="http://schemas.microsoft.com/office/drawing/2014/main" id="{F3DAB741-3479-4909-AF4C-6CD09C202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/>
              <a:t>Eğitimde Standart Hata Hesabı</a:t>
            </a:r>
          </a:p>
        </p:txBody>
      </p:sp>
      <p:sp>
        <p:nvSpPr>
          <p:cNvPr id="11" name="Sağ Ok 10">
            <a:extLst>
              <a:ext uri="{FF2B5EF4-FFF2-40B4-BE49-F238E27FC236}">
                <a16:creationId xmlns:a16="http://schemas.microsoft.com/office/drawing/2014/main" id="{D1F27ED0-7908-4D32-AD3F-DDA4601CBB22}"/>
              </a:ext>
            </a:extLst>
          </p:cNvPr>
          <p:cNvSpPr/>
          <p:nvPr/>
        </p:nvSpPr>
        <p:spPr>
          <a:xfrm>
            <a:off x="1763713" y="2420938"/>
            <a:ext cx="647700" cy="714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2" name="Sağ Ok 11">
            <a:extLst>
              <a:ext uri="{FF2B5EF4-FFF2-40B4-BE49-F238E27FC236}">
                <a16:creationId xmlns:a16="http://schemas.microsoft.com/office/drawing/2014/main" id="{459264CE-282B-4F15-B69F-7A9F0AD43A52}"/>
              </a:ext>
            </a:extLst>
          </p:cNvPr>
          <p:cNvSpPr/>
          <p:nvPr/>
        </p:nvSpPr>
        <p:spPr>
          <a:xfrm>
            <a:off x="1763713" y="2852738"/>
            <a:ext cx="647700" cy="714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3" name="Sağ Ok 12">
            <a:extLst>
              <a:ext uri="{FF2B5EF4-FFF2-40B4-BE49-F238E27FC236}">
                <a16:creationId xmlns:a16="http://schemas.microsoft.com/office/drawing/2014/main" id="{5394B2A6-1C38-46F1-BCBF-BFE33CA168DA}"/>
              </a:ext>
            </a:extLst>
          </p:cNvPr>
          <p:cNvSpPr/>
          <p:nvPr/>
        </p:nvSpPr>
        <p:spPr>
          <a:xfrm>
            <a:off x="1763713" y="3284538"/>
            <a:ext cx="647700" cy="730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24586" name="Metin kutusu 13">
            <a:extLst>
              <a:ext uri="{FF2B5EF4-FFF2-40B4-BE49-F238E27FC236}">
                <a16:creationId xmlns:a16="http://schemas.microsoft.com/office/drawing/2014/main" id="{F256886A-6393-4D1F-BE3D-54AB44E46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948113"/>
            <a:ext cx="66976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400" u="sng"/>
              <a:t>Örnek:</a:t>
            </a:r>
            <a:r>
              <a:rPr lang="tr-TR" altLang="tr-TR" sz="2400"/>
              <a:t> Güvenirlik katsayısı 0.75 olan bir testin, standart sapması 2 ise bu testten 80 alan bir öğrencinin gerçek puanı %68, %95, %99 olasılıkla kaçtır?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BE614F-CB00-4476-882A-6E6431F21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FF"/>
              </a:buClr>
              <a:defRPr/>
            </a:pPr>
            <a:r>
              <a:rPr lang="tr-TR" sz="2400" dirty="0"/>
              <a:t>Standart hatanın; standart sapma, güvenirlik katsayısı ile olan ilişkisi: </a:t>
            </a:r>
            <a:r>
              <a:rPr lang="tr-TR" sz="2400" u="sng" dirty="0"/>
              <a:t>Sorularda;</a:t>
            </a:r>
          </a:p>
          <a:p>
            <a:pPr>
              <a:buClr>
                <a:srgbClr val="FF00FF"/>
              </a:buClr>
              <a:defRPr/>
            </a:pPr>
            <a:r>
              <a:rPr lang="tr-TR" sz="2400" dirty="0"/>
              <a:t>Standart hatanın en yüksek olduğu testin bulunması isteniyorsa;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sz="2400" dirty="0"/>
              <a:t>	seçeneklerde standart sapması en yüksek, 	güvenirlik katsayısı en düşük olandır.</a:t>
            </a:r>
          </a:p>
          <a:p>
            <a:pPr>
              <a:buClr>
                <a:srgbClr val="FF00FF"/>
              </a:buClr>
              <a:defRPr/>
            </a:pPr>
            <a:r>
              <a:rPr lang="tr-TR" sz="2400" dirty="0"/>
              <a:t>Standart hatanın en düşük olduğu hangisidir diye soruluyorsa;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sz="2400" dirty="0"/>
              <a:t>	seçeneklerde standart sapması en düşük, 	güvenirlik katsayısı 	en yüksek olandır.</a:t>
            </a:r>
          </a:p>
          <a:p>
            <a:pPr>
              <a:defRPr/>
            </a:pPr>
            <a:endParaRPr lang="tr-TR" sz="2400" dirty="0"/>
          </a:p>
        </p:txBody>
      </p:sp>
      <p:sp>
        <p:nvSpPr>
          <p:cNvPr id="25603" name="1 Başlık">
            <a:extLst>
              <a:ext uri="{FF2B5EF4-FFF2-40B4-BE49-F238E27FC236}">
                <a16:creationId xmlns:a16="http://schemas.microsoft.com/office/drawing/2014/main" id="{75462A03-CA75-4816-AE43-3E74F1E4C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7696200" cy="1143000"/>
          </a:xfrm>
        </p:spPr>
        <p:txBody>
          <a:bodyPr/>
          <a:lstStyle/>
          <a:p>
            <a:pPr algn="ctr" eaLnBrk="1" hangingPunct="1"/>
            <a:r>
              <a:rPr lang="tr-TR" altLang="tr-TR"/>
              <a:t>Eğitimde Standart Hata Hesabı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Başlık 1">
            <a:extLst>
              <a:ext uri="{FF2B5EF4-FFF2-40B4-BE49-F238E27FC236}">
                <a16:creationId xmlns:a16="http://schemas.microsoft.com/office/drawing/2014/main" id="{E713DA4A-ED1A-4273-883F-A81546351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/>
              <a:t>Örnek Soru</a:t>
            </a:r>
          </a:p>
        </p:txBody>
      </p:sp>
      <p:sp>
        <p:nvSpPr>
          <p:cNvPr id="26627" name="İçerik Yer Tutucusu 3">
            <a:extLst>
              <a:ext uri="{FF2B5EF4-FFF2-40B4-BE49-F238E27FC236}">
                <a16:creationId xmlns:a16="http://schemas.microsoft.com/office/drawing/2014/main" id="{5735BB80-703B-4D9E-9AE0-FC4CC83DCEB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FF00FF"/>
              </a:buClr>
            </a:pPr>
            <a:r>
              <a:rPr lang="tr-TR" altLang="tr-TR"/>
              <a:t>Yanda standart sapması ve güvenirlik katsayıları verilmiştir. Hangisinin standart hatası en düşüktür?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E772F52-AE93-487A-952B-251BD6DF1A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u="sng" dirty="0"/>
              <a:t>    </a:t>
            </a:r>
            <a:r>
              <a:rPr lang="tr-TR" u="sng" dirty="0" err="1"/>
              <a:t>Ss</a:t>
            </a:r>
            <a:r>
              <a:rPr lang="tr-TR" u="sng" dirty="0"/>
              <a:t>		Güvenirlik</a:t>
            </a:r>
          </a:p>
          <a:p>
            <a:pPr marL="457200" indent="-457200">
              <a:buClrTx/>
              <a:buSzPct val="75000"/>
              <a:buFont typeface="+mj-lt"/>
              <a:buAutoNum type="alphaUcPeriod"/>
              <a:defRPr/>
            </a:pPr>
            <a:r>
              <a:rPr lang="tr-TR" dirty="0"/>
              <a:t>2		0.50</a:t>
            </a:r>
          </a:p>
          <a:p>
            <a:pPr marL="457200" indent="-457200">
              <a:buClrTx/>
              <a:buSzPct val="75000"/>
              <a:buFont typeface="+mj-lt"/>
              <a:buAutoNum type="alphaUcPeriod"/>
              <a:defRPr/>
            </a:pPr>
            <a:r>
              <a:rPr lang="tr-TR" dirty="0"/>
              <a:t>4		0.50</a:t>
            </a:r>
          </a:p>
          <a:p>
            <a:pPr marL="457200" indent="-457200">
              <a:buClrTx/>
              <a:buSzPct val="75000"/>
              <a:buFont typeface="+mj-lt"/>
              <a:buAutoNum type="alphaUcPeriod"/>
              <a:defRPr/>
            </a:pPr>
            <a:r>
              <a:rPr lang="tr-TR" dirty="0"/>
              <a:t>5		0.30</a:t>
            </a:r>
          </a:p>
          <a:p>
            <a:pPr marL="457200" indent="-457200">
              <a:buClrTx/>
              <a:buSzPct val="75000"/>
              <a:buFont typeface="+mj-lt"/>
              <a:buAutoNum type="alphaUcPeriod"/>
              <a:defRPr/>
            </a:pPr>
            <a:r>
              <a:rPr lang="tr-TR" dirty="0"/>
              <a:t>2		0.90</a:t>
            </a:r>
          </a:p>
          <a:p>
            <a:pPr marL="457200" indent="-457200">
              <a:buClrTx/>
              <a:buSzPct val="75000"/>
              <a:buFont typeface="+mj-lt"/>
              <a:buAutoNum type="alphaUcPeriod"/>
              <a:defRPr/>
            </a:pPr>
            <a:r>
              <a:rPr lang="tr-TR" dirty="0"/>
              <a:t>5		0.60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65C1B1-5ED9-4433-A55F-7FC9C660443D}"/>
              </a:ext>
            </a:extLst>
          </p:cNvPr>
          <p:cNvSpPr/>
          <p:nvPr/>
        </p:nvSpPr>
        <p:spPr>
          <a:xfrm>
            <a:off x="4643438" y="4005263"/>
            <a:ext cx="2881312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0C2A5ED-9EA4-402D-8059-7AFA5DFFC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b="1">
                <a:solidFill>
                  <a:srgbClr val="A50021"/>
                </a:solidFill>
              </a:rPr>
              <a:t>Korelasyon Katsayısı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BD34BAC-D6A6-41D4-8FB9-A29823C39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>
                <a:solidFill>
                  <a:schemeClr val="accent2"/>
                </a:solidFill>
              </a:rPr>
              <a:t>Korelasyon; </a:t>
            </a:r>
            <a:r>
              <a:rPr lang="tr-TR" altLang="tr-TR"/>
              <a:t>İki değişken arasındaki ilişkinin miktarını ve yönünü tanımlayan istatistiksel bir tekniktir. “r” ile gösterilir. +1.00 ile -1.00 arasında bir değer alır. İki değişken arasındaki ilişkinin gücü; katsayı değerinin, +1 ya da -1’e yaklaşması ölçüsünde artar. Katsayı değerinin (0) olması; değişkenler arasında ilişkinin olmadığını gösterir.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F8F0187-DCB9-4C83-8ED8-0AF328132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b="1">
                <a:solidFill>
                  <a:srgbClr val="A50021"/>
                </a:solidFill>
              </a:rPr>
              <a:t>Korelasyon Katsayısı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00D224F-EF8A-478E-931D-94FD60282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>
                <a:solidFill>
                  <a:schemeClr val="accent2"/>
                </a:solidFill>
              </a:rPr>
              <a:t>Korelasyon katsayısının pozitif olması</a:t>
            </a:r>
            <a:r>
              <a:rPr lang="tr-TR" altLang="tr-TR"/>
              <a:t>; iki değişkenin aynı yönde, birlikte attığını gösterir. Doğru orantıya benzer.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>
                <a:solidFill>
                  <a:srgbClr val="3333CC"/>
                </a:solidFill>
              </a:rPr>
              <a:t>Ör:</a:t>
            </a:r>
            <a:r>
              <a:rPr lang="tr-TR" altLang="tr-TR"/>
              <a:t> Zeka ve başarı arasındaki ilişki için hesaplanan r =0.85 olsun. Bu katsayı, zeka arttıkça başarının da arttığını gösterir.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/>
          </a:p>
        </p:txBody>
      </p:sp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42EBE11-A270-498E-8948-6F5610378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b="1">
                <a:solidFill>
                  <a:srgbClr val="A50021"/>
                </a:solidFill>
              </a:rPr>
              <a:t>Korelasyon Katsayısı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58D1B5E-7030-4981-AD37-8C5F30284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>
                <a:solidFill>
                  <a:schemeClr val="accent2"/>
                </a:solidFill>
              </a:rPr>
              <a:t>Korelasyon katsayısının negatif olması; </a:t>
            </a:r>
            <a:r>
              <a:rPr lang="tr-TR" altLang="tr-TR"/>
              <a:t>Değişkenlerden birinin artarken diğerinin azaldığını ya da birinin azalırken diğerinin attığını gösterir. Ters orantıya benzer.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>
                <a:solidFill>
                  <a:srgbClr val="3333CC"/>
                </a:solidFill>
              </a:rPr>
              <a:t>Ör: </a:t>
            </a:r>
            <a:r>
              <a:rPr lang="tr-TR" altLang="tr-TR"/>
              <a:t>Sigara içme ile sağlık arasında arasındaki ilişkide r = -0.75 bulunsun. Bu durum; sigara içme davranışı arttıkça sağlık düzeyinin düştüğünü göstermektedir.</a:t>
            </a:r>
            <a:endParaRPr lang="tr-TR" altLang="tr-TR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5366CA5-26D6-4802-94FA-140E341DB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b="1">
                <a:solidFill>
                  <a:srgbClr val="A50021"/>
                </a:solidFill>
              </a:rPr>
              <a:t>Korelasyon Katsayısı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026EC37-5950-4CA0-B180-27749F753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>
                <a:solidFill>
                  <a:schemeClr val="accent2"/>
                </a:solidFill>
              </a:rPr>
              <a:t>Korelasyon katsayısının sıfıra yakın olması; </a:t>
            </a:r>
            <a:r>
              <a:rPr lang="tr-TR" altLang="tr-TR"/>
              <a:t>eksi ya da artı olsun r nin sıfıra yakın olması; ilişkinin olmadığını ya da çok zayıf olduğunu gösterir.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>
                <a:solidFill>
                  <a:srgbClr val="3333CC"/>
                </a:solidFill>
              </a:rPr>
              <a:t>Ör: </a:t>
            </a:r>
            <a:r>
              <a:rPr lang="tr-TR" altLang="tr-TR"/>
              <a:t>Boy uzunluğu ile akademik başarı arasındaki ilişki katsayısı 0.05 olsun. Bu durum; boy ile akademik başarı arasında neredeyse hiç ilişki olmadığını gösterir.</a:t>
            </a:r>
            <a:endParaRPr lang="tr-TR" altLang="tr-TR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>
            <a:extLst>
              <a:ext uri="{FF2B5EF4-FFF2-40B4-BE49-F238E27FC236}">
                <a16:creationId xmlns:a16="http://schemas.microsoft.com/office/drawing/2014/main" id="{BAAB3BDE-D75C-44DC-9890-087013589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889625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tr-TR" altLang="tr-TR">
                <a:solidFill>
                  <a:schemeClr val="hlink"/>
                </a:solidFill>
              </a:rPr>
              <a:t>Ölçme Hatası:</a:t>
            </a:r>
            <a:r>
              <a:rPr lang="tr-TR" altLang="tr-TR"/>
              <a:t> Ölçülen özelliğin gerçek değeri ile, ölçme sonuçlarında elde edilen değer arasındaki farktır. Ör: Gerçek uzunluğu 94x52 cm. olan bir sehpanın uzun kenarı ölçüldüğünde 92 cm. bulunur ise, bu ölçümde  2 cm. ölçme hatası vardır.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DB0BB254-1C24-4550-9936-E7FE6DC56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066800" indent="-10668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4800">
                <a:solidFill>
                  <a:srgbClr val="000099"/>
                </a:solidFill>
                <a:latin typeface="Vivaldi" panose="03020602050506090804" pitchFamily="66" charset="0"/>
              </a:rPr>
              <a:t>Ölçmede Hata</a:t>
            </a:r>
          </a:p>
        </p:txBody>
      </p:sp>
      <p:pic>
        <p:nvPicPr>
          <p:cNvPr id="6148" name="Picture 5" descr="MCBD07137_0000[1]">
            <a:extLst>
              <a:ext uri="{FF2B5EF4-FFF2-40B4-BE49-F238E27FC236}">
                <a16:creationId xmlns:a16="http://schemas.microsoft.com/office/drawing/2014/main" id="{06E9315E-28CD-465E-8FC3-4BCA32FB1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781300"/>
            <a:ext cx="14890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  <p:bldP spid="358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Başlık 1">
            <a:extLst>
              <a:ext uri="{FF2B5EF4-FFF2-40B4-BE49-F238E27FC236}">
                <a16:creationId xmlns:a16="http://schemas.microsoft.com/office/drawing/2014/main" id="{5BECAE5A-1195-4231-ADFB-8CBDB814A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6200000">
            <a:off x="-1951832" y="2251869"/>
            <a:ext cx="4460875" cy="630238"/>
          </a:xfrm>
        </p:spPr>
        <p:txBody>
          <a:bodyPr/>
          <a:lstStyle/>
          <a:p>
            <a:r>
              <a:rPr lang="tr-TR" altLang="tr-TR" sz="2800" b="1">
                <a:solidFill>
                  <a:srgbClr val="A50021"/>
                </a:solidFill>
              </a:rPr>
              <a:t>Korelasyon Grafikleri</a:t>
            </a:r>
            <a:endParaRPr lang="tr-TR" altLang="tr-TR" sz="2800"/>
          </a:p>
        </p:txBody>
      </p:sp>
      <p:pic>
        <p:nvPicPr>
          <p:cNvPr id="31747" name="Picture 2" descr="D:\dell için\yedek-2\cd-1\eskibelgelerim\ölçme değerlendirme\korelasyon grafikleri.jpg">
            <a:extLst>
              <a:ext uri="{FF2B5EF4-FFF2-40B4-BE49-F238E27FC236}">
                <a16:creationId xmlns:a16="http://schemas.microsoft.com/office/drawing/2014/main" id="{440A9C58-1263-4A7D-BE2C-8C2839CBB4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9" b="16006"/>
          <a:stretch>
            <a:fillRect/>
          </a:stretch>
        </p:blipFill>
        <p:spPr>
          <a:xfrm>
            <a:off x="1403350" y="188913"/>
            <a:ext cx="6624638" cy="6553200"/>
          </a:xfrm>
          <a:noFill/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C790347-893A-4FA8-8ABC-B8B9BDCD5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66800" indent="-1066800" algn="ctr" eaLnBrk="1" hangingPunct="1"/>
            <a:r>
              <a:rPr lang="tr-TR" altLang="tr-TR" sz="4400">
                <a:solidFill>
                  <a:srgbClr val="000099"/>
                </a:solidFill>
                <a:latin typeface="Vivaldi" panose="03020602050506090804" pitchFamily="66" charset="0"/>
              </a:rPr>
              <a:t>Ölçme Hatalarının Kaynakları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776D06D-2305-4261-8C77-374BEB69C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tr-TR" altLang="tr-TR" sz="3200">
                <a:solidFill>
                  <a:schemeClr val="hlink"/>
                </a:solidFill>
              </a:rPr>
              <a:t>Ölçen kişiden gelen hatalar</a:t>
            </a:r>
          </a:p>
          <a:p>
            <a:pPr marL="533400" indent="-533400" eaLnBrk="1" hangingPunct="1"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tr-TR" altLang="tr-TR" sz="3200">
                <a:solidFill>
                  <a:schemeClr val="hlink"/>
                </a:solidFill>
              </a:rPr>
              <a:t>Ölçülen özellikten gelen hatalar </a:t>
            </a:r>
          </a:p>
          <a:p>
            <a:pPr marL="533400" indent="-533400" eaLnBrk="1" hangingPunct="1"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tr-TR" altLang="tr-TR" sz="3200">
                <a:solidFill>
                  <a:schemeClr val="hlink"/>
                </a:solidFill>
              </a:rPr>
              <a:t>Ölçme aracından gelen hatalar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Pj04304920000[1]">
            <a:extLst>
              <a:ext uri="{FF2B5EF4-FFF2-40B4-BE49-F238E27FC236}">
                <a16:creationId xmlns:a16="http://schemas.microsoft.com/office/drawing/2014/main" id="{8937C448-5ABC-43E3-8166-FB34EF4A5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59039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80629955-2715-4029-B3E3-CDFCD8162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z="4000">
                <a:solidFill>
                  <a:srgbClr val="000099"/>
                </a:solidFill>
                <a:latin typeface="Vivaldi" panose="03020602050506090804" pitchFamily="66" charset="0"/>
              </a:rPr>
              <a:t>Ölçen Kişiden Gelen</a:t>
            </a:r>
            <a:br>
              <a:rPr lang="tr-TR" altLang="tr-TR" sz="4000">
                <a:solidFill>
                  <a:srgbClr val="000099"/>
                </a:solidFill>
                <a:latin typeface="Vivaldi" panose="03020602050506090804" pitchFamily="66" charset="0"/>
              </a:rPr>
            </a:br>
            <a:r>
              <a:rPr lang="tr-TR" altLang="tr-TR" sz="4000">
                <a:solidFill>
                  <a:srgbClr val="000099"/>
                </a:solidFill>
                <a:latin typeface="Vivaldi" panose="03020602050506090804" pitchFamily="66" charset="0"/>
              </a:rPr>
              <a:t>Hatalar</a:t>
            </a:r>
            <a:r>
              <a:rPr lang="tr-TR" altLang="tr-TR" sz="4000">
                <a:latin typeface="Vivaldi" panose="03020602050506090804" pitchFamily="66" charset="0"/>
              </a:rPr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51E9615-26D5-47CE-B3D5-D51DB3E70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4"/>
              </a:buBlip>
            </a:pPr>
            <a:r>
              <a:rPr lang="tr-TR" altLang="tr-TR" sz="3600" b="1">
                <a:solidFill>
                  <a:schemeClr val="hlink"/>
                </a:solidFill>
              </a:rPr>
              <a:t>Yaş</a:t>
            </a:r>
          </a:p>
          <a:p>
            <a:pPr eaLnBrk="1" hangingPunct="1">
              <a:buFont typeface="Wingdings" panose="05000000000000000000" pitchFamily="2" charset="2"/>
              <a:buBlip>
                <a:blip r:embed="rId4"/>
              </a:buBlip>
            </a:pPr>
            <a:r>
              <a:rPr lang="tr-TR" altLang="tr-TR" sz="3600" b="1">
                <a:solidFill>
                  <a:schemeClr val="hlink"/>
                </a:solidFill>
              </a:rPr>
              <a:t>Öğrenme durumu</a:t>
            </a:r>
          </a:p>
          <a:p>
            <a:pPr eaLnBrk="1" hangingPunct="1">
              <a:buFont typeface="Wingdings" panose="05000000000000000000" pitchFamily="2" charset="2"/>
              <a:buBlip>
                <a:blip r:embed="rId4"/>
              </a:buBlip>
            </a:pPr>
            <a:r>
              <a:rPr lang="tr-TR" altLang="tr-TR" sz="3600" b="1">
                <a:solidFill>
                  <a:schemeClr val="hlink"/>
                </a:solidFill>
              </a:rPr>
              <a:t>Herhangi bir bedensel özür</a:t>
            </a:r>
          </a:p>
          <a:p>
            <a:pPr eaLnBrk="1" hangingPunct="1">
              <a:buFont typeface="Wingdings" panose="05000000000000000000" pitchFamily="2" charset="2"/>
              <a:buBlip>
                <a:blip r:embed="rId4"/>
              </a:buBlip>
            </a:pPr>
            <a:r>
              <a:rPr lang="tr-TR" altLang="tr-TR" sz="3600" b="1">
                <a:solidFill>
                  <a:schemeClr val="hlink"/>
                </a:solidFill>
              </a:rPr>
              <a:t>Ruh hali </a:t>
            </a:r>
          </a:p>
          <a:p>
            <a:pPr eaLnBrk="1" hangingPunct="1">
              <a:buFont typeface="Wingdings" panose="05000000000000000000" pitchFamily="2" charset="2"/>
              <a:buBlip>
                <a:blip r:embed="rId4"/>
              </a:buBlip>
            </a:pPr>
            <a:r>
              <a:rPr lang="tr-TR" altLang="tr-TR" sz="3600" b="1">
                <a:solidFill>
                  <a:schemeClr val="hlink"/>
                </a:solidFill>
              </a:rPr>
              <a:t>O anki durumu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68C1457-B969-41D8-B0E9-31B2EC1C0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z="4000">
                <a:solidFill>
                  <a:srgbClr val="000099"/>
                </a:solidFill>
                <a:latin typeface="Vivaldi" panose="03020602050506090804" pitchFamily="66" charset="0"/>
              </a:rPr>
              <a:t>Ölçülen Özellikten Gelen</a:t>
            </a:r>
            <a:br>
              <a:rPr lang="tr-TR" altLang="tr-TR" sz="4000">
                <a:solidFill>
                  <a:srgbClr val="000099"/>
                </a:solidFill>
                <a:latin typeface="Vivaldi" panose="03020602050506090804" pitchFamily="66" charset="0"/>
              </a:rPr>
            </a:br>
            <a:r>
              <a:rPr lang="tr-TR" altLang="tr-TR" sz="4000">
                <a:solidFill>
                  <a:srgbClr val="000099"/>
                </a:solidFill>
                <a:latin typeface="Vivaldi" panose="03020602050506090804" pitchFamily="66" charset="0"/>
              </a:rPr>
              <a:t>Hatalar</a:t>
            </a:r>
            <a:r>
              <a:rPr lang="tr-TR" altLang="tr-TR" sz="4000">
                <a:latin typeface="Vivaldi" panose="03020602050506090804" pitchFamily="66" charset="0"/>
              </a:rPr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D983052-3542-4E62-A319-5E36627BA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27538" y="1922463"/>
            <a:ext cx="4810125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tr-TR" altLang="tr-TR">
                <a:solidFill>
                  <a:schemeClr val="hlink"/>
                </a:solidFill>
              </a:rPr>
              <a:t>Ölçülen özelliğin tam olarak tanımının yapılmamış olması</a:t>
            </a:r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tr-TR" altLang="tr-TR">
                <a:solidFill>
                  <a:schemeClr val="hlink"/>
                </a:solidFill>
              </a:rPr>
              <a:t>ölçülecek özelliğin tümünün ölçülemeyişi gibi özellikler ölçmede hataya neden olabilir </a:t>
            </a:r>
          </a:p>
        </p:txBody>
      </p:sp>
      <p:pic>
        <p:nvPicPr>
          <p:cNvPr id="13317" name="Picture 5" descr="C:\Users\pc\AppData\Local\Microsoft\Windows\Temporary Internet Files\Content.IE5\Y9LM98XM\telephone-poles-311495_640[1].png">
            <a:extLst>
              <a:ext uri="{FF2B5EF4-FFF2-40B4-BE49-F238E27FC236}">
                <a16:creationId xmlns:a16="http://schemas.microsoft.com/office/drawing/2014/main" id="{009D2BF9-980F-4E74-B6BA-7DAB02A17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51593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4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79CF6A7-99C1-4531-AAE2-C4EFD28AD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z="4000">
                <a:solidFill>
                  <a:srgbClr val="000099"/>
                </a:solidFill>
                <a:latin typeface="Vivaldi" panose="03020602050506090804" pitchFamily="66" charset="0"/>
              </a:rPr>
              <a:t>Ölçme Aracından Gelen</a:t>
            </a:r>
            <a:br>
              <a:rPr lang="tr-TR" altLang="tr-TR" sz="4000">
                <a:solidFill>
                  <a:srgbClr val="000099"/>
                </a:solidFill>
                <a:latin typeface="Vivaldi" panose="03020602050506090804" pitchFamily="66" charset="0"/>
              </a:rPr>
            </a:br>
            <a:r>
              <a:rPr lang="tr-TR" altLang="tr-TR" sz="4000">
                <a:solidFill>
                  <a:srgbClr val="000099"/>
                </a:solidFill>
                <a:latin typeface="Vivaldi" panose="03020602050506090804" pitchFamily="66" charset="0"/>
              </a:rPr>
              <a:t>Hatalar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B799691-494B-49B7-BCBE-0620031C9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78000"/>
            <a:ext cx="5673725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tr-TR" altLang="tr-TR">
                <a:solidFill>
                  <a:schemeClr val="hlink"/>
                </a:solidFill>
              </a:rPr>
              <a:t>Kullanılan aracının basımından doğabilecek hatalar da ölçme hatalarına neden olabilir. </a:t>
            </a:r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tr-TR" altLang="tr-TR">
                <a:solidFill>
                  <a:schemeClr val="hlink"/>
                </a:solidFill>
              </a:rPr>
              <a:t>Örneğin 100 cm değil de 98 cm olan bir metre ile yapılan ölçüm haliyle bize hatalı sonuçlar verecektir.</a:t>
            </a:r>
          </a:p>
        </p:txBody>
      </p:sp>
      <p:pic>
        <p:nvPicPr>
          <p:cNvPr id="14340" name="Picture 4" descr="MCj04126280000[1]">
            <a:extLst>
              <a:ext uri="{FF2B5EF4-FFF2-40B4-BE49-F238E27FC236}">
                <a16:creationId xmlns:a16="http://schemas.microsoft.com/office/drawing/2014/main" id="{0C7263E5-0344-4820-91FE-B1BCDDCA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3590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E3F9A834-5C42-4F39-8103-2E24A2DB7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b="1"/>
              <a:t>Sabit hata</a:t>
            </a:r>
          </a:p>
          <a:p>
            <a:pPr eaLnBrk="1" hangingPunct="1"/>
            <a:r>
              <a:rPr lang="tr-TR" altLang="tr-TR" b="1"/>
              <a:t>Sistematik hata</a:t>
            </a:r>
          </a:p>
          <a:p>
            <a:pPr eaLnBrk="1" hangingPunct="1"/>
            <a:r>
              <a:rPr lang="tr-TR" altLang="tr-TR" b="1"/>
              <a:t>Tesadüfi hata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012F9150-6414-4A68-A1D5-C9DC0E82F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tr-TR" altLang="tr-TR" sz="6000" b="1">
                <a:solidFill>
                  <a:srgbClr val="000099"/>
                </a:solidFill>
              </a:rPr>
              <a:t>Hata Türleri</a:t>
            </a:r>
            <a:r>
              <a:rPr lang="tr-TR" altLang="tr-TR" sz="6000" b="1"/>
              <a:t> </a:t>
            </a:r>
          </a:p>
        </p:txBody>
      </p:sp>
      <p:pic>
        <p:nvPicPr>
          <p:cNvPr id="38918" name="Picture 6" descr="MCj04280810000[1]">
            <a:extLst>
              <a:ext uri="{FF2B5EF4-FFF2-40B4-BE49-F238E27FC236}">
                <a16:creationId xmlns:a16="http://schemas.microsoft.com/office/drawing/2014/main" id="{A428D86A-A9C3-4219-BB9C-99A0A475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24325"/>
            <a:ext cx="19685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MCj04280810000[1]">
            <a:extLst>
              <a:ext uri="{FF2B5EF4-FFF2-40B4-BE49-F238E27FC236}">
                <a16:creationId xmlns:a16="http://schemas.microsoft.com/office/drawing/2014/main" id="{D03E9D7A-E5DD-4EA3-AD25-F6BF0493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63963"/>
            <a:ext cx="19685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MCj04280810000[1]">
            <a:extLst>
              <a:ext uri="{FF2B5EF4-FFF2-40B4-BE49-F238E27FC236}">
                <a16:creationId xmlns:a16="http://schemas.microsoft.com/office/drawing/2014/main" id="{98E8BFE6-506F-4DE4-B13C-2945F289A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989138"/>
            <a:ext cx="19685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D398ECC-24AC-4C3B-9852-D050A92E1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z="5400" b="1">
                <a:solidFill>
                  <a:srgbClr val="000099"/>
                </a:solidFill>
              </a:rPr>
              <a:t>Hata Türleri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F9B174C-C592-4E91-88E3-F6691AD28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b="1">
                <a:solidFill>
                  <a:srgbClr val="000099"/>
                </a:solidFill>
              </a:rPr>
              <a:t>Sabit Hatalar</a:t>
            </a:r>
            <a:r>
              <a:rPr lang="tr-TR" altLang="tr-TR" b="1">
                <a:solidFill>
                  <a:schemeClr val="hlink"/>
                </a:solidFill>
              </a:rPr>
              <a:t>: Bir ölçmeden diğerine miktarı değişmeyen hatalara denir. Her ölçmede hata payı aynıdır. Kontrol edilebilir. Geçerliliği etkiler.</a:t>
            </a:r>
          </a:p>
          <a:p>
            <a:pPr lvl="1" eaLnBrk="1" hangingPunct="1"/>
            <a:r>
              <a:rPr lang="tr-TR" altLang="tr-TR" b="1">
                <a:solidFill>
                  <a:srgbClr val="000099"/>
                </a:solidFill>
              </a:rPr>
              <a:t>Örnek</a:t>
            </a:r>
            <a:r>
              <a:rPr lang="tr-TR" altLang="tr-TR" b="1">
                <a:solidFill>
                  <a:schemeClr val="hlink"/>
                </a:solidFill>
              </a:rPr>
              <a:t>: Bir sınavda herkese 10 puan fazla verilmesi, bir sorunun tüm sınıf tarafından cevapsız bırakılması, bir cetvelin 1 cm eksik ölçmesi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8728C8A-BD28-477F-89E6-D22DA7727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z="5400" b="1">
                <a:solidFill>
                  <a:srgbClr val="000099"/>
                </a:solidFill>
              </a:rPr>
              <a:t>Hata Türleri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ED37913-B35E-43C2-ABF8-101C4B2F4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b="1">
                <a:solidFill>
                  <a:srgbClr val="000099"/>
                </a:solidFill>
              </a:rPr>
              <a:t>Sistematik Hatalar</a:t>
            </a:r>
            <a:r>
              <a:rPr lang="tr-TR" altLang="tr-TR" b="1">
                <a:solidFill>
                  <a:schemeClr val="hlink"/>
                </a:solidFill>
              </a:rPr>
              <a:t>: Ölçülen büyüklüğe, ölçmeciye veya ölçme koşullarına bağlı olarak miktarı değişen hatalardır. Yanlılık adı da verilir. Kontrol edilebilir. Hatanın kaynağı bellidir. Geçerliliği etkiler.</a:t>
            </a:r>
          </a:p>
          <a:p>
            <a:pPr lvl="1" eaLnBrk="1" hangingPunct="1"/>
            <a:r>
              <a:rPr lang="tr-TR" altLang="tr-TR" b="1">
                <a:solidFill>
                  <a:srgbClr val="000099"/>
                </a:solidFill>
              </a:rPr>
              <a:t>Örnek:</a:t>
            </a:r>
            <a:r>
              <a:rPr lang="tr-TR" altLang="tr-TR" b="1">
                <a:solidFill>
                  <a:schemeClr val="hlink"/>
                </a:solidFill>
              </a:rPr>
              <a:t> Yazısı güzel olana fazla puan verilmesi, kızların fazla puan alması, ilk okunan kağıtlara az, daha sonra okunanlara gittikçe fazla puan verilmesi gibi.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/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Katman">
  <a:themeElements>
    <a:clrScheme name="Katman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Katma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tman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tman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tman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tman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tman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tman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tman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tman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tman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tman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1234</TotalTime>
  <Words>824</Words>
  <Application>Microsoft Office PowerPoint</Application>
  <PresentationFormat>Ekran Gösterisi (4:3)</PresentationFormat>
  <Paragraphs>85</Paragraphs>
  <Slides>20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Vivaldi</vt:lpstr>
      <vt:lpstr>Arial</vt:lpstr>
      <vt:lpstr>Times New Roman</vt:lpstr>
      <vt:lpstr>Wingdings</vt:lpstr>
      <vt:lpstr>Calibri</vt:lpstr>
      <vt:lpstr>Script MT Bold</vt:lpstr>
      <vt:lpstr>Katman</vt:lpstr>
      <vt:lpstr>ÖLÇMEDE HATA  KORELASYON</vt:lpstr>
      <vt:lpstr>PowerPoint Sunusu</vt:lpstr>
      <vt:lpstr>Ölçme Hatalarının Kaynakları</vt:lpstr>
      <vt:lpstr>Ölçen Kişiden Gelen Hatalar </vt:lpstr>
      <vt:lpstr>Ölçülen Özellikten Gelen Hatalar </vt:lpstr>
      <vt:lpstr>Ölçme Aracından Gelen Hatalar</vt:lpstr>
      <vt:lpstr>Hata Türleri </vt:lpstr>
      <vt:lpstr>Hata Türleri</vt:lpstr>
      <vt:lpstr>Hata Türleri</vt:lpstr>
      <vt:lpstr>Hata Türleri</vt:lpstr>
      <vt:lpstr>Ölçmede Standart Hata</vt:lpstr>
      <vt:lpstr>Eğitimde Standart Hata Hesabı</vt:lpstr>
      <vt:lpstr>Eğitimde Standart Hata Hesabı</vt:lpstr>
      <vt:lpstr>Eğitimde Standart Hata Hesabı</vt:lpstr>
      <vt:lpstr>Örnek Soru</vt:lpstr>
      <vt:lpstr>Korelasyon Katsayısı</vt:lpstr>
      <vt:lpstr>Korelasyon Katsayısı</vt:lpstr>
      <vt:lpstr>Korelasyon Katsayısı</vt:lpstr>
      <vt:lpstr>Korelasyon Katsayısı</vt:lpstr>
      <vt:lpstr>Korelasyon Grafikleri</vt:lpstr>
    </vt:vector>
  </TitlesOfParts>
  <Company>MEB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ÖLÇME ARACININ YAPISAL NİTELİKLERİ</dc:title>
  <dc:creator>user</dc:creator>
  <cp:lastModifiedBy>akdağ</cp:lastModifiedBy>
  <cp:revision>138</cp:revision>
  <dcterms:created xsi:type="dcterms:W3CDTF">2005-03-10T21:31:28Z</dcterms:created>
  <dcterms:modified xsi:type="dcterms:W3CDTF">2022-10-19T15:55:06Z</dcterms:modified>
</cp:coreProperties>
</file>