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2" r:id="rId2"/>
    <p:sldId id="256" r:id="rId3"/>
    <p:sldId id="258" r:id="rId4"/>
    <p:sldId id="264" r:id="rId5"/>
    <p:sldId id="265" r:id="rId6"/>
    <p:sldId id="259" r:id="rId7"/>
    <p:sldId id="266" r:id="rId8"/>
    <p:sldId id="260" r:id="rId9"/>
    <p:sldId id="267" r:id="rId10"/>
    <p:sldId id="274" r:id="rId11"/>
    <p:sldId id="273" r:id="rId12"/>
    <p:sldId id="272" r:id="rId13"/>
    <p:sldId id="271" r:id="rId14"/>
    <p:sldId id="275" r:id="rId15"/>
    <p:sldId id="261" r:id="rId16"/>
    <p:sldId id="262" r:id="rId17"/>
    <p:sldId id="263" r:id="rId18"/>
    <p:sldId id="268" r:id="rId19"/>
    <p:sldId id="269" r:id="rId20"/>
    <p:sldId id="270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66FFFF"/>
    <a:srgbClr val="0000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0" autoAdjust="0"/>
    <p:restoredTop sz="94718" autoAdjust="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>
            <a:extLst>
              <a:ext uri="{FF2B5EF4-FFF2-40B4-BE49-F238E27FC236}">
                <a16:creationId xmlns:a16="http://schemas.microsoft.com/office/drawing/2014/main" id="{B21682B6-BD85-423A-A3E0-E7D213BFD7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F2AE72B-634F-4685-82B0-4FD7F439A7D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3F42A6-10AC-4640-ACB5-35D5A4AB09C9}" type="datetimeFigureOut">
              <a:rPr lang="tr-TR"/>
              <a:pPr>
                <a:defRPr/>
              </a:pPr>
              <a:t>13.11.2022</a:t>
            </a:fld>
            <a:endParaRPr lang="tr-TR"/>
          </a:p>
        </p:txBody>
      </p:sp>
      <p:sp>
        <p:nvSpPr>
          <p:cNvPr id="4" name="Slayt Görüntüsü Yer Tutucusu 3">
            <a:extLst>
              <a:ext uri="{FF2B5EF4-FFF2-40B4-BE49-F238E27FC236}">
                <a16:creationId xmlns:a16="http://schemas.microsoft.com/office/drawing/2014/main" id="{3A3D1B50-894B-406A-996A-35A662800C7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Not Yer Tutucusu 4">
            <a:extLst>
              <a:ext uri="{FF2B5EF4-FFF2-40B4-BE49-F238E27FC236}">
                <a16:creationId xmlns:a16="http://schemas.microsoft.com/office/drawing/2014/main" id="{C26E27B9-887D-4407-856B-105907DA81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6" name="Altbilgi Yer Tutucusu 5">
            <a:extLst>
              <a:ext uri="{FF2B5EF4-FFF2-40B4-BE49-F238E27FC236}">
                <a16:creationId xmlns:a16="http://schemas.microsoft.com/office/drawing/2014/main" id="{93D60ACF-0F1C-4A7D-BED2-3D7EA2AFDB7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4C584F1-F2D4-401A-AAA7-A50A383B20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6A19B4-508C-4CD4-B776-DEEB834F80C7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75F1DF-2E5A-4764-B66B-766C16307D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F7481-7436-44D2-9865-CF50BE22633E}" type="datetime1">
              <a:rPr lang="tr-TR"/>
              <a:pPr>
                <a:defRPr/>
              </a:pPr>
              <a:t>13.11.2022</a:t>
            </a:fld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092C2F-758F-458C-9D77-3CF65ECBCD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Madde Analizi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A4608A-092B-43AD-B291-D3B7E2BF74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023213-CCA1-4A51-8932-918CC3F4598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8873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5E47E1-FBDB-4866-8280-7E633514FE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55D3F-8DF6-418F-A86F-08B673F183CE}" type="datetime1">
              <a:rPr lang="tr-TR"/>
              <a:pPr>
                <a:defRPr/>
              </a:pPr>
              <a:t>13.11.2022</a:t>
            </a:fld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6FCE7D-2311-4D60-BE87-1828995B44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Madde Analizi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1AA5AB-3BE7-49C5-8C78-C9A86BDD74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B24A64-3AE0-46C3-A19C-F2CADB13DD3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48004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042E30-B1A5-4D01-89A2-80E4FCF930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66336-A0A4-4C0F-B1F8-0877DC88969C}" type="datetime1">
              <a:rPr lang="tr-TR"/>
              <a:pPr>
                <a:defRPr/>
              </a:pPr>
              <a:t>13.11.2022</a:t>
            </a:fld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3DE437-8506-46CA-A15C-02F38DB227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Madde Analizi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A3DF10-5488-4884-AF67-70EFCE7DB1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CEF03C-C6E5-4072-9329-835BA891E97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55315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6D2D94E-A305-4017-B878-783EC23A62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FF2DB-8A0B-4022-ACEF-1366CB9BED7A}" type="datetime1">
              <a:rPr lang="tr-TR"/>
              <a:pPr>
                <a:defRPr/>
              </a:pPr>
              <a:t>13.11.2022</a:t>
            </a:fld>
            <a:endParaRPr lang="tr-TR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27BEF8A-181B-4B65-93B5-C5E12B4962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Madde Analizi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2D79508-97C2-474D-A2DF-8D47C8E185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D6E664-FF5A-437B-B685-FF0E1D367F6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0842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3C3F03-F480-4D8C-BFC8-A5E611D20B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834E4-8496-4730-A7B2-87D27E94E46F}" type="datetime1">
              <a:rPr lang="tr-TR"/>
              <a:pPr>
                <a:defRPr/>
              </a:pPr>
              <a:t>13.11.2022</a:t>
            </a:fld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6363F0-B1AC-446E-A3A0-91B8B8E838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Madde Analizi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D45257-594D-49A3-91FC-52CAC411FE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71B89D-D808-4DAB-A192-3ED35CC9816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19383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D9C078-85B3-4C16-AAB8-E4E16AC546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A40DA-AC06-419D-BA83-64A4A95ADCBE}" type="datetime1">
              <a:rPr lang="tr-TR"/>
              <a:pPr>
                <a:defRPr/>
              </a:pPr>
              <a:t>13.11.2022</a:t>
            </a:fld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7E821F-7E47-48CD-8CFF-F0A693EC17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Madde Analizi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C07443-5B1A-47B2-821B-1099978085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AB16C1-4559-4B71-ABB6-814E1D14BA3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9766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78A2A7D-4725-402E-AE2C-D16D84B83C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FA531-0E50-4E34-B274-A2D1E35A5C7B}" type="datetime1">
              <a:rPr lang="tr-TR"/>
              <a:pPr>
                <a:defRPr/>
              </a:pPr>
              <a:t>13.11.2022</a:t>
            </a:fld>
            <a:endParaRPr lang="tr-T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24AA8E-3DCD-4761-938A-CD6CE5B8A8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Madde Analizi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9D9609-1B16-4959-B1C6-96D19C8D1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82B2DF-F629-4A79-A979-841EACB7ED6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5014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F44DB6-60C0-4274-A3A1-D09E6902DF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480A8-EDAB-4FFA-B636-9CC1DFE739F4}" type="datetime1">
              <a:rPr lang="tr-TR"/>
              <a:pPr>
                <a:defRPr/>
              </a:pPr>
              <a:t>13.11.2022</a:t>
            </a:fld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6C1477-821F-496A-A12E-0E2D14218B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Madde Analizi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14F057-6A27-4905-9703-17FAE6BABF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C05D31-1B22-4F5A-8E86-BF484CCA2B1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40359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E76917-0613-4865-963E-6335D76454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90BED-ABC7-4C36-900D-9E0BCBFE5A06}" type="datetime1">
              <a:rPr lang="tr-TR"/>
              <a:pPr>
                <a:defRPr/>
              </a:pPr>
              <a:t>13.11.2022</a:t>
            </a:fld>
            <a:endParaRPr lang="tr-T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F0AD0B2-17DF-4011-B9FD-F1D7F4DCFE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Madde Analizi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7D8B58E-A566-4F80-88A5-AF0946EC88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41A594-0C1D-4B7D-A9DA-7E3F959D664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222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C8D6A27-0C63-481C-B00B-9AFFF12045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AC8E6-9E16-4E43-960F-913D31AB3AF1}" type="datetime1">
              <a:rPr lang="tr-TR"/>
              <a:pPr>
                <a:defRPr/>
              </a:pPr>
              <a:t>13.11.2022</a:t>
            </a:fld>
            <a:endParaRPr lang="tr-T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A7B69B5-6241-4DAD-AE0D-5A5D3635B7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Madde Analizi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4591ECD-6A4E-4B53-B69D-D7AC0873D3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8316A3-E772-4811-A319-8C40D7F43F8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2340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BB288F6-C83C-4A1D-A7AF-FDA9F8E7B1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43971-BD69-43D0-9E38-4521E6FB5F6A}" type="datetime1">
              <a:rPr lang="tr-TR"/>
              <a:pPr>
                <a:defRPr/>
              </a:pPr>
              <a:t>13.11.2022</a:t>
            </a:fld>
            <a:endParaRPr lang="tr-T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0636C98-EB09-4238-B499-FDF53AAB57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Madde Analizi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F44767B-C5EF-4DAC-817E-07DC148DCC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A43D4-94A4-4B40-A63B-D6A1E94279B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5362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14815A-9A81-48DE-A936-2897C22689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AB1C1-43EE-4115-9896-8D2C839C8443}" type="datetime1">
              <a:rPr lang="tr-TR"/>
              <a:pPr>
                <a:defRPr/>
              </a:pPr>
              <a:t>13.11.2022</a:t>
            </a:fld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9F8856-5928-49DF-AC17-E0BE6CE4A4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Madde Analizi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BFF230-B7D7-4D6C-BD71-B23AE24A94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8CDB6-59C7-4B7B-B86F-73181D83F2D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1269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993D86-648D-4B5B-AEBF-83813AC785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DD912-4436-4692-977A-268358594CF5}" type="datetime1">
              <a:rPr lang="tr-TR"/>
              <a:pPr>
                <a:defRPr/>
              </a:pPr>
              <a:t>13.11.2022</a:t>
            </a:fld>
            <a:endParaRPr lang="tr-T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5F7518-AB64-4C8F-B89A-2C7430C163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Madde Analizi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44DA27-18CA-41D2-8AC2-08A000D841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1C9CA2-8932-410D-8284-2EED82FA367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23612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66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3720F49-F36B-450F-91AC-B07F5AF9C0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41275" cmpd="dbl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48224B1-326F-49B9-9502-E0C078E751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F19F555-20E4-4CBC-9010-906A292FC56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8334215-603B-4032-A7DB-3D35A0DE0E6B}" type="datetime1">
              <a:rPr lang="tr-TR"/>
              <a:pPr>
                <a:defRPr/>
              </a:pPr>
              <a:t>13.11.2022</a:t>
            </a:fld>
            <a:endParaRPr lang="tr-T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28FCF0F-EFA0-43EE-8EAB-E7501B4108D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tr-TR"/>
              <a:t>Madde Analizi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B1C4EED-B928-47BA-B1CC-DB42C4664D4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0ACE01-0D43-48A5-BE9B-65B13AF17690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Tunga" pitchFamily="2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ea typeface="Tunga" pitchFamily="2" charset="0"/>
          <a:cs typeface="Tunga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ea typeface="Tunga" pitchFamily="2" charset="0"/>
          <a:cs typeface="Tunga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ea typeface="Tunga" pitchFamily="2" charset="0"/>
          <a:cs typeface="Tunga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ea typeface="Tunga" pitchFamily="2" charset="0"/>
          <a:cs typeface="Tunga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cs typeface="Tunga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cs typeface="Tunga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cs typeface="Tunga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cs typeface="Tunga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3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AF0C25-45E5-4EF7-828A-69C0578BBC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36304"/>
          </a:xfrm>
        </p:spPr>
        <p:txBody>
          <a:bodyPr/>
          <a:lstStyle/>
          <a:p>
            <a:r>
              <a:rPr lang="tr-TR" altLang="tr-TR" dirty="0"/>
              <a:t>Merkezi Eğilim (Yığılma) ve</a:t>
            </a:r>
            <a:br>
              <a:rPr lang="tr-TR" altLang="tr-TR" dirty="0"/>
            </a:br>
            <a:r>
              <a:rPr lang="tr-TR" altLang="tr-TR" dirty="0"/>
              <a:t>Dağılım (Değişim, Yayılma) Ölçüleri</a:t>
            </a:r>
            <a:endParaRPr lang="tr-TR" dirty="0"/>
          </a:p>
        </p:txBody>
      </p:sp>
      <p:sp>
        <p:nvSpPr>
          <p:cNvPr id="4" name="5 Metin kutusu">
            <a:extLst>
              <a:ext uri="{FF2B5EF4-FFF2-40B4-BE49-F238E27FC236}">
                <a16:creationId xmlns:a16="http://schemas.microsoft.com/office/drawing/2014/main" id="{72C51DE0-CC2E-4C1A-B6A3-BAFB26704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5013176"/>
            <a:ext cx="342046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Monotype Corsiva" panose="03010101010201010101" pitchFamily="66" charset="0"/>
              </a:rPr>
              <a:t>Hazırlayan: Prof. Dr. Mustafa Akdağ</a:t>
            </a:r>
          </a:p>
        </p:txBody>
      </p:sp>
    </p:spTree>
    <p:extLst>
      <p:ext uri="{BB962C8B-B14F-4D97-AF65-F5344CB8AC3E}">
        <p14:creationId xmlns:p14="http://schemas.microsoft.com/office/powerpoint/2010/main" val="374999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2 İçerik Yer Tutucusu">
            <a:extLst>
              <a:ext uri="{FF2B5EF4-FFF2-40B4-BE49-F238E27FC236}">
                <a16:creationId xmlns:a16="http://schemas.microsoft.com/office/drawing/2014/main" id="{48EC6C2C-BA44-400C-86E9-3E1D066F8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1974850"/>
            <a:ext cx="6615113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Bu ilişki sonucunda üç tür dağılım ortaya çıkar:</a:t>
            </a:r>
          </a:p>
          <a:p>
            <a:r>
              <a:rPr lang="tr-TR" altLang="tr-TR"/>
              <a:t>Normal dağılım,</a:t>
            </a:r>
          </a:p>
          <a:p>
            <a:r>
              <a:rPr lang="tr-TR" altLang="tr-TR"/>
              <a:t>Sağa çarpık,</a:t>
            </a:r>
          </a:p>
          <a:p>
            <a:r>
              <a:rPr lang="tr-TR" altLang="tr-TR"/>
              <a:t>Sola çarpık.</a:t>
            </a:r>
          </a:p>
        </p:txBody>
      </p:sp>
      <p:sp>
        <p:nvSpPr>
          <p:cNvPr id="4" name="1 Başlık">
            <a:extLst>
              <a:ext uri="{FF2B5EF4-FFF2-40B4-BE49-F238E27FC236}">
                <a16:creationId xmlns:a16="http://schemas.microsoft.com/office/drawing/2014/main" id="{66829C08-1890-4F4F-8E2D-6B3ABFD2F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/>
              <a:t>Çarpıklık (mod, medyan ve ortalama arasındaki ilişki)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C6AE08CF-CDD5-4611-B473-04C39BD9B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/>
              <a:t>Çarpıklık (mod, medyan ve ortalama arasındaki ilişki)</a:t>
            </a:r>
          </a:p>
        </p:txBody>
      </p:sp>
      <p:sp>
        <p:nvSpPr>
          <p:cNvPr id="11267" name="2 Metin Yer Tutucusu">
            <a:extLst>
              <a:ext uri="{FF2B5EF4-FFF2-40B4-BE49-F238E27FC236}">
                <a16:creationId xmlns:a16="http://schemas.microsoft.com/office/drawing/2014/main" id="{C2281FD8-EBB5-4AFF-8285-427967B5307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571500" y="2332038"/>
            <a:ext cx="4186238" cy="4525962"/>
          </a:xfrm>
        </p:spPr>
        <p:txBody>
          <a:bodyPr/>
          <a:lstStyle/>
          <a:p>
            <a:pPr algn="ctr"/>
            <a:endParaRPr lang="tr-TR" altLang="tr-TR" sz="2400"/>
          </a:p>
          <a:p>
            <a:pPr lvl="1"/>
            <a:r>
              <a:rPr lang="tr-TR" altLang="tr-TR" sz="2400"/>
              <a:t>Yorum: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/>
              <a:t> Öğrencilerin yarısı ortalamanın üstünde, yarısı da altında kalır,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/>
              <a:t> Grubun başarısı normaldir,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/>
              <a:t> Test orta güçlüktedir.</a:t>
            </a:r>
          </a:p>
        </p:txBody>
      </p:sp>
      <p:cxnSp>
        <p:nvCxnSpPr>
          <p:cNvPr id="5" name="4 Düz Ok Bağlayıcısı">
            <a:extLst>
              <a:ext uri="{FF2B5EF4-FFF2-40B4-BE49-F238E27FC236}">
                <a16:creationId xmlns:a16="http://schemas.microsoft.com/office/drawing/2014/main" id="{C972BC9C-8E43-4774-A592-04012B6112F0}"/>
              </a:ext>
            </a:extLst>
          </p:cNvPr>
          <p:cNvCxnSpPr/>
          <p:nvPr/>
        </p:nvCxnSpPr>
        <p:spPr>
          <a:xfrm rot="5400000" flipH="1" flipV="1">
            <a:off x="3429000" y="4071938"/>
            <a:ext cx="3144837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Düz Ok Bağlayıcısı">
            <a:extLst>
              <a:ext uri="{FF2B5EF4-FFF2-40B4-BE49-F238E27FC236}">
                <a16:creationId xmlns:a16="http://schemas.microsoft.com/office/drawing/2014/main" id="{0DB9A794-89E2-49FC-9824-1AB9809C32B2}"/>
              </a:ext>
            </a:extLst>
          </p:cNvPr>
          <p:cNvCxnSpPr/>
          <p:nvPr/>
        </p:nvCxnSpPr>
        <p:spPr>
          <a:xfrm>
            <a:off x="5000625" y="5641975"/>
            <a:ext cx="3429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Serbest Form">
            <a:extLst>
              <a:ext uri="{FF2B5EF4-FFF2-40B4-BE49-F238E27FC236}">
                <a16:creationId xmlns:a16="http://schemas.microsoft.com/office/drawing/2014/main" id="{F4D76D35-D75A-48C6-B1F8-33E4AA6FA626}"/>
              </a:ext>
            </a:extLst>
          </p:cNvPr>
          <p:cNvSpPr/>
          <p:nvPr/>
        </p:nvSpPr>
        <p:spPr>
          <a:xfrm>
            <a:off x="5006975" y="3095625"/>
            <a:ext cx="3219450" cy="2479675"/>
          </a:xfrm>
          <a:custGeom>
            <a:avLst/>
            <a:gdLst>
              <a:gd name="connsiteX0" fmla="*/ 0 w 3219752"/>
              <a:gd name="connsiteY0" fmla="*/ 2419048 h 2479523"/>
              <a:gd name="connsiteX1" fmla="*/ 566057 w 3219752"/>
              <a:gd name="connsiteY1" fmla="*/ 2157790 h 2479523"/>
              <a:gd name="connsiteX2" fmla="*/ 1132114 w 3219752"/>
              <a:gd name="connsiteY2" fmla="*/ 561219 h 2479523"/>
              <a:gd name="connsiteX3" fmla="*/ 1611085 w 3219752"/>
              <a:gd name="connsiteY3" fmla="*/ 111276 h 2479523"/>
              <a:gd name="connsiteX4" fmla="*/ 2119085 w 3219752"/>
              <a:gd name="connsiteY4" fmla="*/ 270933 h 2479523"/>
              <a:gd name="connsiteX5" fmla="*/ 2569028 w 3219752"/>
              <a:gd name="connsiteY5" fmla="*/ 1736876 h 2479523"/>
              <a:gd name="connsiteX6" fmla="*/ 2786742 w 3219752"/>
              <a:gd name="connsiteY6" fmla="*/ 2360990 h 2479523"/>
              <a:gd name="connsiteX7" fmla="*/ 3164114 w 3219752"/>
              <a:gd name="connsiteY7" fmla="*/ 2448076 h 2479523"/>
              <a:gd name="connsiteX8" fmla="*/ 3120571 w 3219752"/>
              <a:gd name="connsiteY8" fmla="*/ 2433562 h 2479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19752" h="2479523">
                <a:moveTo>
                  <a:pt x="0" y="2419048"/>
                </a:moveTo>
                <a:cubicBezTo>
                  <a:pt x="188685" y="2443238"/>
                  <a:pt x="377371" y="2467428"/>
                  <a:pt x="566057" y="2157790"/>
                </a:cubicBezTo>
                <a:cubicBezTo>
                  <a:pt x="754743" y="1848152"/>
                  <a:pt x="957943" y="902305"/>
                  <a:pt x="1132114" y="561219"/>
                </a:cubicBezTo>
                <a:cubicBezTo>
                  <a:pt x="1306285" y="220133"/>
                  <a:pt x="1446590" y="159657"/>
                  <a:pt x="1611085" y="111276"/>
                </a:cubicBezTo>
                <a:cubicBezTo>
                  <a:pt x="1775580" y="62895"/>
                  <a:pt x="1959428" y="0"/>
                  <a:pt x="2119085" y="270933"/>
                </a:cubicBezTo>
                <a:cubicBezTo>
                  <a:pt x="2278742" y="541866"/>
                  <a:pt x="2457752" y="1388533"/>
                  <a:pt x="2569028" y="1736876"/>
                </a:cubicBezTo>
                <a:cubicBezTo>
                  <a:pt x="2680304" y="2085219"/>
                  <a:pt x="2687561" y="2242457"/>
                  <a:pt x="2786742" y="2360990"/>
                </a:cubicBezTo>
                <a:cubicBezTo>
                  <a:pt x="2885923" y="2479523"/>
                  <a:pt x="3108476" y="2435981"/>
                  <a:pt x="3164114" y="2448076"/>
                </a:cubicBezTo>
                <a:cubicBezTo>
                  <a:pt x="3219752" y="2460171"/>
                  <a:pt x="3170161" y="2446866"/>
                  <a:pt x="3120571" y="2433562"/>
                </a:cubicBez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1271" name="17 Metin kutusu">
            <a:extLst>
              <a:ext uri="{FF2B5EF4-FFF2-40B4-BE49-F238E27FC236}">
                <a16:creationId xmlns:a16="http://schemas.microsoft.com/office/drawing/2014/main" id="{71A7412B-D3ED-4D8D-A9D3-5DFEDCB90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25" y="5715000"/>
            <a:ext cx="1000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Puan</a:t>
            </a:r>
          </a:p>
        </p:txBody>
      </p:sp>
      <p:sp>
        <p:nvSpPr>
          <p:cNvPr id="11272" name="18 Metin kutusu">
            <a:extLst>
              <a:ext uri="{FF2B5EF4-FFF2-40B4-BE49-F238E27FC236}">
                <a16:creationId xmlns:a16="http://schemas.microsoft.com/office/drawing/2014/main" id="{C68B1405-D0C7-4D0B-A0F4-CEE0640EE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2428875"/>
            <a:ext cx="357187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Frekans</a:t>
            </a:r>
          </a:p>
        </p:txBody>
      </p:sp>
      <p:cxnSp>
        <p:nvCxnSpPr>
          <p:cNvPr id="21" name="20 Düz Bağlayıcı">
            <a:extLst>
              <a:ext uri="{FF2B5EF4-FFF2-40B4-BE49-F238E27FC236}">
                <a16:creationId xmlns:a16="http://schemas.microsoft.com/office/drawing/2014/main" id="{CC3E1C32-AEC4-4D98-B041-2652C8E422C3}"/>
              </a:ext>
            </a:extLst>
          </p:cNvPr>
          <p:cNvCxnSpPr/>
          <p:nvPr/>
        </p:nvCxnSpPr>
        <p:spPr>
          <a:xfrm rot="5400000">
            <a:off x="5465762" y="4392613"/>
            <a:ext cx="2500313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4" name="23 Metin kutusu">
            <a:extLst>
              <a:ext uri="{FF2B5EF4-FFF2-40B4-BE49-F238E27FC236}">
                <a16:creationId xmlns:a16="http://schemas.microsoft.com/office/drawing/2014/main" id="{8BE06377-761B-459C-AD10-E24B0A13B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9313" y="5715000"/>
            <a:ext cx="164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Mod=Med=X</a:t>
            </a:r>
          </a:p>
        </p:txBody>
      </p:sp>
      <p:sp>
        <p:nvSpPr>
          <p:cNvPr id="11275" name="24 Metin kutusu">
            <a:extLst>
              <a:ext uri="{FF2B5EF4-FFF2-40B4-BE49-F238E27FC236}">
                <a16:creationId xmlns:a16="http://schemas.microsoft.com/office/drawing/2014/main" id="{E13D4A29-7AC0-4B4F-B999-27D60D443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1571625"/>
            <a:ext cx="4643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2800" u="sng"/>
              <a:t>Normal dağılım (Simetrik)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5E7FD6C8-BFEC-4091-8DF2-2E3A9A7AE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/>
              <a:t>Çarpıklık (mod, medyan ve ortalama arasındaki ilişki)</a:t>
            </a:r>
          </a:p>
        </p:txBody>
      </p:sp>
      <p:sp>
        <p:nvSpPr>
          <p:cNvPr id="12291" name="2 Metin Yer Tutucusu">
            <a:extLst>
              <a:ext uri="{FF2B5EF4-FFF2-40B4-BE49-F238E27FC236}">
                <a16:creationId xmlns:a16="http://schemas.microsoft.com/office/drawing/2014/main" id="{4B314C66-2E9B-45FC-89B3-C0A4281E2C3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2546350"/>
            <a:ext cx="4186238" cy="4525963"/>
          </a:xfrm>
        </p:spPr>
        <p:txBody>
          <a:bodyPr/>
          <a:lstStyle/>
          <a:p>
            <a:pPr lvl="1"/>
            <a:r>
              <a:rPr lang="tr-TR" altLang="tr-TR" sz="2400"/>
              <a:t>Yorum: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/>
              <a:t> Öğrencilerin büyük bir kısmı ortalamanın altında toplanmıştır,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/>
              <a:t> Grubun başarısı düşüktür,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/>
              <a:t> Test zordur,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/>
              <a:t> Öğretim yetersizdir, öğrenme olmamıştır.</a:t>
            </a:r>
          </a:p>
        </p:txBody>
      </p:sp>
      <p:cxnSp>
        <p:nvCxnSpPr>
          <p:cNvPr id="4" name="3 Düz Ok Bağlayıcısı">
            <a:extLst>
              <a:ext uri="{FF2B5EF4-FFF2-40B4-BE49-F238E27FC236}">
                <a16:creationId xmlns:a16="http://schemas.microsoft.com/office/drawing/2014/main" id="{3F7BD158-552F-487E-B4EC-4BC9A91F65F4}"/>
              </a:ext>
            </a:extLst>
          </p:cNvPr>
          <p:cNvCxnSpPr/>
          <p:nvPr/>
        </p:nvCxnSpPr>
        <p:spPr>
          <a:xfrm rot="5400000" flipH="1" flipV="1">
            <a:off x="3429000" y="4071938"/>
            <a:ext cx="3144837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Düz Ok Bağlayıcısı">
            <a:extLst>
              <a:ext uri="{FF2B5EF4-FFF2-40B4-BE49-F238E27FC236}">
                <a16:creationId xmlns:a16="http://schemas.microsoft.com/office/drawing/2014/main" id="{5CF6DC81-97A3-4CDB-8C13-FDD5C1CAF4F4}"/>
              </a:ext>
            </a:extLst>
          </p:cNvPr>
          <p:cNvCxnSpPr/>
          <p:nvPr/>
        </p:nvCxnSpPr>
        <p:spPr>
          <a:xfrm>
            <a:off x="5000625" y="5641975"/>
            <a:ext cx="3429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4" name="6 Metin kutusu">
            <a:extLst>
              <a:ext uri="{FF2B5EF4-FFF2-40B4-BE49-F238E27FC236}">
                <a16:creationId xmlns:a16="http://schemas.microsoft.com/office/drawing/2014/main" id="{9E899084-8F08-405B-AB87-F73D6010C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8125" y="5715000"/>
            <a:ext cx="1000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Puan</a:t>
            </a:r>
          </a:p>
        </p:txBody>
      </p:sp>
      <p:sp>
        <p:nvSpPr>
          <p:cNvPr id="12295" name="7 Metin kutusu">
            <a:extLst>
              <a:ext uri="{FF2B5EF4-FFF2-40B4-BE49-F238E27FC236}">
                <a16:creationId xmlns:a16="http://schemas.microsoft.com/office/drawing/2014/main" id="{AAFA8B88-88D3-4C88-AB06-071B5882E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2428875"/>
            <a:ext cx="357187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Frekans</a:t>
            </a:r>
          </a:p>
        </p:txBody>
      </p:sp>
      <p:sp>
        <p:nvSpPr>
          <p:cNvPr id="12296" name="8 Metin kutusu">
            <a:extLst>
              <a:ext uri="{FF2B5EF4-FFF2-40B4-BE49-F238E27FC236}">
                <a16:creationId xmlns:a16="http://schemas.microsoft.com/office/drawing/2014/main" id="{91530F83-2001-4B37-8670-F0507E1DA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3563" y="5715000"/>
            <a:ext cx="1857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Mod  &lt; Med &lt; X</a:t>
            </a:r>
          </a:p>
        </p:txBody>
      </p:sp>
      <p:sp>
        <p:nvSpPr>
          <p:cNvPr id="20" name="19 Serbest Form">
            <a:extLst>
              <a:ext uri="{FF2B5EF4-FFF2-40B4-BE49-F238E27FC236}">
                <a16:creationId xmlns:a16="http://schemas.microsoft.com/office/drawing/2014/main" id="{B8960887-6BB2-4A59-994E-2BDC5DACBF46}"/>
              </a:ext>
            </a:extLst>
          </p:cNvPr>
          <p:cNvSpPr/>
          <p:nvPr/>
        </p:nvSpPr>
        <p:spPr>
          <a:xfrm>
            <a:off x="4992688" y="3146425"/>
            <a:ext cx="3397250" cy="2413000"/>
          </a:xfrm>
          <a:custGeom>
            <a:avLst/>
            <a:gdLst>
              <a:gd name="connsiteX0" fmla="*/ 0 w 3396343"/>
              <a:gd name="connsiteY0" fmla="*/ 2353733 h 2411790"/>
              <a:gd name="connsiteX1" fmla="*/ 72572 w 3396343"/>
              <a:gd name="connsiteY1" fmla="*/ 2353733 h 2411790"/>
              <a:gd name="connsiteX2" fmla="*/ 348343 w 3396343"/>
              <a:gd name="connsiteY2" fmla="*/ 2005390 h 2411790"/>
              <a:gd name="connsiteX3" fmla="*/ 420915 w 3396343"/>
              <a:gd name="connsiteY3" fmla="*/ 1889276 h 2411790"/>
              <a:gd name="connsiteX4" fmla="*/ 609600 w 3396343"/>
              <a:gd name="connsiteY4" fmla="*/ 1352248 h 2411790"/>
              <a:gd name="connsiteX5" fmla="*/ 725715 w 3396343"/>
              <a:gd name="connsiteY5" fmla="*/ 713619 h 2411790"/>
              <a:gd name="connsiteX6" fmla="*/ 783772 w 3396343"/>
              <a:gd name="connsiteY6" fmla="*/ 249162 h 2411790"/>
              <a:gd name="connsiteX7" fmla="*/ 1074057 w 3396343"/>
              <a:gd name="connsiteY7" fmla="*/ 2419 h 2411790"/>
              <a:gd name="connsiteX8" fmla="*/ 1567543 w 3396343"/>
              <a:gd name="connsiteY8" fmla="*/ 234648 h 2411790"/>
              <a:gd name="connsiteX9" fmla="*/ 2148115 w 3396343"/>
              <a:gd name="connsiteY9" fmla="*/ 1076476 h 2411790"/>
              <a:gd name="connsiteX10" fmla="*/ 2873829 w 3396343"/>
              <a:gd name="connsiteY10" fmla="*/ 2034419 h 2411790"/>
              <a:gd name="connsiteX11" fmla="*/ 3396343 w 3396343"/>
              <a:gd name="connsiteY11" fmla="*/ 2324705 h 2411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96343" h="2411790">
                <a:moveTo>
                  <a:pt x="0" y="2353733"/>
                </a:moveTo>
                <a:cubicBezTo>
                  <a:pt x="7257" y="2382761"/>
                  <a:pt x="14515" y="2411790"/>
                  <a:pt x="72572" y="2353733"/>
                </a:cubicBezTo>
                <a:cubicBezTo>
                  <a:pt x="130629" y="2295676"/>
                  <a:pt x="290286" y="2082800"/>
                  <a:pt x="348343" y="2005390"/>
                </a:cubicBezTo>
                <a:cubicBezTo>
                  <a:pt x="406400" y="1927981"/>
                  <a:pt x="377372" y="1998133"/>
                  <a:pt x="420915" y="1889276"/>
                </a:cubicBezTo>
                <a:cubicBezTo>
                  <a:pt x="464458" y="1780419"/>
                  <a:pt x="558800" y="1548191"/>
                  <a:pt x="609600" y="1352248"/>
                </a:cubicBezTo>
                <a:cubicBezTo>
                  <a:pt x="660400" y="1156305"/>
                  <a:pt x="696686" y="897467"/>
                  <a:pt x="725715" y="713619"/>
                </a:cubicBezTo>
                <a:cubicBezTo>
                  <a:pt x="754744" y="529771"/>
                  <a:pt x="725715" y="367695"/>
                  <a:pt x="783772" y="249162"/>
                </a:cubicBezTo>
                <a:cubicBezTo>
                  <a:pt x="841829" y="130629"/>
                  <a:pt x="943429" y="4838"/>
                  <a:pt x="1074057" y="2419"/>
                </a:cubicBezTo>
                <a:cubicBezTo>
                  <a:pt x="1204685" y="0"/>
                  <a:pt x="1388533" y="55639"/>
                  <a:pt x="1567543" y="234648"/>
                </a:cubicBezTo>
                <a:cubicBezTo>
                  <a:pt x="1746553" y="413657"/>
                  <a:pt x="1930401" y="776514"/>
                  <a:pt x="2148115" y="1076476"/>
                </a:cubicBezTo>
                <a:cubicBezTo>
                  <a:pt x="2365829" y="1376438"/>
                  <a:pt x="2665791" y="1826381"/>
                  <a:pt x="2873829" y="2034419"/>
                </a:cubicBezTo>
                <a:cubicBezTo>
                  <a:pt x="3081867" y="2242457"/>
                  <a:pt x="3239105" y="2283581"/>
                  <a:pt x="3396343" y="2324705"/>
                </a:cubicBez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cxnSp>
        <p:nvCxnSpPr>
          <p:cNvPr id="22" name="21 Düz Bağlayıcı">
            <a:extLst>
              <a:ext uri="{FF2B5EF4-FFF2-40B4-BE49-F238E27FC236}">
                <a16:creationId xmlns:a16="http://schemas.microsoft.com/office/drawing/2014/main" id="{B2F9EA25-E268-424C-B3D5-D71110CF3F21}"/>
              </a:ext>
            </a:extLst>
          </p:cNvPr>
          <p:cNvCxnSpPr/>
          <p:nvPr/>
        </p:nvCxnSpPr>
        <p:spPr>
          <a:xfrm rot="5400000">
            <a:off x="4751387" y="4392613"/>
            <a:ext cx="2500313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Düz Bağlayıcı">
            <a:extLst>
              <a:ext uri="{FF2B5EF4-FFF2-40B4-BE49-F238E27FC236}">
                <a16:creationId xmlns:a16="http://schemas.microsoft.com/office/drawing/2014/main" id="{C6AE8A4E-59BE-4196-BA63-5EC7ABA6D072}"/>
              </a:ext>
            </a:extLst>
          </p:cNvPr>
          <p:cNvCxnSpPr/>
          <p:nvPr/>
        </p:nvCxnSpPr>
        <p:spPr>
          <a:xfrm rot="5400000">
            <a:off x="5680075" y="4608513"/>
            <a:ext cx="2071687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Düz Bağlayıcı">
            <a:extLst>
              <a:ext uri="{FF2B5EF4-FFF2-40B4-BE49-F238E27FC236}">
                <a16:creationId xmlns:a16="http://schemas.microsoft.com/office/drawing/2014/main" id="{4992F4C1-3C1E-40A7-A81C-CFF8ADE5F091}"/>
              </a:ext>
            </a:extLst>
          </p:cNvPr>
          <p:cNvCxnSpPr/>
          <p:nvPr/>
        </p:nvCxnSpPr>
        <p:spPr>
          <a:xfrm rot="5400000">
            <a:off x="6822281" y="5107782"/>
            <a:ext cx="107156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1" name="31 Metin kutusu">
            <a:extLst>
              <a:ext uri="{FF2B5EF4-FFF2-40B4-BE49-F238E27FC236}">
                <a16:creationId xmlns:a16="http://schemas.microsoft.com/office/drawing/2014/main" id="{A4F1BA6D-924A-4127-9B42-86F5E071D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7313" y="1619250"/>
            <a:ext cx="6429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sz="2800" u="sng"/>
              <a:t>Sağa Çarpık dağılım (Pozitif kayışlı)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161DC0C6-6B62-4DED-8CA4-0FCCDCAF9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/>
              <a:t>Çarpıklık (mod, medyan ve ortalama arasındaki ilişki)</a:t>
            </a:r>
          </a:p>
        </p:txBody>
      </p:sp>
      <p:sp>
        <p:nvSpPr>
          <p:cNvPr id="13315" name="2 Metin Yer Tutucusu">
            <a:extLst>
              <a:ext uri="{FF2B5EF4-FFF2-40B4-BE49-F238E27FC236}">
                <a16:creationId xmlns:a16="http://schemas.microsoft.com/office/drawing/2014/main" id="{5BFDE7F9-CC5C-40A3-A759-6CA8A89F5BB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2643188"/>
            <a:ext cx="4114800" cy="3643312"/>
          </a:xfrm>
        </p:spPr>
        <p:txBody>
          <a:bodyPr/>
          <a:lstStyle/>
          <a:p>
            <a:pPr lvl="1"/>
            <a:r>
              <a:rPr lang="tr-TR" altLang="tr-TR" sz="2400"/>
              <a:t>Yorum: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/>
              <a:t>Öğrencilerin çoğunluğu ortalamanın üstündedir,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/>
              <a:t>Grubun başarısı yüksektir,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/>
              <a:t>Test kolaydır,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sz="2400"/>
              <a:t>Öğretim yeterlidir, öğrenme olmuştur</a:t>
            </a:r>
          </a:p>
        </p:txBody>
      </p:sp>
      <p:cxnSp>
        <p:nvCxnSpPr>
          <p:cNvPr id="4" name="3 Düz Ok Bağlayıcısı">
            <a:extLst>
              <a:ext uri="{FF2B5EF4-FFF2-40B4-BE49-F238E27FC236}">
                <a16:creationId xmlns:a16="http://schemas.microsoft.com/office/drawing/2014/main" id="{CA9E3970-870E-42CB-BBA3-B717FD4BA2BF}"/>
              </a:ext>
            </a:extLst>
          </p:cNvPr>
          <p:cNvCxnSpPr/>
          <p:nvPr/>
        </p:nvCxnSpPr>
        <p:spPr>
          <a:xfrm rot="5400000" flipH="1" flipV="1">
            <a:off x="3429000" y="4071938"/>
            <a:ext cx="3144837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Düz Ok Bağlayıcısı">
            <a:extLst>
              <a:ext uri="{FF2B5EF4-FFF2-40B4-BE49-F238E27FC236}">
                <a16:creationId xmlns:a16="http://schemas.microsoft.com/office/drawing/2014/main" id="{0E8572A7-E437-48E9-8E4D-0B40A5BAF219}"/>
              </a:ext>
            </a:extLst>
          </p:cNvPr>
          <p:cNvCxnSpPr/>
          <p:nvPr/>
        </p:nvCxnSpPr>
        <p:spPr>
          <a:xfrm>
            <a:off x="5000625" y="5641975"/>
            <a:ext cx="3429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8" name="6 Metin kutusu">
            <a:extLst>
              <a:ext uri="{FF2B5EF4-FFF2-40B4-BE49-F238E27FC236}">
                <a16:creationId xmlns:a16="http://schemas.microsoft.com/office/drawing/2014/main" id="{15505E0A-641E-409E-A01F-C64712942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9563" y="5715000"/>
            <a:ext cx="1000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Puan</a:t>
            </a:r>
          </a:p>
        </p:txBody>
      </p:sp>
      <p:sp>
        <p:nvSpPr>
          <p:cNvPr id="13319" name="7 Metin kutusu">
            <a:extLst>
              <a:ext uri="{FF2B5EF4-FFF2-40B4-BE49-F238E27FC236}">
                <a16:creationId xmlns:a16="http://schemas.microsoft.com/office/drawing/2014/main" id="{3E9BA5DF-7B54-41C1-AAE3-04F0083A1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2428875"/>
            <a:ext cx="357187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Frekans</a:t>
            </a:r>
          </a:p>
        </p:txBody>
      </p:sp>
      <p:sp>
        <p:nvSpPr>
          <p:cNvPr id="13320" name="8 Metin kutusu">
            <a:extLst>
              <a:ext uri="{FF2B5EF4-FFF2-40B4-BE49-F238E27FC236}">
                <a16:creationId xmlns:a16="http://schemas.microsoft.com/office/drawing/2014/main" id="{2D8790FD-59E5-42DA-8B73-C7E4BD335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2188" y="5715000"/>
            <a:ext cx="1857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/>
              <a:t>X &lt; Med &lt; Mod</a:t>
            </a:r>
          </a:p>
        </p:txBody>
      </p:sp>
      <p:sp>
        <p:nvSpPr>
          <p:cNvPr id="23" name="22 Serbest Form">
            <a:extLst>
              <a:ext uri="{FF2B5EF4-FFF2-40B4-BE49-F238E27FC236}">
                <a16:creationId xmlns:a16="http://schemas.microsoft.com/office/drawing/2014/main" id="{4652D96D-925E-40D0-A19D-4CA7CEC92B6C}"/>
              </a:ext>
            </a:extLst>
          </p:cNvPr>
          <p:cNvSpPr/>
          <p:nvPr/>
        </p:nvSpPr>
        <p:spPr>
          <a:xfrm>
            <a:off x="4992688" y="3343275"/>
            <a:ext cx="3352800" cy="2208213"/>
          </a:xfrm>
          <a:custGeom>
            <a:avLst/>
            <a:gdLst>
              <a:gd name="connsiteX0" fmla="*/ 0 w 3352800"/>
              <a:gd name="connsiteY0" fmla="*/ 2172305 h 2208590"/>
              <a:gd name="connsiteX1" fmla="*/ 391886 w 3352800"/>
              <a:gd name="connsiteY1" fmla="*/ 2056190 h 2208590"/>
              <a:gd name="connsiteX2" fmla="*/ 1045029 w 3352800"/>
              <a:gd name="connsiteY2" fmla="*/ 1257905 h 2208590"/>
              <a:gd name="connsiteX3" fmla="*/ 1727200 w 3352800"/>
              <a:gd name="connsiteY3" fmla="*/ 546705 h 2208590"/>
              <a:gd name="connsiteX4" fmla="*/ 2177143 w 3352800"/>
              <a:gd name="connsiteY4" fmla="*/ 198362 h 2208590"/>
              <a:gd name="connsiteX5" fmla="*/ 2598057 w 3352800"/>
              <a:gd name="connsiteY5" fmla="*/ 53219 h 2208590"/>
              <a:gd name="connsiteX6" fmla="*/ 2946400 w 3352800"/>
              <a:gd name="connsiteY6" fmla="*/ 517676 h 2208590"/>
              <a:gd name="connsiteX7" fmla="*/ 3135086 w 3352800"/>
              <a:gd name="connsiteY7" fmla="*/ 1533676 h 2208590"/>
              <a:gd name="connsiteX8" fmla="*/ 3178629 w 3352800"/>
              <a:gd name="connsiteY8" fmla="*/ 1969105 h 2208590"/>
              <a:gd name="connsiteX9" fmla="*/ 3352800 w 3352800"/>
              <a:gd name="connsiteY9" fmla="*/ 2172305 h 2208590"/>
              <a:gd name="connsiteX10" fmla="*/ 3352800 w 3352800"/>
              <a:gd name="connsiteY10" fmla="*/ 2172305 h 2208590"/>
              <a:gd name="connsiteX11" fmla="*/ 3352800 w 3352800"/>
              <a:gd name="connsiteY11" fmla="*/ 2172305 h 2208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52800" h="2208590">
                <a:moveTo>
                  <a:pt x="0" y="2172305"/>
                </a:moveTo>
                <a:cubicBezTo>
                  <a:pt x="108857" y="2190447"/>
                  <a:pt x="217714" y="2208590"/>
                  <a:pt x="391886" y="2056190"/>
                </a:cubicBezTo>
                <a:cubicBezTo>
                  <a:pt x="566058" y="1903790"/>
                  <a:pt x="822477" y="1509486"/>
                  <a:pt x="1045029" y="1257905"/>
                </a:cubicBezTo>
                <a:cubicBezTo>
                  <a:pt x="1267581" y="1006324"/>
                  <a:pt x="1538514" y="723296"/>
                  <a:pt x="1727200" y="546705"/>
                </a:cubicBezTo>
                <a:cubicBezTo>
                  <a:pt x="1915886" y="370115"/>
                  <a:pt x="2032000" y="280610"/>
                  <a:pt x="2177143" y="198362"/>
                </a:cubicBezTo>
                <a:cubicBezTo>
                  <a:pt x="2322286" y="116114"/>
                  <a:pt x="2469848" y="0"/>
                  <a:pt x="2598057" y="53219"/>
                </a:cubicBezTo>
                <a:cubicBezTo>
                  <a:pt x="2726267" y="106438"/>
                  <a:pt x="2856895" y="270933"/>
                  <a:pt x="2946400" y="517676"/>
                </a:cubicBezTo>
                <a:cubicBezTo>
                  <a:pt x="3035905" y="764419"/>
                  <a:pt x="3096381" y="1291771"/>
                  <a:pt x="3135086" y="1533676"/>
                </a:cubicBezTo>
                <a:cubicBezTo>
                  <a:pt x="3173791" y="1775581"/>
                  <a:pt x="3142343" y="1862667"/>
                  <a:pt x="3178629" y="1969105"/>
                </a:cubicBezTo>
                <a:cubicBezTo>
                  <a:pt x="3214915" y="2075543"/>
                  <a:pt x="3352800" y="2172305"/>
                  <a:pt x="3352800" y="2172305"/>
                </a:cubicBezTo>
                <a:lnTo>
                  <a:pt x="3352800" y="2172305"/>
                </a:lnTo>
                <a:lnTo>
                  <a:pt x="3352800" y="2172305"/>
                </a:ln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cxnSp>
        <p:nvCxnSpPr>
          <p:cNvPr id="25" name="24 Düz Bağlayıcı">
            <a:extLst>
              <a:ext uri="{FF2B5EF4-FFF2-40B4-BE49-F238E27FC236}">
                <a16:creationId xmlns:a16="http://schemas.microsoft.com/office/drawing/2014/main" id="{5D5F6B03-C295-4B54-98E3-5B5656B19428}"/>
              </a:ext>
            </a:extLst>
          </p:cNvPr>
          <p:cNvCxnSpPr/>
          <p:nvPr/>
        </p:nvCxnSpPr>
        <p:spPr>
          <a:xfrm rot="5400000">
            <a:off x="6465887" y="4535488"/>
            <a:ext cx="2214563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Düz Bağlayıcı">
            <a:extLst>
              <a:ext uri="{FF2B5EF4-FFF2-40B4-BE49-F238E27FC236}">
                <a16:creationId xmlns:a16="http://schemas.microsoft.com/office/drawing/2014/main" id="{F1D55B8A-D755-4E41-8C10-4AEECB3B8D1B}"/>
              </a:ext>
            </a:extLst>
          </p:cNvPr>
          <p:cNvCxnSpPr/>
          <p:nvPr/>
        </p:nvCxnSpPr>
        <p:spPr>
          <a:xfrm rot="5400000">
            <a:off x="5965826" y="4679950"/>
            <a:ext cx="1928812" cy="158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Düz Bağlayıcı">
            <a:extLst>
              <a:ext uri="{FF2B5EF4-FFF2-40B4-BE49-F238E27FC236}">
                <a16:creationId xmlns:a16="http://schemas.microsoft.com/office/drawing/2014/main" id="{44B7916D-0C04-45DE-BB52-5459661361D5}"/>
              </a:ext>
            </a:extLst>
          </p:cNvPr>
          <p:cNvCxnSpPr/>
          <p:nvPr/>
        </p:nvCxnSpPr>
        <p:spPr>
          <a:xfrm rot="5400000">
            <a:off x="5644356" y="4999832"/>
            <a:ext cx="1285875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5" name="34 Metin kutusu">
            <a:extLst>
              <a:ext uri="{FF2B5EF4-FFF2-40B4-BE49-F238E27FC236}">
                <a16:creationId xmlns:a16="http://schemas.microsoft.com/office/drawing/2014/main" id="{6E6E2204-7997-421A-BDC4-EFD071A84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1500188"/>
            <a:ext cx="6286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tr-TR" altLang="tr-TR" sz="2800" u="sng"/>
              <a:t>Sola Çarpık dağılım (Negatif kayışlı)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721EC75-33E3-49E4-B7FE-1FC0A26AF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Çarpıklık katsayısı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E8C91F1-DE2D-4B9A-A396-F01305C1C86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1259" r="-296"/>
            </a:stretch>
          </a:blipFill>
          <a:ln w="12700"/>
        </p:spPr>
        <p:txBody>
          <a:bodyPr/>
          <a:lstStyle/>
          <a:p>
            <a:pPr>
              <a:defRPr/>
            </a:pPr>
            <a:r>
              <a:rPr lang="tr-TR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504946D-BF0E-4A22-B5BA-188DC4E8AD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512888"/>
          </a:xfrm>
        </p:spPr>
        <p:txBody>
          <a:bodyPr/>
          <a:lstStyle/>
          <a:p>
            <a:pPr eaLnBrk="1" hangingPunct="1"/>
            <a:r>
              <a:rPr lang="tr-TR" altLang="tr-TR"/>
              <a:t>Dağılım (Değişim, Yayılma) Ölçüleri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77FAE2E-6C58-4DA1-B483-3E8913494E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3573463"/>
            <a:ext cx="8229600" cy="2681287"/>
          </a:xfrm>
        </p:spPr>
        <p:txBody>
          <a:bodyPr/>
          <a:lstStyle/>
          <a:p>
            <a:pPr algn="ctr" eaLnBrk="1" hangingPunct="1">
              <a:buSzPct val="75000"/>
              <a:buFontTx/>
              <a:buBlip>
                <a:blip r:embed="rId2"/>
              </a:buBlip>
            </a:pPr>
            <a:r>
              <a:rPr lang="tr-TR" altLang="tr-TR"/>
              <a:t>Ranj (dizi genişliği)</a:t>
            </a:r>
          </a:p>
          <a:p>
            <a:pPr algn="ctr" eaLnBrk="1" hangingPunct="1">
              <a:buSzPct val="75000"/>
              <a:buFontTx/>
              <a:buBlip>
                <a:blip r:embed="rId2"/>
              </a:buBlip>
            </a:pPr>
            <a:r>
              <a:rPr lang="tr-TR" altLang="tr-TR"/>
              <a:t>Standart sapma</a:t>
            </a:r>
          </a:p>
          <a:p>
            <a:pPr algn="ctr" eaLnBrk="1" hangingPunct="1">
              <a:buSzPct val="75000"/>
              <a:buFontTx/>
              <a:buBlip>
                <a:blip r:embed="rId2"/>
              </a:buBlip>
            </a:pPr>
            <a:r>
              <a:rPr lang="tr-TR" altLang="tr-TR"/>
              <a:t>Çeyrek sapma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295F0843-2111-47B7-9F3A-BDF9738FD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2025650"/>
            <a:ext cx="74898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400"/>
              <a:t>Yayılma Ölçüleri: Verilerin yığılma gösterdikleri noktadan ne kadar uzakta olduklarını, yani: merkeze yığılma ölçüsüne göre ne kadar dağıldıklarını belirler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76BF64C-A362-414D-B454-3C5BA8C9F9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Ranj (dizi genişliği)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BF8B15D-5A8E-4872-A81C-2979757D6E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16100"/>
            <a:ext cx="8229600" cy="3989388"/>
          </a:xfrm>
        </p:spPr>
        <p:txBody>
          <a:bodyPr/>
          <a:lstStyle/>
          <a:p>
            <a:pPr eaLnBrk="1" hangingPunct="1">
              <a:buSzPct val="75000"/>
              <a:buFontTx/>
              <a:buBlip>
                <a:blip r:embed="rId2"/>
              </a:buBlip>
            </a:pPr>
            <a:r>
              <a:rPr lang="tr-TR" altLang="tr-TR" sz="2800"/>
              <a:t>Bir veri grubunda en yüksek puan ile, en düşük puan arasındaki farktır.</a:t>
            </a:r>
          </a:p>
          <a:p>
            <a:pPr eaLnBrk="1" hangingPunct="1">
              <a:buSzPct val="75000"/>
              <a:buFontTx/>
              <a:buBlip>
                <a:blip r:embed="rId2"/>
              </a:buBlip>
            </a:pPr>
            <a:r>
              <a:rPr lang="tr-TR" altLang="tr-TR" sz="2800"/>
              <a:t>Puanların sıralanmış olması gerekmez</a:t>
            </a:r>
          </a:p>
          <a:p>
            <a:pPr eaLnBrk="1" hangingPunct="1">
              <a:buSzPct val="75000"/>
              <a:buFontTx/>
              <a:buBlip>
                <a:blip r:embed="rId2"/>
              </a:buBlip>
            </a:pPr>
            <a:r>
              <a:rPr lang="tr-TR" altLang="tr-TR" sz="2800"/>
              <a:t>Grubun homojen ya da heterojen bir dağılım gösterdiği hakkında bilgi verir.</a:t>
            </a:r>
          </a:p>
          <a:p>
            <a:pPr eaLnBrk="1" hangingPunct="1">
              <a:buSzPct val="75000"/>
              <a:buFontTx/>
              <a:buBlip>
                <a:blip r:embed="rId2"/>
              </a:buBlip>
            </a:pPr>
            <a:r>
              <a:rPr lang="tr-TR" altLang="tr-TR" sz="2800"/>
              <a:t>İdeal ranj:O testte alınabilecek en yüksek puanın; yarısı civarında olmalıdır.</a:t>
            </a:r>
          </a:p>
          <a:p>
            <a:pPr eaLnBrk="1" hangingPunct="1">
              <a:buFontTx/>
              <a:buNone/>
            </a:pPr>
            <a:r>
              <a:rPr lang="tr-TR" altLang="tr-TR" sz="2800"/>
              <a:t>Örnek: 78,89,56,36,48,92,59,60</a:t>
            </a:r>
          </a:p>
          <a:p>
            <a:pPr eaLnBrk="1" hangingPunct="1">
              <a:buFontTx/>
              <a:buNone/>
            </a:pPr>
            <a:r>
              <a:rPr lang="tr-TR" altLang="tr-TR" sz="2800"/>
              <a:t>Ranj: 92-36=56</a:t>
            </a:r>
          </a:p>
          <a:p>
            <a:pPr eaLnBrk="1" hangingPunct="1">
              <a:buFontTx/>
              <a:buNone/>
            </a:pPr>
            <a:endParaRPr lang="tr-TR" altLang="tr-TR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2A0B8B7-3B54-46DB-9285-82898A017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>
                <a:ea typeface="+mj-ea"/>
              </a:rPr>
              <a:t>Standart Sapma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D8F8244-4F5A-4541-98B0-7ED5513630B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499350" cy="1973263"/>
          </a:xfrm>
        </p:spPr>
        <p:txBody>
          <a:bodyPr/>
          <a:lstStyle/>
          <a:p>
            <a:pPr eaLnBrk="1" hangingPunct="1">
              <a:buSzPct val="75000"/>
              <a:buFontTx/>
              <a:buBlip>
                <a:blip r:embed="rId3"/>
              </a:buBlip>
            </a:pPr>
            <a:r>
              <a:rPr lang="tr-TR" altLang="tr-TR" sz="2400"/>
              <a:t>Bir veri grubunda verilerin aritmetik ortalamadan ne kadar uzaklaştığının ölçüsüdür.</a:t>
            </a:r>
          </a:p>
          <a:p>
            <a:pPr eaLnBrk="1" hangingPunct="1">
              <a:buSzPct val="75000"/>
              <a:buFontTx/>
              <a:buBlip>
                <a:blip r:embed="rId3"/>
              </a:buBlip>
            </a:pPr>
            <a:r>
              <a:rPr lang="tr-TR" altLang="tr-TR" sz="2400"/>
              <a:t>Puanların ortalamadan olan farklarının, kareleri toplamının ortalamasının, kareköküne eşittir.</a:t>
            </a:r>
          </a:p>
        </p:txBody>
      </p:sp>
      <p:graphicFrame>
        <p:nvGraphicFramePr>
          <p:cNvPr id="17412" name="Object 4">
            <a:extLst>
              <a:ext uri="{FF2B5EF4-FFF2-40B4-BE49-F238E27FC236}">
                <a16:creationId xmlns:a16="http://schemas.microsoft.com/office/drawing/2014/main" id="{2484CB9E-9D26-4D24-B707-178F814D2F63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187450" y="3559175"/>
          <a:ext cx="3240088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Denklem" r:id="rId4" imgW="1180588" imgH="482391" progId="Equation.3">
                  <p:embed/>
                </p:oleObj>
              </mc:Choice>
              <mc:Fallback>
                <p:oleObj name="Denklem" r:id="rId4" imgW="1180588" imgH="48239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559175"/>
                        <a:ext cx="3240088" cy="132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Text Box 6">
            <a:extLst>
              <a:ext uri="{FF2B5EF4-FFF2-40B4-BE49-F238E27FC236}">
                <a16:creationId xmlns:a16="http://schemas.microsoft.com/office/drawing/2014/main" id="{4876402B-75FC-452F-BE19-97E59A21C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229225"/>
            <a:ext cx="6335712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400"/>
              <a:t>Örnek: 78,89,56,36,48,92,59,60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400"/>
              <a:t>S=19.8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17BC4BBE-4BC1-44C3-8B71-EA54D687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err="1">
                <a:ea typeface="+mj-ea"/>
              </a:rPr>
              <a:t>Varyans</a:t>
            </a:r>
            <a:endParaRPr lang="tr-TR" dirty="0">
              <a:ea typeface="+mj-ea"/>
            </a:endParaRPr>
          </a:p>
        </p:txBody>
      </p:sp>
      <p:sp>
        <p:nvSpPr>
          <p:cNvPr id="18435" name="2 Metin Yer Tutucusu">
            <a:extLst>
              <a:ext uri="{FF2B5EF4-FFF2-40B4-BE49-F238E27FC236}">
                <a16:creationId xmlns:a16="http://schemas.microsoft.com/office/drawing/2014/main" id="{C32D2AA1-7DD0-4B89-8DC2-F1CCBBEEFEDE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329613" cy="4525963"/>
          </a:xfrm>
        </p:spPr>
        <p:txBody>
          <a:bodyPr/>
          <a:lstStyle/>
          <a:p>
            <a:r>
              <a:rPr lang="tr-TR" altLang="tr-TR"/>
              <a:t>Standart sapmanın karesine varyans denir.</a:t>
            </a:r>
          </a:p>
          <a:p>
            <a:r>
              <a:rPr lang="tr-TR" altLang="tr-TR"/>
              <a:t>Varyans ve standart sapma büyüdükçe; dağılım basıklaşır, puanlar arasındaki fark artar, puanlar arasındaki değişkenlik artar (ölçmenin bilen-bilmeyenleri iyi ayırabildiği)</a:t>
            </a:r>
          </a:p>
          <a:p>
            <a:endParaRPr lang="tr-TR" altLang="tr-T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DEB20C38-4DD0-4424-9F1C-F347A5F1E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>
                <a:ea typeface="+mj-ea"/>
              </a:rPr>
              <a:t>Standart Sapma</a:t>
            </a:r>
          </a:p>
        </p:txBody>
      </p:sp>
      <p:sp>
        <p:nvSpPr>
          <p:cNvPr id="19459" name="2 Metin Yer Tutucusu">
            <a:extLst>
              <a:ext uri="{FF2B5EF4-FFF2-40B4-BE49-F238E27FC236}">
                <a16:creationId xmlns:a16="http://schemas.microsoft.com/office/drawing/2014/main" id="{95CFF1A1-CF8B-4049-AEFD-D1F380EE7D4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58175" cy="4525963"/>
          </a:xfrm>
        </p:spPr>
        <p:txBody>
          <a:bodyPr/>
          <a:lstStyle/>
          <a:p>
            <a:r>
              <a:rPr lang="tr-TR" altLang="tr-TR"/>
              <a:t>X ile ss arası büyürse; heterojen yapı oluşur ve grup başarısı düşer.</a:t>
            </a:r>
          </a:p>
          <a:p>
            <a:r>
              <a:rPr lang="tr-TR" altLang="tr-TR"/>
              <a:t>X ile ss arası küçülürse; homojen yapı oluşur, grup başarısı artar.</a:t>
            </a:r>
          </a:p>
          <a:p>
            <a:r>
              <a:rPr lang="tr-TR" altLang="tr-TR"/>
              <a:t>Ranj büyüdükçe, ss büyür.</a:t>
            </a:r>
          </a:p>
          <a:p>
            <a:r>
              <a:rPr lang="tr-TR" altLang="tr-TR"/>
              <a:t>Ss büyüdükçe; testin güvenirliliği artar</a:t>
            </a:r>
          </a:p>
          <a:p>
            <a:r>
              <a:rPr lang="tr-TR" altLang="tr-TR"/>
              <a:t>Ss büyüdükçe; ayırt edicilik artar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38F6801-C5D2-4716-96C0-6473B39C60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0825" y="333375"/>
            <a:ext cx="7772400" cy="1541463"/>
          </a:xfrm>
        </p:spPr>
        <p:txBody>
          <a:bodyPr/>
          <a:lstStyle/>
          <a:p>
            <a:pPr eaLnBrk="1" hangingPunct="1"/>
            <a:r>
              <a:rPr lang="tr-TR" altLang="tr-TR"/>
              <a:t>Merkezi Eğilim (Yığılma) Ölçüleri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2682B42-657B-4DBF-9881-7E60CF0C5B2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42988" y="2755900"/>
            <a:ext cx="6400800" cy="1752600"/>
          </a:xfrm>
        </p:spPr>
        <p:txBody>
          <a:bodyPr/>
          <a:lstStyle/>
          <a:p>
            <a:pPr eaLnBrk="1" hangingPunct="1">
              <a:buSzPct val="70000"/>
              <a:buFontTx/>
              <a:buBlip>
                <a:blip r:embed="rId2"/>
              </a:buBlip>
            </a:pPr>
            <a:r>
              <a:rPr lang="tr-TR" altLang="tr-TR"/>
              <a:t>Mod (tepe değer)</a:t>
            </a:r>
          </a:p>
          <a:p>
            <a:pPr eaLnBrk="1" hangingPunct="1">
              <a:buSzPct val="70000"/>
              <a:buFontTx/>
              <a:buBlip>
                <a:blip r:embed="rId2"/>
              </a:buBlip>
            </a:pPr>
            <a:r>
              <a:rPr lang="tr-TR" altLang="tr-TR"/>
              <a:t>Medyan (ortanca)</a:t>
            </a:r>
          </a:p>
          <a:p>
            <a:pPr eaLnBrk="1" hangingPunct="1">
              <a:buSzPct val="70000"/>
              <a:buFontTx/>
              <a:buBlip>
                <a:blip r:embed="rId2"/>
              </a:buBlip>
            </a:pPr>
            <a:r>
              <a:rPr lang="tr-TR" altLang="tr-TR"/>
              <a:t>Aritmetik Ortalama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169AB6CE-7DAD-482F-A417-1115F4E48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Bağıl Değişkenlik Katsayısı (V)</a:t>
            </a:r>
          </a:p>
        </p:txBody>
      </p:sp>
      <p:sp>
        <p:nvSpPr>
          <p:cNvPr id="20483" name="2 Metin Yer Tutucusu">
            <a:extLst>
              <a:ext uri="{FF2B5EF4-FFF2-40B4-BE49-F238E27FC236}">
                <a16:creationId xmlns:a16="http://schemas.microsoft.com/office/drawing/2014/main" id="{D19ECFC0-0953-4E0E-8B3F-DF551AB1E37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28625" y="1785938"/>
            <a:ext cx="2757488" cy="4525962"/>
          </a:xfrm>
        </p:spPr>
        <p:txBody>
          <a:bodyPr/>
          <a:lstStyle/>
          <a:p>
            <a:r>
              <a:rPr lang="tr-TR" altLang="tr-TR"/>
              <a:t>Formül:</a:t>
            </a:r>
          </a:p>
        </p:txBody>
      </p:sp>
      <p:graphicFrame>
        <p:nvGraphicFramePr>
          <p:cNvPr id="20484" name="4 İçerik Yer Tutucusu">
            <a:extLst>
              <a:ext uri="{FF2B5EF4-FFF2-40B4-BE49-F238E27FC236}">
                <a16:creationId xmlns:a16="http://schemas.microsoft.com/office/drawing/2014/main" id="{87805D95-7CC9-4124-8489-509A13A443B2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785813" y="3189288"/>
          <a:ext cx="1754187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Denklem" r:id="rId3" imgW="723586" imgH="393529" progId="Equation.3">
                  <p:embed/>
                </p:oleObj>
              </mc:Choice>
              <mc:Fallback>
                <p:oleObj name="Denklem" r:id="rId3" imgW="723586" imgH="393529" progId="Equation.3">
                  <p:embed/>
                  <p:pic>
                    <p:nvPicPr>
                      <p:cNvPr id="0" name="4 İçerik Yer Tutucusu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3189288"/>
                        <a:ext cx="1754187" cy="954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5 Metin kutusu">
            <a:extLst>
              <a:ext uri="{FF2B5EF4-FFF2-40B4-BE49-F238E27FC236}">
                <a16:creationId xmlns:a16="http://schemas.microsoft.com/office/drawing/2014/main" id="{04A388E9-86A5-477A-9F00-64F66FB0C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785938"/>
            <a:ext cx="5357813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3200"/>
              <a:t>Yorum: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tr-TR" sz="3200"/>
              <a:t>26 ve üstü: heterojen, basık dağılım.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tr-TR" sz="3200"/>
              <a:t>20-25 arası: Normal, simetrik dağılım.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tr-TR" sz="3200"/>
              <a:t>19 ve aşağısı: Homojen, sivri dağılım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tr-TR" altLang="tr-TR" sz="32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E323F73A-8111-4F88-82C8-14CACFDA81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800"/>
              <a:t>Standart Puanlar</a:t>
            </a:r>
          </a:p>
        </p:txBody>
      </p:sp>
      <p:sp>
        <p:nvSpPr>
          <p:cNvPr id="21507" name="Rectangle 5">
            <a:extLst>
              <a:ext uri="{FF2B5EF4-FFF2-40B4-BE49-F238E27FC236}">
                <a16:creationId xmlns:a16="http://schemas.microsoft.com/office/drawing/2014/main" id="{2DC5CE9D-95FB-4751-B2D0-553B6DE96A4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Blip>
                <a:blip r:embed="rId3"/>
              </a:buBlip>
            </a:pPr>
            <a:r>
              <a:rPr lang="tr-TR" altLang="tr-TR" sz="2700" b="1">
                <a:solidFill>
                  <a:srgbClr val="FF0000"/>
                </a:solidFill>
              </a:rPr>
              <a:t>Z puanı:</a:t>
            </a:r>
          </a:p>
          <a:p>
            <a:pPr eaLnBrk="1" hangingPunct="1">
              <a:buFont typeface="Wingdings" panose="05000000000000000000" pitchFamily="2" charset="2"/>
              <a:buBlip>
                <a:blip r:embed="rId3"/>
              </a:buBlip>
            </a:pPr>
            <a:endParaRPr lang="tr-TR" altLang="tr-TR" sz="2700" b="1"/>
          </a:p>
          <a:p>
            <a:pPr eaLnBrk="1" hangingPunct="1">
              <a:buFont typeface="Wingdings" panose="05000000000000000000" pitchFamily="2" charset="2"/>
              <a:buBlip>
                <a:blip r:embed="rId3"/>
              </a:buBlip>
            </a:pPr>
            <a:endParaRPr lang="tr-TR" altLang="tr-TR" sz="2700" b="1"/>
          </a:p>
        </p:txBody>
      </p:sp>
      <p:sp>
        <p:nvSpPr>
          <p:cNvPr id="21508" name="Rectangle 23">
            <a:extLst>
              <a:ext uri="{FF2B5EF4-FFF2-40B4-BE49-F238E27FC236}">
                <a16:creationId xmlns:a16="http://schemas.microsoft.com/office/drawing/2014/main" id="{2C1E8AD2-88DD-4C0C-AA6F-097EA3380FB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264150" y="1905000"/>
            <a:ext cx="3771900" cy="4038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Blip>
                <a:blip r:embed="rId3"/>
              </a:buBlip>
            </a:pPr>
            <a:r>
              <a:rPr lang="tr-TR" altLang="tr-TR" sz="2400" b="1">
                <a:solidFill>
                  <a:srgbClr val="FF0000"/>
                </a:solidFill>
              </a:rPr>
              <a:t>T puanı: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/>
              <a:t>	T=10*Z+50</a:t>
            </a:r>
          </a:p>
          <a:p>
            <a:pPr eaLnBrk="1" hangingPunct="1">
              <a:buFont typeface="Wingdings" panose="05000000000000000000" pitchFamily="2" charset="2"/>
              <a:buBlip>
                <a:blip r:embed="rId3"/>
              </a:buBlip>
            </a:pPr>
            <a:endParaRPr lang="tr-TR" altLang="tr-TR" sz="2400"/>
          </a:p>
        </p:txBody>
      </p:sp>
      <p:graphicFrame>
        <p:nvGraphicFramePr>
          <p:cNvPr id="21509" name="Object 10">
            <a:extLst>
              <a:ext uri="{FF2B5EF4-FFF2-40B4-BE49-F238E27FC236}">
                <a16:creationId xmlns:a16="http://schemas.microsoft.com/office/drawing/2014/main" id="{311F540F-309B-4A97-9F57-8B1D34EBF1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28725" y="2565400"/>
          <a:ext cx="2224088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9" name="Denklem" r:id="rId4" imgW="482181" imgH="266469" progId="Equation.3">
                  <p:embed/>
                </p:oleObj>
              </mc:Choice>
              <mc:Fallback>
                <p:oleObj name="Denklem" r:id="rId4" imgW="482181" imgH="26646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2565400"/>
                        <a:ext cx="2224088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Text Box 14">
            <a:extLst>
              <a:ext uri="{FF2B5EF4-FFF2-40B4-BE49-F238E27FC236}">
                <a16:creationId xmlns:a16="http://schemas.microsoft.com/office/drawing/2014/main" id="{F72D3C49-5C4D-4143-82A2-292E2928C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4273550"/>
            <a:ext cx="3671888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tr-TR" altLang="tr-TR" sz="2400"/>
              <a:t>= Bireyin puanı</a:t>
            </a:r>
          </a:p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tr-TR" altLang="tr-TR" sz="2400"/>
              <a:t>= Grup ortalaması</a:t>
            </a:r>
          </a:p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tr-TR" altLang="tr-TR" sz="2400"/>
              <a:t>= Grup standart sapması</a:t>
            </a:r>
          </a:p>
        </p:txBody>
      </p:sp>
      <p:graphicFrame>
        <p:nvGraphicFramePr>
          <p:cNvPr id="21511" name="Object 17">
            <a:extLst>
              <a:ext uri="{FF2B5EF4-FFF2-40B4-BE49-F238E27FC236}">
                <a16:creationId xmlns:a16="http://schemas.microsoft.com/office/drawing/2014/main" id="{2ECB082B-C5DF-4747-8993-87D1B77CAC93}"/>
              </a:ext>
            </a:extLst>
          </p:cNvPr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036638" y="4573588"/>
          <a:ext cx="439737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Denklem" r:id="rId6" imgW="126725" imgH="126725" progId="Equation.3">
                  <p:embed/>
                </p:oleObj>
              </mc:Choice>
              <mc:Fallback>
                <p:oleObj name="Denklem" r:id="rId6" imgW="126725" imgH="126725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638" y="4573588"/>
                        <a:ext cx="439737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19">
            <a:extLst>
              <a:ext uri="{FF2B5EF4-FFF2-40B4-BE49-F238E27FC236}">
                <a16:creationId xmlns:a16="http://schemas.microsoft.com/office/drawing/2014/main" id="{ECB41F6B-93A4-420D-B2C1-3DD5C70C6D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1550" y="4130675"/>
          <a:ext cx="57467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name="Denklem" r:id="rId8" imgW="139518" imgH="126835" progId="Equation.3">
                  <p:embed/>
                </p:oleObj>
              </mc:Choice>
              <mc:Fallback>
                <p:oleObj name="Denklem" r:id="rId8" imgW="139518" imgH="126835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130675"/>
                        <a:ext cx="574675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21">
            <a:extLst>
              <a:ext uri="{FF2B5EF4-FFF2-40B4-BE49-F238E27FC236}">
                <a16:creationId xmlns:a16="http://schemas.microsoft.com/office/drawing/2014/main" id="{6A807A74-D865-4D9E-8584-513689229ED6}"/>
              </a:ext>
            </a:extLst>
          </p:cNvPr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971550" y="4992688"/>
          <a:ext cx="576263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name="Denklem" r:id="rId10" imgW="139518" imgH="126835" progId="Equation.3">
                  <p:embed/>
                </p:oleObj>
              </mc:Choice>
              <mc:Fallback>
                <p:oleObj name="Denklem" r:id="rId10" imgW="139518" imgH="126835" progId="Equation.3">
                  <p:embed/>
                  <p:pic>
                    <p:nvPicPr>
                      <p:cNvPr id="0" name="Object 2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992688"/>
                        <a:ext cx="576263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4" name="Line 22">
            <a:extLst>
              <a:ext uri="{FF2B5EF4-FFF2-40B4-BE49-F238E27FC236}">
                <a16:creationId xmlns:a16="http://schemas.microsoft.com/office/drawing/2014/main" id="{904E53AF-C079-4D1B-982A-5237F2838500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2725" y="1844675"/>
            <a:ext cx="0" cy="3671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DC884FC-0B29-4794-8DA6-8D6FB2D8E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33375"/>
            <a:ext cx="7696200" cy="1143000"/>
          </a:xfrm>
        </p:spPr>
        <p:txBody>
          <a:bodyPr/>
          <a:lstStyle/>
          <a:p>
            <a:r>
              <a:rPr lang="tr-TR" altLang="tr-TR"/>
              <a:t>Z Puanı-Kullanıldığı Yerler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0EC7816-82C4-4C27-99BC-0C8755845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FF"/>
              </a:buClr>
              <a:defRPr/>
            </a:pPr>
            <a:r>
              <a:rPr lang="tr-TR" sz="2800" u="sng" dirty="0"/>
              <a:t>Öğrencinin grup içindeki başarısı</a:t>
            </a:r>
            <a:r>
              <a:rPr lang="tr-TR" sz="2800" dirty="0"/>
              <a:t>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tr-TR" sz="2800" dirty="0"/>
              <a:t>    Bir öğrencinin, grubun ne kadarından 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tr-TR" sz="2800" dirty="0"/>
              <a:t>    başarılı, ne kadarından başarısız olduğunu 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tr-TR" sz="2800" dirty="0"/>
              <a:t>    belirleme Z puanı kullanılır.</a:t>
            </a:r>
          </a:p>
          <a:p>
            <a:pPr>
              <a:buClr>
                <a:srgbClr val="FF00FF"/>
              </a:buClr>
              <a:defRPr/>
            </a:pPr>
            <a:r>
              <a:rPr lang="tr-TR" sz="2800" u="sng" dirty="0"/>
              <a:t>Başarı bakımından karşılaştırma</a:t>
            </a:r>
            <a:r>
              <a:rPr lang="tr-TR" sz="2800" dirty="0"/>
              <a:t>:</a:t>
            </a:r>
          </a:p>
          <a:p>
            <a:pPr marL="457200" lvl="1" indent="0">
              <a:buFontTx/>
              <a:buNone/>
              <a:defRPr/>
            </a:pPr>
            <a:r>
              <a:rPr lang="tr-TR" dirty="0"/>
              <a:t>Bir öğrencinin farklı derslerde aldığı puanlara göre hangi dersten daha başarılı olduğunun belirlenmesinde Z puanı kullanılır.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şlık 1">
            <a:extLst>
              <a:ext uri="{FF2B5EF4-FFF2-40B4-BE49-F238E27FC236}">
                <a16:creationId xmlns:a16="http://schemas.microsoft.com/office/drawing/2014/main" id="{6DA5B319-0796-4379-AB03-3000AD3C4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60350"/>
            <a:ext cx="7696200" cy="879475"/>
          </a:xfrm>
        </p:spPr>
        <p:txBody>
          <a:bodyPr/>
          <a:lstStyle/>
          <a:p>
            <a:r>
              <a:rPr lang="tr-TR" altLang="tr-TR"/>
              <a:t>Z Puanı-Kullanıldığı Yerler</a:t>
            </a:r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CAAE1967-99A7-40FE-9ED3-4365D32A2DC6}"/>
              </a:ext>
            </a:extLst>
          </p:cNvPr>
          <p:cNvSpPr/>
          <p:nvPr/>
        </p:nvSpPr>
        <p:spPr>
          <a:xfrm>
            <a:off x="899592" y="1196752"/>
            <a:ext cx="7662835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r-TR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-Öğrencinin grup içindeki başarısı-</a:t>
            </a:r>
          </a:p>
        </p:txBody>
      </p:sp>
      <p:sp>
        <p:nvSpPr>
          <p:cNvPr id="23556" name="Metin kutusu 3">
            <a:extLst>
              <a:ext uri="{FF2B5EF4-FFF2-40B4-BE49-F238E27FC236}">
                <a16:creationId xmlns:a16="http://schemas.microsoft.com/office/drawing/2014/main" id="{B3FB3CB2-E996-4B70-B077-8A1508A19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209800"/>
            <a:ext cx="65532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u="sng"/>
              <a:t>Örnek:</a:t>
            </a:r>
          </a:p>
          <a:p>
            <a:pPr eaLnBrk="1" hangingPunct="1"/>
            <a:r>
              <a:rPr lang="tr-TR" altLang="tr-TR" sz="2800"/>
              <a:t>Bir testte alınan puanların aritmetik ortalaması 40, standart sapması 5 bulunmuştur. Bu testte 45 puan alan Ali, sınıfın ne kadarından başarılı, ne kadarından başarısızdır?</a:t>
            </a:r>
          </a:p>
          <a:p>
            <a:pPr eaLnBrk="1" hangingPunct="1"/>
            <a:endParaRPr lang="tr-TR" altLang="tr-TR" sz="2800"/>
          </a:p>
          <a:p>
            <a:pPr eaLnBrk="1" hangingPunct="1"/>
            <a:r>
              <a:rPr lang="tr-TR" altLang="tr-TR" sz="2800"/>
              <a:t>Z=1 bulunur.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A14243-F5FD-4D5F-84DB-05407A1D9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60350"/>
            <a:ext cx="7696200" cy="854075"/>
          </a:xfrm>
        </p:spPr>
        <p:txBody>
          <a:bodyPr/>
          <a:lstStyle/>
          <a:p>
            <a:r>
              <a:rPr lang="tr-TR" altLang="tr-TR"/>
              <a:t>Z Puanı-Kullanıldığı Yerler</a:t>
            </a:r>
            <a:endParaRPr lang="tr-TR" altLang="tr-TR" sz="2400">
              <a:effectLst/>
            </a:endParaRPr>
          </a:p>
        </p:txBody>
      </p:sp>
      <p:pic>
        <p:nvPicPr>
          <p:cNvPr id="24579" name="Resim 7">
            <a:extLst>
              <a:ext uri="{FF2B5EF4-FFF2-40B4-BE49-F238E27FC236}">
                <a16:creationId xmlns:a16="http://schemas.microsoft.com/office/drawing/2014/main" id="{16D86596-8646-4DAD-865A-8B66BC7693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835150"/>
            <a:ext cx="6840538" cy="433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Dikdörtgen 8">
            <a:extLst>
              <a:ext uri="{FF2B5EF4-FFF2-40B4-BE49-F238E27FC236}">
                <a16:creationId xmlns:a16="http://schemas.microsoft.com/office/drawing/2014/main" id="{9884B3A4-E29B-4443-A719-D677649A0125}"/>
              </a:ext>
            </a:extLst>
          </p:cNvPr>
          <p:cNvSpPr/>
          <p:nvPr/>
        </p:nvSpPr>
        <p:spPr>
          <a:xfrm>
            <a:off x="899592" y="1196752"/>
            <a:ext cx="7662835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r-TR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-Öğrencinin grup içindeki başarısı-</a:t>
            </a: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49EAC83-8992-464D-A9CF-3D9365E1B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936625"/>
          </a:xfrm>
        </p:spPr>
        <p:txBody>
          <a:bodyPr/>
          <a:lstStyle/>
          <a:p>
            <a:r>
              <a:rPr lang="tr-TR" altLang="tr-TR"/>
              <a:t>Z Puanı-Kullanıldığı Yerler</a:t>
            </a:r>
          </a:p>
        </p:txBody>
      </p:sp>
      <p:sp>
        <p:nvSpPr>
          <p:cNvPr id="25603" name="Metin Yer Tutucusu 2">
            <a:extLst>
              <a:ext uri="{FF2B5EF4-FFF2-40B4-BE49-F238E27FC236}">
                <a16:creationId xmlns:a16="http://schemas.microsoft.com/office/drawing/2014/main" id="{3EDB192D-91C4-4923-89E5-E60030BE62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9000" y="1803400"/>
            <a:ext cx="1954213" cy="473075"/>
          </a:xfrm>
        </p:spPr>
        <p:txBody>
          <a:bodyPr/>
          <a:lstStyle/>
          <a:p>
            <a:r>
              <a:rPr lang="tr-TR" altLang="tr-TR" sz="2800"/>
              <a:t>BAŞARILI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BAC0E24-2D39-4BA8-9925-DE6BF4DA2F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2025" y="2430463"/>
            <a:ext cx="1881188" cy="3735387"/>
          </a:xfrm>
          <a:ln w="28575" cap="rnd">
            <a:solidFill>
              <a:schemeClr val="accent4"/>
            </a:solidFill>
          </a:ln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tr-TR" sz="2800" dirty="0"/>
              <a:t>% 50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tr-TR" sz="2800" dirty="0"/>
              <a:t>% 84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tr-TR" sz="2800" dirty="0"/>
              <a:t>% 98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tr-TR" sz="2800" dirty="0"/>
              <a:t>% 99.5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tr-TR" sz="2800" dirty="0"/>
              <a:t>% 16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tr-TR" sz="2800" dirty="0"/>
              <a:t>% 2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tr-TR" sz="2800" dirty="0"/>
              <a:t>% 0.5</a:t>
            </a:r>
          </a:p>
        </p:txBody>
      </p:sp>
      <p:sp>
        <p:nvSpPr>
          <p:cNvPr id="25605" name="Metin Yer Tutucusu 4">
            <a:extLst>
              <a:ext uri="{FF2B5EF4-FFF2-40B4-BE49-F238E27FC236}">
                <a16:creationId xmlns:a16="http://schemas.microsoft.com/office/drawing/2014/main" id="{A18A3312-B95D-4DE1-A311-234D5B6C31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02338" y="1636713"/>
            <a:ext cx="3141662" cy="639762"/>
          </a:xfrm>
        </p:spPr>
        <p:txBody>
          <a:bodyPr/>
          <a:lstStyle/>
          <a:p>
            <a:r>
              <a:rPr lang="tr-TR" altLang="tr-TR" sz="2800"/>
              <a:t>BAŞARISIZ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28C551F-1963-45E6-ADC6-6409EF3EAE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67400" y="2430463"/>
            <a:ext cx="2449513" cy="3735387"/>
          </a:xfrm>
          <a:ln w="28575">
            <a:solidFill>
              <a:schemeClr val="accent4"/>
            </a:solidFill>
          </a:ln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tr-TR" sz="2800" dirty="0"/>
              <a:t>      % 50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tr-TR" sz="2800" dirty="0"/>
              <a:t>      % 16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tr-TR" sz="2800" dirty="0"/>
              <a:t>      % 2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tr-TR" sz="2800" dirty="0"/>
              <a:t>      % 0.5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tr-TR" sz="2800" dirty="0"/>
              <a:t>      % 84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tr-TR" sz="2800" dirty="0"/>
              <a:t>      % 98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tr-TR" sz="2800" dirty="0"/>
              <a:t>      % 99.5</a:t>
            </a:r>
          </a:p>
        </p:txBody>
      </p:sp>
      <p:sp>
        <p:nvSpPr>
          <p:cNvPr id="25607" name="Metin Yer Tutucusu 4">
            <a:extLst>
              <a:ext uri="{FF2B5EF4-FFF2-40B4-BE49-F238E27FC236}">
                <a16:creationId xmlns:a16="http://schemas.microsoft.com/office/drawing/2014/main" id="{8844F0CE-D33E-4995-BE16-678F1534DFE4}"/>
              </a:ext>
            </a:extLst>
          </p:cNvPr>
          <p:cNvSpPr txBox="1">
            <a:spLocks/>
          </p:cNvSpPr>
          <p:nvPr/>
        </p:nvSpPr>
        <p:spPr bwMode="auto">
          <a:xfrm>
            <a:off x="3563938" y="1636713"/>
            <a:ext cx="187166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tr-TR" altLang="tr-TR" sz="2800" b="1"/>
              <a:t>Z PUANI</a:t>
            </a:r>
          </a:p>
        </p:txBody>
      </p:sp>
      <p:sp>
        <p:nvSpPr>
          <p:cNvPr id="25608" name="İçerik Yer Tutucusu 5">
            <a:extLst>
              <a:ext uri="{FF2B5EF4-FFF2-40B4-BE49-F238E27FC236}">
                <a16:creationId xmlns:a16="http://schemas.microsoft.com/office/drawing/2014/main" id="{0BACA288-4788-4C32-BB84-696BFB1686FB}"/>
              </a:ext>
            </a:extLst>
          </p:cNvPr>
          <p:cNvSpPr txBox="1">
            <a:spLocks/>
          </p:cNvSpPr>
          <p:nvPr/>
        </p:nvSpPr>
        <p:spPr bwMode="auto">
          <a:xfrm>
            <a:off x="2987675" y="2430463"/>
            <a:ext cx="2663825" cy="373538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tr-TR" altLang="tr-TR" sz="2800"/>
              <a:t>0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tr-TR" altLang="tr-TR" sz="2800"/>
              <a:t>1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tr-TR" altLang="tr-TR" sz="2800"/>
              <a:t>2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tr-TR" altLang="tr-TR" sz="2800"/>
              <a:t>3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tr-TR" altLang="tr-TR" sz="2800"/>
              <a:t>-1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tr-TR" altLang="tr-TR" sz="2800"/>
              <a:t>-2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None/>
            </a:pPr>
            <a:r>
              <a:rPr lang="tr-TR" altLang="tr-TR" sz="2800"/>
              <a:t>-3</a:t>
            </a:r>
          </a:p>
        </p:txBody>
      </p:sp>
      <p:sp>
        <p:nvSpPr>
          <p:cNvPr id="12" name="Sol Ok 11">
            <a:extLst>
              <a:ext uri="{FF2B5EF4-FFF2-40B4-BE49-F238E27FC236}">
                <a16:creationId xmlns:a16="http://schemas.microsoft.com/office/drawing/2014/main" id="{137060B5-5683-4F3F-88DE-112792302BB0}"/>
              </a:ext>
            </a:extLst>
          </p:cNvPr>
          <p:cNvSpPr/>
          <p:nvPr/>
        </p:nvSpPr>
        <p:spPr>
          <a:xfrm>
            <a:off x="2339975" y="2636838"/>
            <a:ext cx="1511300" cy="144462"/>
          </a:xfrm>
          <a:prstGeom prst="leftArrow">
            <a:avLst/>
          </a:prstGeom>
          <a:solidFill>
            <a:srgbClr val="FF00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3" name="Sol Ok 12">
            <a:extLst>
              <a:ext uri="{FF2B5EF4-FFF2-40B4-BE49-F238E27FC236}">
                <a16:creationId xmlns:a16="http://schemas.microsoft.com/office/drawing/2014/main" id="{6EE63445-130A-4D6B-AC42-3B1B2B27A6B3}"/>
              </a:ext>
            </a:extLst>
          </p:cNvPr>
          <p:cNvSpPr/>
          <p:nvPr/>
        </p:nvSpPr>
        <p:spPr>
          <a:xfrm>
            <a:off x="2339975" y="4652963"/>
            <a:ext cx="1511300" cy="144462"/>
          </a:xfrm>
          <a:prstGeom prst="leftArrow">
            <a:avLst/>
          </a:prstGeom>
          <a:solidFill>
            <a:srgbClr val="FF00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4" name="Sol Ok 13">
            <a:extLst>
              <a:ext uri="{FF2B5EF4-FFF2-40B4-BE49-F238E27FC236}">
                <a16:creationId xmlns:a16="http://schemas.microsoft.com/office/drawing/2014/main" id="{840C289C-AEFB-4A05-814A-8797B6CC3485}"/>
              </a:ext>
            </a:extLst>
          </p:cNvPr>
          <p:cNvSpPr/>
          <p:nvPr/>
        </p:nvSpPr>
        <p:spPr>
          <a:xfrm>
            <a:off x="2339975" y="4149725"/>
            <a:ext cx="1511300" cy="142875"/>
          </a:xfrm>
          <a:prstGeom prst="leftArrow">
            <a:avLst/>
          </a:prstGeom>
          <a:solidFill>
            <a:srgbClr val="FF00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5" name="Sol Ok 14">
            <a:extLst>
              <a:ext uri="{FF2B5EF4-FFF2-40B4-BE49-F238E27FC236}">
                <a16:creationId xmlns:a16="http://schemas.microsoft.com/office/drawing/2014/main" id="{2E36187A-53C8-42BA-A8A5-0B582F9A1681}"/>
              </a:ext>
            </a:extLst>
          </p:cNvPr>
          <p:cNvSpPr/>
          <p:nvPr/>
        </p:nvSpPr>
        <p:spPr>
          <a:xfrm>
            <a:off x="2339975" y="3644900"/>
            <a:ext cx="1511300" cy="144463"/>
          </a:xfrm>
          <a:prstGeom prst="leftArrow">
            <a:avLst/>
          </a:prstGeom>
          <a:solidFill>
            <a:srgbClr val="FF00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6" name="Sol Ok 15">
            <a:extLst>
              <a:ext uri="{FF2B5EF4-FFF2-40B4-BE49-F238E27FC236}">
                <a16:creationId xmlns:a16="http://schemas.microsoft.com/office/drawing/2014/main" id="{4537699E-097B-4428-8629-F91CCD964C6B}"/>
              </a:ext>
            </a:extLst>
          </p:cNvPr>
          <p:cNvSpPr/>
          <p:nvPr/>
        </p:nvSpPr>
        <p:spPr>
          <a:xfrm>
            <a:off x="2339975" y="3141663"/>
            <a:ext cx="1511300" cy="142875"/>
          </a:xfrm>
          <a:prstGeom prst="leftArrow">
            <a:avLst/>
          </a:prstGeom>
          <a:solidFill>
            <a:srgbClr val="FF00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7" name="Sol Ok 16">
            <a:extLst>
              <a:ext uri="{FF2B5EF4-FFF2-40B4-BE49-F238E27FC236}">
                <a16:creationId xmlns:a16="http://schemas.microsoft.com/office/drawing/2014/main" id="{4D2D2A97-B5C7-4A5B-9B76-EB3080F5803D}"/>
              </a:ext>
            </a:extLst>
          </p:cNvPr>
          <p:cNvSpPr/>
          <p:nvPr/>
        </p:nvSpPr>
        <p:spPr>
          <a:xfrm>
            <a:off x="2339975" y="5157788"/>
            <a:ext cx="1511300" cy="142875"/>
          </a:xfrm>
          <a:prstGeom prst="leftArrow">
            <a:avLst/>
          </a:prstGeom>
          <a:solidFill>
            <a:srgbClr val="FF00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8" name="Sol Ok 17">
            <a:extLst>
              <a:ext uri="{FF2B5EF4-FFF2-40B4-BE49-F238E27FC236}">
                <a16:creationId xmlns:a16="http://schemas.microsoft.com/office/drawing/2014/main" id="{0D5C9F31-EF4C-46D6-A138-E4C71C87BC91}"/>
              </a:ext>
            </a:extLst>
          </p:cNvPr>
          <p:cNvSpPr/>
          <p:nvPr/>
        </p:nvSpPr>
        <p:spPr>
          <a:xfrm>
            <a:off x="2339975" y="5661025"/>
            <a:ext cx="1511300" cy="144463"/>
          </a:xfrm>
          <a:prstGeom prst="leftArrow">
            <a:avLst/>
          </a:prstGeom>
          <a:solidFill>
            <a:srgbClr val="FF00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9" name="Sol Ok 18">
            <a:extLst>
              <a:ext uri="{FF2B5EF4-FFF2-40B4-BE49-F238E27FC236}">
                <a16:creationId xmlns:a16="http://schemas.microsoft.com/office/drawing/2014/main" id="{45C79F48-C095-42C1-B6B4-3EEE7EBB14BC}"/>
              </a:ext>
            </a:extLst>
          </p:cNvPr>
          <p:cNvSpPr/>
          <p:nvPr/>
        </p:nvSpPr>
        <p:spPr>
          <a:xfrm rot="10800000">
            <a:off x="4716463" y="2636838"/>
            <a:ext cx="1511300" cy="144462"/>
          </a:xfrm>
          <a:prstGeom prst="leftArrow">
            <a:avLst/>
          </a:prstGeom>
          <a:solidFill>
            <a:srgbClr val="FF00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0" name="Sol Ok 19">
            <a:extLst>
              <a:ext uri="{FF2B5EF4-FFF2-40B4-BE49-F238E27FC236}">
                <a16:creationId xmlns:a16="http://schemas.microsoft.com/office/drawing/2014/main" id="{C5D6A239-EF07-4F00-B2F2-37475DCC93BB}"/>
              </a:ext>
            </a:extLst>
          </p:cNvPr>
          <p:cNvSpPr/>
          <p:nvPr/>
        </p:nvSpPr>
        <p:spPr>
          <a:xfrm rot="10800000">
            <a:off x="4716463" y="5661025"/>
            <a:ext cx="1511300" cy="144463"/>
          </a:xfrm>
          <a:prstGeom prst="leftArrow">
            <a:avLst/>
          </a:prstGeom>
          <a:solidFill>
            <a:srgbClr val="FF00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1" name="Sol Ok 20">
            <a:extLst>
              <a:ext uri="{FF2B5EF4-FFF2-40B4-BE49-F238E27FC236}">
                <a16:creationId xmlns:a16="http://schemas.microsoft.com/office/drawing/2014/main" id="{1205E181-3CF4-45D7-AE40-2095CF8B4F72}"/>
              </a:ext>
            </a:extLst>
          </p:cNvPr>
          <p:cNvSpPr/>
          <p:nvPr/>
        </p:nvSpPr>
        <p:spPr>
          <a:xfrm rot="10800000">
            <a:off x="4716463" y="5157788"/>
            <a:ext cx="1511300" cy="142875"/>
          </a:xfrm>
          <a:prstGeom prst="leftArrow">
            <a:avLst/>
          </a:prstGeom>
          <a:solidFill>
            <a:srgbClr val="FF00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2" name="Sol Ok 21">
            <a:extLst>
              <a:ext uri="{FF2B5EF4-FFF2-40B4-BE49-F238E27FC236}">
                <a16:creationId xmlns:a16="http://schemas.microsoft.com/office/drawing/2014/main" id="{03FBF904-071D-4788-9951-187E170DEC29}"/>
              </a:ext>
            </a:extLst>
          </p:cNvPr>
          <p:cNvSpPr/>
          <p:nvPr/>
        </p:nvSpPr>
        <p:spPr>
          <a:xfrm rot="10800000">
            <a:off x="4716463" y="4652963"/>
            <a:ext cx="1511300" cy="144462"/>
          </a:xfrm>
          <a:prstGeom prst="leftArrow">
            <a:avLst/>
          </a:prstGeom>
          <a:solidFill>
            <a:srgbClr val="FF00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3" name="Sol Ok 22">
            <a:extLst>
              <a:ext uri="{FF2B5EF4-FFF2-40B4-BE49-F238E27FC236}">
                <a16:creationId xmlns:a16="http://schemas.microsoft.com/office/drawing/2014/main" id="{432328A7-42B9-42CA-B101-DD1B04D4E631}"/>
              </a:ext>
            </a:extLst>
          </p:cNvPr>
          <p:cNvSpPr/>
          <p:nvPr/>
        </p:nvSpPr>
        <p:spPr>
          <a:xfrm rot="10800000">
            <a:off x="4716463" y="4149725"/>
            <a:ext cx="1511300" cy="142875"/>
          </a:xfrm>
          <a:prstGeom prst="leftArrow">
            <a:avLst/>
          </a:prstGeom>
          <a:solidFill>
            <a:srgbClr val="FF00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4" name="Sol Ok 23">
            <a:extLst>
              <a:ext uri="{FF2B5EF4-FFF2-40B4-BE49-F238E27FC236}">
                <a16:creationId xmlns:a16="http://schemas.microsoft.com/office/drawing/2014/main" id="{F2161C98-56A7-4C96-8916-929D5DCA1527}"/>
              </a:ext>
            </a:extLst>
          </p:cNvPr>
          <p:cNvSpPr/>
          <p:nvPr/>
        </p:nvSpPr>
        <p:spPr>
          <a:xfrm rot="10800000">
            <a:off x="4716463" y="3644900"/>
            <a:ext cx="1511300" cy="144463"/>
          </a:xfrm>
          <a:prstGeom prst="leftArrow">
            <a:avLst/>
          </a:prstGeom>
          <a:solidFill>
            <a:srgbClr val="FF00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5" name="Sol Ok 24">
            <a:extLst>
              <a:ext uri="{FF2B5EF4-FFF2-40B4-BE49-F238E27FC236}">
                <a16:creationId xmlns:a16="http://schemas.microsoft.com/office/drawing/2014/main" id="{23B2E3A0-CC98-4671-8AC1-B2EAADC238AE}"/>
              </a:ext>
            </a:extLst>
          </p:cNvPr>
          <p:cNvSpPr/>
          <p:nvPr/>
        </p:nvSpPr>
        <p:spPr>
          <a:xfrm rot="10800000">
            <a:off x="4716463" y="3141663"/>
            <a:ext cx="1511300" cy="142875"/>
          </a:xfrm>
          <a:prstGeom prst="leftArrow">
            <a:avLst/>
          </a:prstGeom>
          <a:solidFill>
            <a:srgbClr val="FF00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6" name="Dikdörtgen 25">
            <a:extLst>
              <a:ext uri="{FF2B5EF4-FFF2-40B4-BE49-F238E27FC236}">
                <a16:creationId xmlns:a16="http://schemas.microsoft.com/office/drawing/2014/main" id="{5A883786-6E20-4018-8C07-CA3BF80263E6}"/>
              </a:ext>
            </a:extLst>
          </p:cNvPr>
          <p:cNvSpPr/>
          <p:nvPr/>
        </p:nvSpPr>
        <p:spPr>
          <a:xfrm>
            <a:off x="899592" y="1196752"/>
            <a:ext cx="7662835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r-TR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-Öğrencinin grup içindeki başarısı-</a:t>
            </a: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aşlık 1">
            <a:extLst>
              <a:ext uri="{FF2B5EF4-FFF2-40B4-BE49-F238E27FC236}">
                <a16:creationId xmlns:a16="http://schemas.microsoft.com/office/drawing/2014/main" id="{27E56C9D-FE16-4FC1-8B3F-ACE6A4F39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15888"/>
            <a:ext cx="7696200" cy="1009650"/>
          </a:xfrm>
        </p:spPr>
        <p:txBody>
          <a:bodyPr/>
          <a:lstStyle/>
          <a:p>
            <a:r>
              <a:rPr lang="tr-TR" altLang="tr-TR"/>
              <a:t>Z Puanı-Kullanıldığı Yerler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id="{0F69D817-D8C6-456D-A4CC-E790D13EB3B2}"/>
              </a:ext>
            </a:extLst>
          </p:cNvPr>
          <p:cNvSpPr/>
          <p:nvPr/>
        </p:nvSpPr>
        <p:spPr>
          <a:xfrm>
            <a:off x="899592" y="1196752"/>
            <a:ext cx="7662835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r-TR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-Başarı bakımından karşılaştırma-</a:t>
            </a:r>
          </a:p>
        </p:txBody>
      </p:sp>
      <p:graphicFrame>
        <p:nvGraphicFramePr>
          <p:cNvPr id="13" name="7 İçerik Yer Tutucusu">
            <a:extLst>
              <a:ext uri="{FF2B5EF4-FFF2-40B4-BE49-F238E27FC236}">
                <a16:creationId xmlns:a16="http://schemas.microsoft.com/office/drawing/2014/main" id="{F8C63FD2-F0CA-4C1B-9FB6-0A8945F36414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539750" y="2636838"/>
          <a:ext cx="8129588" cy="3541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0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0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95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1214"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91430" marR="91430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Veli’nin notları</a:t>
                      </a:r>
                    </a:p>
                  </a:txBody>
                  <a:tcPr marL="91430" marR="91430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X</a:t>
                      </a:r>
                    </a:p>
                  </a:txBody>
                  <a:tcPr marL="91430" marR="91430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err="1"/>
                        <a:t>Ss</a:t>
                      </a:r>
                      <a:endParaRPr lang="tr-TR" sz="2000" dirty="0"/>
                    </a:p>
                  </a:txBody>
                  <a:tcPr marL="91430" marR="91430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Z</a:t>
                      </a:r>
                    </a:p>
                  </a:txBody>
                  <a:tcPr marL="91430" marR="91430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Başarı </a:t>
                      </a:r>
                    </a:p>
                    <a:p>
                      <a:pPr algn="ctr"/>
                      <a:r>
                        <a:rPr lang="tr-TR" sz="2000" dirty="0"/>
                        <a:t>Sırası</a:t>
                      </a:r>
                    </a:p>
                  </a:txBody>
                  <a:tcPr marL="91430" marR="91430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T</a:t>
                      </a:r>
                    </a:p>
                  </a:txBody>
                  <a:tcPr marL="91430" marR="91430" marT="45737" marB="4573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855">
                <a:tc>
                  <a:txBody>
                    <a:bodyPr/>
                    <a:lstStyle/>
                    <a:p>
                      <a:r>
                        <a:rPr lang="tr-TR" sz="2000" dirty="0"/>
                        <a:t>Matematik</a:t>
                      </a:r>
                    </a:p>
                  </a:txBody>
                  <a:tcPr marL="91430" marR="91430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65</a:t>
                      </a:r>
                    </a:p>
                  </a:txBody>
                  <a:tcPr marL="91430" marR="91430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70</a:t>
                      </a:r>
                    </a:p>
                  </a:txBody>
                  <a:tcPr marL="91430" marR="91430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12</a:t>
                      </a:r>
                    </a:p>
                  </a:txBody>
                  <a:tcPr marL="91430" marR="91430" marT="45737" marB="4573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/>
                        <a:t>(65-70) /12=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aseline="0" dirty="0"/>
                        <a:t> -0.41</a:t>
                      </a:r>
                      <a:endParaRPr lang="tr-TR" sz="2000" dirty="0"/>
                    </a:p>
                  </a:txBody>
                  <a:tcPr marL="91430" marR="91430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3</a:t>
                      </a:r>
                    </a:p>
                  </a:txBody>
                  <a:tcPr marL="91430" marR="91430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45.9</a:t>
                      </a:r>
                    </a:p>
                  </a:txBody>
                  <a:tcPr marL="91430" marR="91430" marT="45737" marB="4573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214">
                <a:tc>
                  <a:txBody>
                    <a:bodyPr/>
                    <a:lstStyle/>
                    <a:p>
                      <a:r>
                        <a:rPr lang="tr-TR" sz="2000" dirty="0"/>
                        <a:t>Türkçe</a:t>
                      </a:r>
                    </a:p>
                  </a:txBody>
                  <a:tcPr marL="91430" marR="91430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60</a:t>
                      </a:r>
                    </a:p>
                  </a:txBody>
                  <a:tcPr marL="91430" marR="91430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50</a:t>
                      </a:r>
                    </a:p>
                  </a:txBody>
                  <a:tcPr marL="91430" marR="91430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8</a:t>
                      </a:r>
                    </a:p>
                  </a:txBody>
                  <a:tcPr marL="91430" marR="91430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(60-50)/8=</a:t>
                      </a:r>
                    </a:p>
                    <a:p>
                      <a:pPr algn="ctr"/>
                      <a:r>
                        <a:rPr lang="tr-TR" sz="2000" dirty="0"/>
                        <a:t>1.25</a:t>
                      </a:r>
                    </a:p>
                  </a:txBody>
                  <a:tcPr marL="91430" marR="91430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1</a:t>
                      </a:r>
                    </a:p>
                  </a:txBody>
                  <a:tcPr marL="91430" marR="91430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62.5</a:t>
                      </a:r>
                    </a:p>
                  </a:txBody>
                  <a:tcPr marL="91430" marR="91430" marT="45737" marB="4573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214">
                <a:tc>
                  <a:txBody>
                    <a:bodyPr/>
                    <a:lstStyle/>
                    <a:p>
                      <a:r>
                        <a:rPr lang="tr-TR" sz="2000" dirty="0"/>
                        <a:t>Fizik</a:t>
                      </a:r>
                    </a:p>
                  </a:txBody>
                  <a:tcPr marL="91430" marR="91430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65</a:t>
                      </a:r>
                    </a:p>
                  </a:txBody>
                  <a:tcPr marL="91430" marR="91430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70</a:t>
                      </a:r>
                    </a:p>
                  </a:txBody>
                  <a:tcPr marL="91430" marR="91430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8</a:t>
                      </a:r>
                    </a:p>
                  </a:txBody>
                  <a:tcPr marL="91430" marR="91430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(65-70)/8=</a:t>
                      </a:r>
                    </a:p>
                    <a:p>
                      <a:pPr algn="ctr"/>
                      <a:r>
                        <a:rPr lang="tr-TR" sz="2000" dirty="0"/>
                        <a:t>-0.62</a:t>
                      </a:r>
                    </a:p>
                  </a:txBody>
                  <a:tcPr marL="91430" marR="91430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4</a:t>
                      </a:r>
                    </a:p>
                  </a:txBody>
                  <a:tcPr marL="91430" marR="91430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43.8</a:t>
                      </a:r>
                    </a:p>
                  </a:txBody>
                  <a:tcPr marL="91430" marR="91430" marT="45737" marB="4573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214">
                <a:tc>
                  <a:txBody>
                    <a:bodyPr/>
                    <a:lstStyle/>
                    <a:p>
                      <a:r>
                        <a:rPr lang="tr-TR" sz="2000" dirty="0"/>
                        <a:t>Kimya</a:t>
                      </a:r>
                    </a:p>
                  </a:txBody>
                  <a:tcPr marL="91430" marR="91430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60</a:t>
                      </a:r>
                    </a:p>
                  </a:txBody>
                  <a:tcPr marL="91430" marR="91430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50</a:t>
                      </a:r>
                    </a:p>
                  </a:txBody>
                  <a:tcPr marL="91430" marR="91430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15</a:t>
                      </a:r>
                    </a:p>
                  </a:txBody>
                  <a:tcPr marL="91430" marR="91430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(60-50)/15=</a:t>
                      </a:r>
                    </a:p>
                    <a:p>
                      <a:pPr algn="ctr"/>
                      <a:r>
                        <a:rPr lang="tr-TR" sz="2000" dirty="0"/>
                        <a:t>0.66</a:t>
                      </a:r>
                    </a:p>
                  </a:txBody>
                  <a:tcPr marL="91430" marR="91430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2</a:t>
                      </a:r>
                    </a:p>
                  </a:txBody>
                  <a:tcPr marL="91430" marR="91430" marT="45737" marB="457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/>
                        <a:t>56.6</a:t>
                      </a:r>
                    </a:p>
                  </a:txBody>
                  <a:tcPr marL="91430" marR="91430" marT="45737" marB="4573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6678" name="Metin kutusu 9">
            <a:extLst>
              <a:ext uri="{FF2B5EF4-FFF2-40B4-BE49-F238E27FC236}">
                <a16:creationId xmlns:a16="http://schemas.microsoft.com/office/drawing/2014/main" id="{82A54C14-9C1A-41AC-AE8D-1BC56106E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916113"/>
            <a:ext cx="7200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400" u="sng"/>
              <a:t>Örnek:</a:t>
            </a:r>
            <a:r>
              <a:rPr lang="tr-TR" altLang="tr-TR" sz="2400"/>
              <a:t> Veli’nin en başarılı olduğu ders hangisidir?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A8D34C5-79DF-40EE-89BB-2E39317382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Mod (tepe değer)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20A57EB-6A7E-4E31-A752-8F451F6388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65650"/>
          </a:xfrm>
        </p:spPr>
        <p:txBody>
          <a:bodyPr/>
          <a:lstStyle/>
          <a:p>
            <a:pPr eaLnBrk="1" hangingPunct="1">
              <a:buSzPct val="75000"/>
              <a:buFontTx/>
              <a:buBlip>
                <a:blip r:embed="rId2"/>
              </a:buBlip>
            </a:pPr>
            <a:r>
              <a:rPr lang="tr-TR" altLang="tr-TR"/>
              <a:t>Frekansı en büyük olan puana denir.</a:t>
            </a:r>
          </a:p>
          <a:p>
            <a:pPr eaLnBrk="1" hangingPunct="1">
              <a:buSzPct val="75000"/>
              <a:buFontTx/>
              <a:buBlip>
                <a:blip r:embed="rId2"/>
              </a:buBlip>
            </a:pPr>
            <a:r>
              <a:rPr lang="tr-TR" altLang="tr-TR"/>
              <a:t>En çok tekrar edilen ölçme sonucuna denir</a:t>
            </a:r>
          </a:p>
          <a:p>
            <a:pPr eaLnBrk="1" hangingPunct="1">
              <a:buSzPct val="75000"/>
              <a:buFontTx/>
              <a:buNone/>
            </a:pPr>
            <a:r>
              <a:rPr lang="tr-TR" altLang="tr-TR"/>
              <a:t>Örnek:</a:t>
            </a:r>
          </a:p>
          <a:p>
            <a:pPr eaLnBrk="1" hangingPunct="1">
              <a:buSzPct val="75000"/>
              <a:buFontTx/>
              <a:buNone/>
            </a:pPr>
            <a:r>
              <a:rPr lang="tr-TR" altLang="tr-TR"/>
              <a:t>	60,72,82,72,61,81,72</a:t>
            </a:r>
          </a:p>
          <a:p>
            <a:pPr eaLnBrk="1" hangingPunct="1">
              <a:buSzPct val="75000"/>
              <a:buFontTx/>
              <a:buNone/>
            </a:pPr>
            <a:r>
              <a:rPr lang="tr-TR" altLang="tr-TR"/>
              <a:t>Mod: 72’dir.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38947E9F-754E-4A1F-9E94-5898D9237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Mod (tepe değer)</a:t>
            </a:r>
          </a:p>
        </p:txBody>
      </p:sp>
      <p:sp>
        <p:nvSpPr>
          <p:cNvPr id="4099" name="2 İçerik Yer Tutucusu">
            <a:extLst>
              <a:ext uri="{FF2B5EF4-FFF2-40B4-BE49-F238E27FC236}">
                <a16:creationId xmlns:a16="http://schemas.microsoft.com/office/drawing/2014/main" id="{DE6493BD-6459-4E77-802B-774A1A467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tr-TR" altLang="tr-TR" sz="2600"/>
              <a:t>Bütün puanların frekansı aynı ise, mod yoktur.</a:t>
            </a:r>
          </a:p>
          <a:p>
            <a:pPr eaLnBrk="1" hangingPunct="1">
              <a:buFontTx/>
              <a:buNone/>
            </a:pPr>
            <a:r>
              <a:rPr lang="tr-TR" altLang="tr-TR" sz="2600"/>
              <a:t>	Örnek: 6,6,6,4,4,4,7,7,7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tr-TR" altLang="tr-TR" sz="2600"/>
              <a:t>Frekansları aynı olan iki değer ardarda gelmişse; bu iki değerin ortalaması alınır.</a:t>
            </a:r>
          </a:p>
          <a:p>
            <a:pPr eaLnBrk="1" hangingPunct="1">
              <a:buFontTx/>
              <a:buNone/>
            </a:pPr>
            <a:r>
              <a:rPr lang="tr-TR" altLang="tr-TR" sz="2600"/>
              <a:t>	Örnek: 3,5,5,7,7,7,8,8,8,9</a:t>
            </a:r>
          </a:p>
          <a:p>
            <a:pPr eaLnBrk="1" hangingPunct="1">
              <a:buFontTx/>
              <a:buNone/>
            </a:pPr>
            <a:r>
              <a:rPr lang="tr-TR" altLang="tr-TR" sz="2600"/>
              <a:t>	7+8=15/2=7.5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tr-TR" altLang="tr-TR" sz="2600"/>
              <a:t>Frekansları aynı olan iki değer ardarda gelmemişse; iki modlu (çok mod) dağılım olur.</a:t>
            </a:r>
          </a:p>
          <a:p>
            <a:pPr eaLnBrk="1" hangingPunct="1">
              <a:buFontTx/>
              <a:buNone/>
            </a:pPr>
            <a:r>
              <a:rPr lang="tr-TR" altLang="tr-TR" sz="2600"/>
              <a:t>	Örnek: 4,4,6,7,7,7,8,8,9,9,9,10,10</a:t>
            </a:r>
          </a:p>
          <a:p>
            <a:pPr eaLnBrk="1" hangingPunct="1">
              <a:buFontTx/>
              <a:buNone/>
            </a:pPr>
            <a:r>
              <a:rPr lang="tr-TR" altLang="tr-TR" sz="2600"/>
              <a:t>	Burada mod: 7 ve 9 puanlarıdır.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DBB81182-F84A-4C5C-8216-F10384988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Mod (tepe değer)</a:t>
            </a:r>
          </a:p>
        </p:txBody>
      </p:sp>
      <p:sp>
        <p:nvSpPr>
          <p:cNvPr id="5123" name="2 İçerik Yer Tutucusu">
            <a:extLst>
              <a:ext uri="{FF2B5EF4-FFF2-40B4-BE49-F238E27FC236}">
                <a16:creationId xmlns:a16="http://schemas.microsoft.com/office/drawing/2014/main" id="{F91AA1D1-4785-416E-AA51-3667C5528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0" y="1989138"/>
            <a:ext cx="4686300" cy="3911600"/>
          </a:xfrm>
        </p:spPr>
        <p:txBody>
          <a:bodyPr/>
          <a:lstStyle/>
          <a:p>
            <a:pPr eaLnBrk="1" hangingPunct="1"/>
            <a:r>
              <a:rPr lang="tr-TR" altLang="tr-TR"/>
              <a:t>Gruplandırılmış verilerde mod; en fazla frekansa sahip olan puan aralığının orta noktasıdır.</a:t>
            </a:r>
          </a:p>
          <a:p>
            <a:pPr eaLnBrk="1" hangingPunct="1"/>
            <a:r>
              <a:rPr lang="tr-TR" altLang="tr-TR"/>
              <a:t>Burada mod: (44+46)/2= 45 olur.</a:t>
            </a:r>
          </a:p>
          <a:p>
            <a:pPr eaLnBrk="1" hangingPunct="1"/>
            <a:endParaRPr lang="tr-TR" altLang="tr-TR"/>
          </a:p>
        </p:txBody>
      </p:sp>
      <p:graphicFrame>
        <p:nvGraphicFramePr>
          <p:cNvPr id="4" name="3 Tablo">
            <a:extLst>
              <a:ext uri="{FF2B5EF4-FFF2-40B4-BE49-F238E27FC236}">
                <a16:creationId xmlns:a16="http://schemas.microsoft.com/office/drawing/2014/main" id="{A21B3A00-EFCC-42A2-8389-9D8CD19DA284}"/>
              </a:ext>
            </a:extLst>
          </p:cNvPr>
          <p:cNvGraphicFramePr>
            <a:graphicFrameLocks noGrp="1"/>
          </p:cNvGraphicFramePr>
          <p:nvPr/>
        </p:nvGraphicFramePr>
        <p:xfrm>
          <a:off x="714375" y="2286000"/>
          <a:ext cx="2571750" cy="3235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60"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>
                          <a:solidFill>
                            <a:schemeClr val="tx1"/>
                          </a:solidFill>
                        </a:rPr>
                        <a:t>Puan</a:t>
                      </a:r>
                      <a:r>
                        <a:rPr lang="tr-TR" sz="1800" b="0" baseline="0" dirty="0">
                          <a:solidFill>
                            <a:schemeClr val="tx1"/>
                          </a:solidFill>
                        </a:rPr>
                        <a:t> aralığı</a:t>
                      </a:r>
                      <a:endParaRPr lang="tr-TR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0" marB="45710">
                    <a:gradFill>
                      <a:gsLst>
                        <a:gs pos="0">
                          <a:srgbClr val="FFC000"/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0" dirty="0">
                          <a:solidFill>
                            <a:schemeClr val="tx1"/>
                          </a:solidFill>
                        </a:rPr>
                        <a:t>Frekans</a:t>
                      </a:r>
                    </a:p>
                  </a:txBody>
                  <a:tcPr marL="91439" marR="91439" marT="45710" marB="45710" anchor="ctr">
                    <a:gradFill>
                      <a:gsLst>
                        <a:gs pos="0">
                          <a:srgbClr val="FFC000"/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52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32-34</a:t>
                      </a:r>
                    </a:p>
                  </a:txBody>
                  <a:tcPr marL="91439" marR="91439" marT="45710" marB="45710">
                    <a:gradFill>
                      <a:gsLst>
                        <a:gs pos="0">
                          <a:srgbClr val="FF0000"/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4</a:t>
                      </a:r>
                    </a:p>
                  </a:txBody>
                  <a:tcPr marL="91439" marR="91439" marT="45710" marB="45710">
                    <a:gradFill>
                      <a:gsLst>
                        <a:gs pos="0">
                          <a:srgbClr val="FF0000"/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52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35-37</a:t>
                      </a:r>
                    </a:p>
                  </a:txBody>
                  <a:tcPr marL="91439" marR="91439" marT="45710" marB="45710">
                    <a:gradFill>
                      <a:gsLst>
                        <a:gs pos="0">
                          <a:srgbClr val="FF0000"/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3</a:t>
                      </a:r>
                    </a:p>
                  </a:txBody>
                  <a:tcPr marL="91439" marR="91439" marT="45710" marB="45710">
                    <a:gradFill>
                      <a:gsLst>
                        <a:gs pos="0">
                          <a:srgbClr val="FF0000"/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52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38-40</a:t>
                      </a:r>
                    </a:p>
                  </a:txBody>
                  <a:tcPr marL="91439" marR="91439" marT="45710" marB="45710">
                    <a:gradFill>
                      <a:gsLst>
                        <a:gs pos="0">
                          <a:srgbClr val="FF0000"/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7</a:t>
                      </a:r>
                    </a:p>
                  </a:txBody>
                  <a:tcPr marL="91439" marR="91439" marT="45710" marB="45710">
                    <a:gradFill>
                      <a:gsLst>
                        <a:gs pos="0">
                          <a:srgbClr val="FF0000"/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52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41-43</a:t>
                      </a:r>
                    </a:p>
                  </a:txBody>
                  <a:tcPr marL="91439" marR="91439" marT="45710" marB="45710">
                    <a:gradFill>
                      <a:gsLst>
                        <a:gs pos="0">
                          <a:srgbClr val="FF0000"/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6</a:t>
                      </a:r>
                    </a:p>
                  </a:txBody>
                  <a:tcPr marL="91439" marR="91439" marT="45710" marB="45710">
                    <a:gradFill>
                      <a:gsLst>
                        <a:gs pos="0">
                          <a:srgbClr val="FF0000"/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52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44-46</a:t>
                      </a:r>
                    </a:p>
                  </a:txBody>
                  <a:tcPr marL="91439" marR="91439" marT="45710" marB="45710">
                    <a:gradFill>
                      <a:gsLst>
                        <a:gs pos="0">
                          <a:srgbClr val="FF0000"/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8</a:t>
                      </a:r>
                    </a:p>
                  </a:txBody>
                  <a:tcPr marL="91439" marR="91439" marT="45710" marB="45710">
                    <a:gradFill>
                      <a:gsLst>
                        <a:gs pos="0">
                          <a:srgbClr val="FF0000"/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52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47-49</a:t>
                      </a:r>
                    </a:p>
                  </a:txBody>
                  <a:tcPr marL="91439" marR="91439" marT="45710" marB="45710">
                    <a:gradFill>
                      <a:gsLst>
                        <a:gs pos="0">
                          <a:srgbClr val="FF0000"/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2</a:t>
                      </a:r>
                    </a:p>
                  </a:txBody>
                  <a:tcPr marL="91439" marR="91439" marT="45710" marB="45710">
                    <a:gradFill>
                      <a:gsLst>
                        <a:gs pos="0">
                          <a:srgbClr val="FF0000"/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52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50-52</a:t>
                      </a:r>
                    </a:p>
                  </a:txBody>
                  <a:tcPr marL="91439" marR="91439" marT="45710" marB="45710">
                    <a:gradFill>
                      <a:gsLst>
                        <a:gs pos="0">
                          <a:srgbClr val="FF0000"/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3</a:t>
                      </a:r>
                    </a:p>
                  </a:txBody>
                  <a:tcPr marL="91439" marR="91439" marT="45710" marB="45710">
                    <a:gradFill>
                      <a:gsLst>
                        <a:gs pos="0">
                          <a:srgbClr val="FF0000"/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5E98850-719D-4D6B-9568-38065C5CC7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54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dirty="0">
                <a:ea typeface="+mj-ea"/>
              </a:rPr>
              <a:t>Medyan (ortanca)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F6D9C74-58D3-493C-9E4A-9B1028D2709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311275"/>
            <a:ext cx="7570788" cy="2333625"/>
          </a:xfrm>
        </p:spPr>
        <p:txBody>
          <a:bodyPr/>
          <a:lstStyle/>
          <a:p>
            <a:pPr eaLnBrk="1" hangingPunct="1">
              <a:buSzPct val="75000"/>
              <a:buFontTx/>
              <a:buBlip>
                <a:blip r:embed="rId3"/>
              </a:buBlip>
            </a:pPr>
            <a:r>
              <a:rPr lang="tr-TR" altLang="tr-TR" sz="2600"/>
              <a:t>Büyüklük sırasına göre dizilmiş puanlar dizisinin tam ortasına düşen puandır. Puanların sayısı tek ise;</a:t>
            </a:r>
          </a:p>
        </p:txBody>
      </p:sp>
      <p:graphicFrame>
        <p:nvGraphicFramePr>
          <p:cNvPr id="6148" name="Object 4">
            <a:extLst>
              <a:ext uri="{FF2B5EF4-FFF2-40B4-BE49-F238E27FC236}">
                <a16:creationId xmlns:a16="http://schemas.microsoft.com/office/drawing/2014/main" id="{64EEECE5-612B-4777-80F3-D794AEFBA054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1857375" y="2143125"/>
          <a:ext cx="2376488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Denklem" r:id="rId4" imgW="952087" imgH="393529" progId="Equation.3">
                  <p:embed/>
                </p:oleObj>
              </mc:Choice>
              <mc:Fallback>
                <p:oleObj name="Denklem" r:id="rId4" imgW="952087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2143125"/>
                        <a:ext cx="2376488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6">
            <a:extLst>
              <a:ext uri="{FF2B5EF4-FFF2-40B4-BE49-F238E27FC236}">
                <a16:creationId xmlns:a16="http://schemas.microsoft.com/office/drawing/2014/main" id="{9E7871E3-3CB6-4B11-9E4E-47EBE1329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154488"/>
            <a:ext cx="7200900" cy="244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Pct val="75000"/>
              <a:buFontTx/>
              <a:buBlip>
                <a:blip r:embed="rId3"/>
              </a:buBlip>
            </a:pPr>
            <a:r>
              <a:rPr lang="tr-TR" altLang="tr-TR" sz="2800"/>
              <a:t>  Puanların sayısı çift ise:</a:t>
            </a:r>
          </a:p>
          <a:p>
            <a:pPr eaLnBrk="1" hangingPunct="1">
              <a:spcBef>
                <a:spcPct val="50000"/>
              </a:spcBef>
              <a:buSzPct val="75000"/>
              <a:buFontTx/>
              <a:buBlip>
                <a:blip r:embed="rId3"/>
              </a:buBlip>
            </a:pPr>
            <a:endParaRPr lang="tr-TR" altLang="tr-TR" sz="2800"/>
          </a:p>
          <a:p>
            <a:pPr eaLnBrk="1" hangingPunct="1">
              <a:spcBef>
                <a:spcPct val="50000"/>
              </a:spcBef>
              <a:buSzPct val="75000"/>
              <a:buFontTx/>
              <a:buBlip>
                <a:blip r:embed="rId3"/>
              </a:buBlip>
            </a:pPr>
            <a:endParaRPr lang="tr-TR" altLang="tr-TR" sz="2800"/>
          </a:p>
          <a:p>
            <a:pPr eaLnBrk="1" hangingPunct="1">
              <a:spcBef>
                <a:spcPct val="50000"/>
              </a:spcBef>
              <a:buSzPct val="75000"/>
              <a:buFontTx/>
              <a:buBlip>
                <a:blip r:embed="rId3"/>
              </a:buBlip>
            </a:pPr>
            <a:endParaRPr lang="tr-TR" altLang="tr-TR" sz="2800"/>
          </a:p>
        </p:txBody>
      </p:sp>
      <p:graphicFrame>
        <p:nvGraphicFramePr>
          <p:cNvPr id="6150" name="Object 14">
            <a:extLst>
              <a:ext uri="{FF2B5EF4-FFF2-40B4-BE49-F238E27FC236}">
                <a16:creationId xmlns:a16="http://schemas.microsoft.com/office/drawing/2014/main" id="{120BE237-AA22-4059-BD74-38AF9F53F158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755650" y="4619625"/>
          <a:ext cx="1627188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Denklem" r:id="rId6" imgW="660113" imgH="393529" progId="Equation.3">
                  <p:embed/>
                </p:oleObj>
              </mc:Choice>
              <mc:Fallback>
                <p:oleObj name="Denklem" r:id="rId6" imgW="660113" imgH="39352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619625"/>
                        <a:ext cx="1627188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Text Box 17">
            <a:extLst>
              <a:ext uri="{FF2B5EF4-FFF2-40B4-BE49-F238E27FC236}">
                <a16:creationId xmlns:a16="http://schemas.microsoft.com/office/drawing/2014/main" id="{7D97DB76-9CBF-4382-9CB0-F7AFDD450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4781550"/>
            <a:ext cx="6119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800"/>
              <a:t>‘inci değerin ortalaması alınır</a:t>
            </a:r>
          </a:p>
        </p:txBody>
      </p:sp>
      <p:sp>
        <p:nvSpPr>
          <p:cNvPr id="6152" name="Text Box 18">
            <a:extLst>
              <a:ext uri="{FF2B5EF4-FFF2-40B4-BE49-F238E27FC236}">
                <a16:creationId xmlns:a16="http://schemas.microsoft.com/office/drawing/2014/main" id="{8EF41156-F9DD-4D36-AEBE-DD7843777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144838"/>
            <a:ext cx="727233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400"/>
              <a:t>Örnek:  95,88,73,67,59,46,35,26,23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400"/>
              <a:t>Medyan: 59</a:t>
            </a:r>
          </a:p>
        </p:txBody>
      </p:sp>
      <p:sp>
        <p:nvSpPr>
          <p:cNvPr id="6153" name="Text Box 19">
            <a:extLst>
              <a:ext uri="{FF2B5EF4-FFF2-40B4-BE49-F238E27FC236}">
                <a16:creationId xmlns:a16="http://schemas.microsoft.com/office/drawing/2014/main" id="{F07BC6F0-2814-465B-AAB7-A522D7787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5592763"/>
            <a:ext cx="727233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400"/>
              <a:t>Örnek:  95,88,73,67,59,46,35,26,23,12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400"/>
              <a:t>Medyan: 52.5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24EA261C-93C1-4A9D-A966-F0CD0E3B4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>
                <a:ea typeface="+mj-ea"/>
              </a:rPr>
              <a:t>Medyan (ortanca)</a:t>
            </a:r>
          </a:p>
        </p:txBody>
      </p:sp>
      <p:sp>
        <p:nvSpPr>
          <p:cNvPr id="7171" name="2 Metin Yer Tutucusu">
            <a:extLst>
              <a:ext uri="{FF2B5EF4-FFF2-40B4-BE49-F238E27FC236}">
                <a16:creationId xmlns:a16="http://schemas.microsoft.com/office/drawing/2014/main" id="{DB5E1C91-CD20-4228-A6D9-BD6642BDAC8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472488" cy="4525963"/>
          </a:xfrm>
        </p:spPr>
        <p:txBody>
          <a:bodyPr/>
          <a:lstStyle/>
          <a:p>
            <a:r>
              <a:rPr lang="tr-TR" altLang="tr-TR"/>
              <a:t>Medyanın Özellikleri:</a:t>
            </a:r>
          </a:p>
          <a:p>
            <a:pPr lvl="1"/>
            <a:r>
              <a:rPr lang="tr-TR" altLang="tr-TR"/>
              <a:t>Bir dağılımı ortadan ikiye böler</a:t>
            </a:r>
          </a:p>
          <a:p>
            <a:pPr lvl="1"/>
            <a:r>
              <a:rPr lang="tr-TR" altLang="tr-TR"/>
              <a:t>Dağılımdaki uç değerlerden etkilenmez. Bu nedenle mod ve aritmetik ortalamadan daha etkilidir</a:t>
            </a:r>
          </a:p>
          <a:p>
            <a:pPr lvl="1"/>
            <a:r>
              <a:rPr lang="tr-TR" altLang="tr-TR"/>
              <a:t>Dağılıma eklenecek bir değerden etkilenir.</a:t>
            </a:r>
          </a:p>
          <a:p>
            <a:pPr lvl="1"/>
            <a:endParaRPr lang="tr-TR" alt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825F5D8-A84C-460A-B969-C3613F1CA3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>
                <a:ea typeface="+mj-ea"/>
              </a:rPr>
              <a:t>Aritmetik Ortalama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212DBF1-A8B7-4DFD-80CC-291FD260AC8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71650"/>
            <a:ext cx="7775575" cy="720725"/>
          </a:xfrm>
        </p:spPr>
        <p:txBody>
          <a:bodyPr/>
          <a:lstStyle/>
          <a:p>
            <a:pPr eaLnBrk="1" hangingPunct="1">
              <a:buSzPct val="75000"/>
              <a:buFontTx/>
              <a:buBlip>
                <a:blip r:embed="rId3"/>
              </a:buBlip>
            </a:pPr>
            <a:r>
              <a:rPr lang="tr-TR" altLang="tr-TR" sz="2800"/>
              <a:t>Puan toplamlarının veri sayısına bölümüdür.</a:t>
            </a:r>
          </a:p>
        </p:txBody>
      </p:sp>
      <p:graphicFrame>
        <p:nvGraphicFramePr>
          <p:cNvPr id="8196" name="Object 11">
            <a:extLst>
              <a:ext uri="{FF2B5EF4-FFF2-40B4-BE49-F238E27FC236}">
                <a16:creationId xmlns:a16="http://schemas.microsoft.com/office/drawing/2014/main" id="{D38D6CC8-E3A4-4B59-AB5D-8C5E4A39DF8E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900113" y="2420938"/>
          <a:ext cx="2519362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Denklem" r:id="rId4" imgW="1358310" imgH="431613" progId="Equation.3">
                  <p:embed/>
                </p:oleObj>
              </mc:Choice>
              <mc:Fallback>
                <p:oleObj name="Denklem" r:id="rId4" imgW="1358310" imgH="431613" progId="Equation.3">
                  <p:embed/>
                  <p:pic>
                    <p:nvPicPr>
                      <p:cNvPr id="0" name="Object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420938"/>
                        <a:ext cx="2519362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13">
            <a:extLst>
              <a:ext uri="{FF2B5EF4-FFF2-40B4-BE49-F238E27FC236}">
                <a16:creationId xmlns:a16="http://schemas.microsoft.com/office/drawing/2014/main" id="{6B7D66C3-01DD-4F03-A6FC-9756C2A47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3432175"/>
            <a:ext cx="7272337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400"/>
              <a:t>Örnek:  95,88,73,67,59,46,35,26,23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400"/>
              <a:t>Ortalama: 56.88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1E408A84-6B2E-4D23-9F9B-CD0BD3C40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>
                <a:ea typeface="+mj-ea"/>
              </a:rPr>
              <a:t>Aritmetik Ortalama</a:t>
            </a:r>
          </a:p>
        </p:txBody>
      </p:sp>
      <p:sp>
        <p:nvSpPr>
          <p:cNvPr id="9219" name="2 Metin Yer Tutucusu">
            <a:extLst>
              <a:ext uri="{FF2B5EF4-FFF2-40B4-BE49-F238E27FC236}">
                <a16:creationId xmlns:a16="http://schemas.microsoft.com/office/drawing/2014/main" id="{D05623BC-E17B-4A3F-B287-056AA7361D40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186738" cy="1828800"/>
          </a:xfrm>
        </p:spPr>
        <p:txBody>
          <a:bodyPr/>
          <a:lstStyle/>
          <a:p>
            <a:r>
              <a:rPr lang="tr-TR" altLang="tr-TR" sz="2800"/>
              <a:t>Ağırlıklı ortalama: Puanların ortalamaya katkılarının farklı olması gereken durumlarda hesaplanan ortalamaya denir.</a:t>
            </a:r>
          </a:p>
          <a:p>
            <a:pPr>
              <a:buFontTx/>
              <a:buNone/>
            </a:pPr>
            <a:r>
              <a:rPr lang="tr-TR" altLang="tr-TR" sz="2800"/>
              <a:t>	Örnek:</a:t>
            </a:r>
          </a:p>
        </p:txBody>
      </p:sp>
      <p:graphicFrame>
        <p:nvGraphicFramePr>
          <p:cNvPr id="20" name="19 Tablo">
            <a:extLst>
              <a:ext uri="{FF2B5EF4-FFF2-40B4-BE49-F238E27FC236}">
                <a16:creationId xmlns:a16="http://schemas.microsoft.com/office/drawing/2014/main" id="{B56EDD09-E274-4223-8702-DAF985BBEEB1}"/>
              </a:ext>
            </a:extLst>
          </p:cNvPr>
          <p:cNvGraphicFramePr>
            <a:graphicFrameLocks noGrp="1"/>
          </p:cNvGraphicFramePr>
          <p:nvPr/>
        </p:nvGraphicFramePr>
        <p:xfrm>
          <a:off x="857250" y="3500438"/>
          <a:ext cx="4071938" cy="2865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0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07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151">
                <a:tc>
                  <a:txBody>
                    <a:bodyPr/>
                    <a:lstStyle/>
                    <a:p>
                      <a:r>
                        <a:rPr lang="tr-TR" sz="1800" dirty="0"/>
                        <a:t>Ders</a:t>
                      </a:r>
                    </a:p>
                  </a:txBody>
                  <a:tcPr marL="91439" marR="91439" marT="45725" marB="45725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800" dirty="0"/>
                        <a:t>Kredi</a:t>
                      </a:r>
                    </a:p>
                  </a:txBody>
                  <a:tcPr marL="91439" marR="91439" marT="45725" marB="45725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800" dirty="0"/>
                        <a:t>Not</a:t>
                      </a:r>
                    </a:p>
                  </a:txBody>
                  <a:tcPr marL="91439" marR="91439" marT="45725" marB="45725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800" dirty="0" err="1"/>
                        <a:t>Puanxkredi</a:t>
                      </a:r>
                      <a:endParaRPr lang="tr-TR" sz="1800" dirty="0"/>
                    </a:p>
                  </a:txBody>
                  <a:tcPr marL="91439" marR="91439" marT="45725" marB="45725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r>
                        <a:rPr lang="tr-TR" sz="1800" dirty="0"/>
                        <a:t>Planlama</a:t>
                      </a:r>
                    </a:p>
                  </a:txBody>
                  <a:tcPr marL="91439" marR="91439" marT="45725" marB="45725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800" dirty="0"/>
                        <a:t>4</a:t>
                      </a:r>
                    </a:p>
                  </a:txBody>
                  <a:tcPr marL="91439" marR="91439" marT="45725" marB="45725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800" dirty="0"/>
                        <a:t>75</a:t>
                      </a:r>
                    </a:p>
                  </a:txBody>
                  <a:tcPr marL="91439" marR="91439" marT="45725" marB="45725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800" dirty="0"/>
                        <a:t>300</a:t>
                      </a:r>
                    </a:p>
                  </a:txBody>
                  <a:tcPr marL="91439" marR="91439" marT="45725" marB="45725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r>
                        <a:rPr lang="tr-TR" sz="1800" dirty="0"/>
                        <a:t>Ölçme</a:t>
                      </a:r>
                    </a:p>
                  </a:txBody>
                  <a:tcPr marL="91439" marR="91439" marT="45725" marB="45725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800" dirty="0"/>
                        <a:t>3</a:t>
                      </a:r>
                    </a:p>
                  </a:txBody>
                  <a:tcPr marL="91439" marR="91439" marT="45725" marB="45725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800" dirty="0"/>
                        <a:t>68</a:t>
                      </a:r>
                    </a:p>
                  </a:txBody>
                  <a:tcPr marL="91439" marR="91439" marT="45725" marB="45725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800" dirty="0"/>
                        <a:t>204</a:t>
                      </a:r>
                    </a:p>
                  </a:txBody>
                  <a:tcPr marL="91439" marR="91439" marT="45725" marB="45725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r>
                        <a:rPr lang="tr-TR" sz="1800" dirty="0"/>
                        <a:t>Bilgisayar</a:t>
                      </a:r>
                    </a:p>
                  </a:txBody>
                  <a:tcPr marL="91439" marR="91439" marT="45725" marB="45725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800" dirty="0"/>
                        <a:t>3</a:t>
                      </a:r>
                    </a:p>
                  </a:txBody>
                  <a:tcPr marL="91439" marR="91439" marT="45725" marB="45725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800" dirty="0"/>
                        <a:t>72</a:t>
                      </a:r>
                    </a:p>
                  </a:txBody>
                  <a:tcPr marL="91439" marR="91439" marT="45725" marB="45725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800" dirty="0"/>
                        <a:t>216</a:t>
                      </a:r>
                    </a:p>
                  </a:txBody>
                  <a:tcPr marL="91439" marR="91439" marT="45725" marB="45725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r>
                        <a:rPr lang="tr-TR" sz="1800" dirty="0"/>
                        <a:t>Yabancı</a:t>
                      </a:r>
                      <a:r>
                        <a:rPr lang="tr-TR" sz="1800" baseline="0" dirty="0"/>
                        <a:t> dil</a:t>
                      </a:r>
                      <a:endParaRPr lang="tr-TR" sz="1800" dirty="0"/>
                    </a:p>
                  </a:txBody>
                  <a:tcPr marL="91439" marR="91439" marT="45725" marB="45725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800" dirty="0"/>
                        <a:t>2</a:t>
                      </a:r>
                    </a:p>
                  </a:txBody>
                  <a:tcPr marL="91439" marR="91439" marT="45725" marB="45725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800" dirty="0"/>
                        <a:t>80</a:t>
                      </a:r>
                    </a:p>
                  </a:txBody>
                  <a:tcPr marL="91439" marR="91439" marT="45725" marB="45725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800" dirty="0"/>
                        <a:t>160</a:t>
                      </a:r>
                    </a:p>
                  </a:txBody>
                  <a:tcPr marL="91439" marR="91439" marT="45725" marB="45725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r>
                        <a:rPr lang="tr-TR" sz="1800" dirty="0"/>
                        <a:t>Resim</a:t>
                      </a:r>
                    </a:p>
                  </a:txBody>
                  <a:tcPr marL="91439" marR="91439" marT="45725" marB="45725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800" dirty="0"/>
                        <a:t>1</a:t>
                      </a:r>
                    </a:p>
                  </a:txBody>
                  <a:tcPr marL="91439" marR="91439" marT="45725" marB="45725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800" dirty="0"/>
                        <a:t>88</a:t>
                      </a:r>
                    </a:p>
                  </a:txBody>
                  <a:tcPr marL="91439" marR="91439" marT="45725" marB="45725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800" dirty="0"/>
                        <a:t>88</a:t>
                      </a:r>
                    </a:p>
                  </a:txBody>
                  <a:tcPr marL="91439" marR="91439" marT="45725" marB="45725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r>
                        <a:rPr lang="tr-TR" sz="1800" dirty="0"/>
                        <a:t>Toplam</a:t>
                      </a:r>
                    </a:p>
                  </a:txBody>
                  <a:tcPr marL="91439" marR="91439" marT="45725" marB="45725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800" dirty="0"/>
                        <a:t>13</a:t>
                      </a:r>
                    </a:p>
                  </a:txBody>
                  <a:tcPr marL="91439" marR="91439" marT="45725" marB="45725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800" dirty="0"/>
                        <a:t>383</a:t>
                      </a:r>
                    </a:p>
                  </a:txBody>
                  <a:tcPr marL="91439" marR="91439" marT="45725" marB="45725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sz="1800" dirty="0"/>
                        <a:t>968</a:t>
                      </a:r>
                    </a:p>
                  </a:txBody>
                  <a:tcPr marL="91439" marR="91439" marT="45725" marB="45725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262" name="Object 2">
            <a:extLst>
              <a:ext uri="{FF2B5EF4-FFF2-40B4-BE49-F238E27FC236}">
                <a16:creationId xmlns:a16="http://schemas.microsoft.com/office/drawing/2014/main" id="{F0359214-26D7-4305-85E5-4E0E6BBFB6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45088" y="4000500"/>
          <a:ext cx="352107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Denklem" r:id="rId3" imgW="1739900" imgH="419100" progId="Equation.3">
                  <p:embed/>
                </p:oleObj>
              </mc:Choice>
              <mc:Fallback>
                <p:oleObj name="Denklem" r:id="rId3" imgW="1739900" imgH="419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5088" y="4000500"/>
                        <a:ext cx="3521075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Comic Sans MS"/>
        <a:ea typeface=""/>
        <a:cs typeface="Tunga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985</Words>
  <Application>Microsoft Office PowerPoint</Application>
  <PresentationFormat>Ekran Gösterisi (4:3)</PresentationFormat>
  <Paragraphs>248</Paragraphs>
  <Slides>26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3" baseType="lpstr">
      <vt:lpstr>Arial</vt:lpstr>
      <vt:lpstr>Calibri</vt:lpstr>
      <vt:lpstr>Comic Sans MS</vt:lpstr>
      <vt:lpstr>Monotype Corsiva</vt:lpstr>
      <vt:lpstr>Wingdings</vt:lpstr>
      <vt:lpstr>Varsayılan Tasarım</vt:lpstr>
      <vt:lpstr>Denklem</vt:lpstr>
      <vt:lpstr>Merkezi Eğilim (Yığılma) ve Dağılım (Değişim, Yayılma) Ölçüleri</vt:lpstr>
      <vt:lpstr>Merkezi Eğilim (Yığılma) Ölçüleri</vt:lpstr>
      <vt:lpstr>Mod (tepe değer)</vt:lpstr>
      <vt:lpstr>Mod (tepe değer)</vt:lpstr>
      <vt:lpstr>Mod (tepe değer)</vt:lpstr>
      <vt:lpstr>Medyan (ortanca)</vt:lpstr>
      <vt:lpstr>Medyan (ortanca)</vt:lpstr>
      <vt:lpstr>Aritmetik Ortalama</vt:lpstr>
      <vt:lpstr>Aritmetik Ortalama</vt:lpstr>
      <vt:lpstr>Çarpıklık (mod, medyan ve ortalama arasındaki ilişki)</vt:lpstr>
      <vt:lpstr>Çarpıklık (mod, medyan ve ortalama arasındaki ilişki)</vt:lpstr>
      <vt:lpstr>Çarpıklık (mod, medyan ve ortalama arasındaki ilişki)</vt:lpstr>
      <vt:lpstr>Çarpıklık (mod, medyan ve ortalama arasındaki ilişki)</vt:lpstr>
      <vt:lpstr>Çarpıklık katsayısı</vt:lpstr>
      <vt:lpstr>Dağılım (Değişim, Yayılma) Ölçüleri</vt:lpstr>
      <vt:lpstr>Ranj (dizi genişliği)</vt:lpstr>
      <vt:lpstr>Standart Sapma</vt:lpstr>
      <vt:lpstr>Varyans</vt:lpstr>
      <vt:lpstr>Standart Sapma</vt:lpstr>
      <vt:lpstr>Bağıl Değişkenlik Katsayısı (V)</vt:lpstr>
      <vt:lpstr>Standart Puanlar</vt:lpstr>
      <vt:lpstr>Z Puanı-Kullanıldığı Yerler</vt:lpstr>
      <vt:lpstr>Z Puanı-Kullanıldığı Yerler</vt:lpstr>
      <vt:lpstr>Z Puanı-Kullanıldığı Yerler</vt:lpstr>
      <vt:lpstr>Z Puanı-Kullanıldığı Yerler</vt:lpstr>
      <vt:lpstr>Z Puanı-Kullanıldığı Yerler</vt:lpstr>
    </vt:vector>
  </TitlesOfParts>
  <Company>egitim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Merkezi Eğilim (Yığılma) Ölçüleri</dc:title>
  <dc:creator>mustafa</dc:creator>
  <cp:lastModifiedBy>akdağ</cp:lastModifiedBy>
  <cp:revision>91</cp:revision>
  <dcterms:created xsi:type="dcterms:W3CDTF">2005-05-16T09:32:50Z</dcterms:created>
  <dcterms:modified xsi:type="dcterms:W3CDTF">2022-11-13T17:24:00Z</dcterms:modified>
</cp:coreProperties>
</file>