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1" r:id="rId10"/>
    <p:sldId id="263" r:id="rId11"/>
    <p:sldId id="266" r:id="rId1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AA9E246-ACC6-41B7-ADCE-65EFA485BA8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DA1BDD07-59BA-4592-BAA2-BC4FC6BB3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tr-TR" altLang="tr-TR" sz="240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B3490430-56A3-41B3-9FD6-E604EF6BF04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CE0D530-3454-4597-9929-9446A740EC5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tr-TR" altLang="tr-T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07E006B2-C302-4AAC-ACEF-4AA0406770B8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tr-TR" altLang="tr-TR" sz="240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3D12AB68-6EB5-4444-80A4-B04E6B61BF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E02F9D33-FEFF-414A-8B3A-46E02C8B8E3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49CEEE9A-74C0-4EF2-859C-C9FD968684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tr-TR" altLang="tr-TR" sz="240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B1AB388D-5EDD-4D7B-96AB-B9F4080AD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985C8825-699B-4DBC-9F5F-EA60EF07C4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E0A5EBF6-04F0-4FC0-89CA-8ADBAB0623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525EB838-94E5-4466-8E0E-3D4C4C853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910D77-EB45-4CEA-8CD9-CB7ACE86673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620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A30AA2E-6E34-4B16-8485-D63726C820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34B18F0-DAE8-416E-867F-7973167177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90DC45D-F8E1-420D-A3B1-42A274F49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B1170-FDDF-4917-9CB1-CF5B1C2EA67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1759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0C32E7B-16DE-40BE-92F0-2FBD443BDC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2E22A94-2DE6-41A5-8FBD-B6D181EC72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794F8C96-65FC-4609-ADA3-6DD87B8C9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04B58-D664-4592-911D-8A29BCFBC2E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2303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19A8FE6-B054-429A-A87E-9D7F8F8988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9ACC19D-ED05-4FDE-A53B-86284F0F0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8BB74A-385C-41F4-AEA9-C13A973950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FE720-2D13-4655-9A0F-00769853C2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0786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273D7AB5-430E-4439-8526-AFDC179FF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F57D0C9-8F02-409A-AA9F-2E4E2619EB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60B517F-CA48-4E2C-A41B-F920D60CC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6CEF7-333C-4BEE-A26C-0FFC8F9C2FF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781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138840F-4AA9-4F1F-8647-AE7F604395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06792C9-9FD1-4AE2-BAB8-2836547D94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E0740D0-8CDD-418B-8C97-D2EA3F49A9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C8E9C-7556-4A87-B61D-612F0C63B5A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596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C0EB5632-739C-4B0A-88FA-CA47AF7247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11F0A52C-8E33-4181-BBD0-9A6220D27A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4794A7CD-609C-4451-A50B-4409B96EC4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CA549-5F18-47C9-8B4B-937BDD4DF52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3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E28A031B-D927-41E7-8A93-74D6566167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A974646-CD89-4563-8B9C-D6ACA0667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1772006-B71F-42E2-A4EC-56B020E3A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114F6-99C2-4F9B-9AE3-10355B49611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7068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430EC82F-4E8D-4025-9A2B-CAF78E3073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00611ACE-136A-4F2D-B2E2-CB6D545EC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84BF101-5BAE-4D0F-995C-429D4E110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B030F-D41C-4167-BD3A-398C950FCF1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724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72A3B65-6FE8-40A4-89A8-FCAC955DE1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85149B1-34BB-44C7-9478-18C7858F8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068B8EB9-3416-465A-9AA2-2CE5F6753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80341-501F-4C50-907F-091B77030CE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02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AD0667B-D162-4962-B813-A2C479C6C4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08F6A9E-F446-4742-8C6C-47D87B49F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BC1D90E-A926-4A8D-82E1-6E7422A81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8D172-5570-4ABC-AAFC-E92BE747ADF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658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CEF66AA-58AA-4667-B812-B241BDBF34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DE784E35-DD0C-44DA-B362-C26ED8709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tr-TR" altLang="tr-TR" sz="240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13D8D5EF-5789-4002-A83B-43DC11342B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D6F46FCE-72AA-47BF-80B3-0C8ABCD197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defRPr/>
                </a:pPr>
                <a:endParaRPr lang="tr-TR" altLang="tr-TR" sz="2400">
                  <a:latin typeface="Times New Roman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9453B75B-3B65-4A7B-8C10-904AF901A2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4D487913-DF82-4846-BFCD-580C8345E7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FA8B9BE3-813C-4742-8480-E0418D64C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DA616262-F3FF-402F-92D8-702AC0AFBA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2FA2F48E-808E-42F1-8243-0E1372A458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131" name="Rectangle 11">
            <a:extLst>
              <a:ext uri="{FF2B5EF4-FFF2-40B4-BE49-F238E27FC236}">
                <a16:creationId xmlns:a16="http://schemas.microsoft.com/office/drawing/2014/main" id="{C0FD1087-C67D-4D08-AC68-5C43387886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82287C34-4CC9-4AF6-BF35-9B75251B31A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69E5E158-4828-4F7E-8432-60CEDD987C3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BE2CDF1-18E7-4BC0-8464-E29D665109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63713" y="981075"/>
            <a:ext cx="6629400" cy="2209800"/>
          </a:xfrm>
        </p:spPr>
        <p:txBody>
          <a:bodyPr/>
          <a:lstStyle/>
          <a:p>
            <a:pPr eaLnBrk="1" hangingPunct="1"/>
            <a:r>
              <a:rPr lang="tr-TR" altLang="tr-TR" sz="4400"/>
              <a:t>ÇAĞDAŞ DEĞERLENDİRME YAKLAŞIMLARI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22A4659-C9C1-4C14-8E13-3B4BD78EA3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17688" y="3962400"/>
            <a:ext cx="6858000" cy="1600200"/>
          </a:xfrm>
        </p:spPr>
        <p:txBody>
          <a:bodyPr/>
          <a:lstStyle/>
          <a:p>
            <a:pPr marL="457200" indent="-457200" algn="l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/>
              <a:t>Performans Değerlendirme</a:t>
            </a:r>
          </a:p>
          <a:p>
            <a:pPr marL="457200" indent="-457200" algn="l" eaLnBrk="1" hangingPunct="1">
              <a:buFont typeface="Wingdings" pitchFamily="2" charset="2"/>
              <a:buBlip>
                <a:blip r:embed="rId2"/>
              </a:buBlip>
            </a:pPr>
            <a:r>
              <a:rPr lang="tr-TR" altLang="tr-TR"/>
              <a:t>Portfolyo Değerlendirme</a:t>
            </a:r>
          </a:p>
        </p:txBody>
      </p:sp>
      <p:sp>
        <p:nvSpPr>
          <p:cNvPr id="3076" name="5 Metin kutusu">
            <a:extLst>
              <a:ext uri="{FF2B5EF4-FFF2-40B4-BE49-F238E27FC236}">
                <a16:creationId xmlns:a16="http://schemas.microsoft.com/office/drawing/2014/main" id="{94117ABA-2C91-4F18-937C-BB29F9948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6237312"/>
            <a:ext cx="442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>
                <a:latin typeface="Monotype Corsiva" panose="03010101010201010101" pitchFamily="66" charset="0"/>
              </a:rPr>
              <a:t>Hazırlayan: Prof. Dr. Mustafa Akdağ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371A04-1C5B-4BE0-93DD-F76F1EB8D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Dereceleme Ölçekleri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EEFB804-5D8F-442E-99DD-42240C916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Kontrol listeleri davranışların yerine getirilip getirilmediğini belirler. İşle ilgili işlem basamaklarını gösterir. Davranışın hangi düzeyde yapılıp yapılmadığını göstermez; bunu dereceleme ölçekleri gösterir.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Eğitim ve psikolojide belli bir konuda tutumların ölçülmesinde de likert tipi dereceleme ölçekleri kullanılır.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>
            <a:extLst>
              <a:ext uri="{FF2B5EF4-FFF2-40B4-BE49-F238E27FC236}">
                <a16:creationId xmlns:a16="http://schemas.microsoft.com/office/drawing/2014/main" id="{898EC1BC-0E85-4CD6-A901-18266B7BE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Öz Değerlendirme</a:t>
            </a:r>
          </a:p>
        </p:txBody>
      </p:sp>
      <p:sp>
        <p:nvSpPr>
          <p:cNvPr id="4" name="2 İçerik Yer Tutucusu">
            <a:extLst>
              <a:ext uri="{FF2B5EF4-FFF2-40B4-BE49-F238E27FC236}">
                <a16:creationId xmlns:a16="http://schemas.microsoft.com/office/drawing/2014/main" id="{411F490E-572E-49EE-B167-66BC39119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tr-TR" dirty="0">
                <a:solidFill>
                  <a:srgbClr val="00B0F0"/>
                </a:solidFill>
                <a:latin typeface="Comic Sans MS" pitchFamily="66" charset="0"/>
              </a:rPr>
              <a:t>Bu süreçte öğrencilerin aşağıdaki soruları cevaplaması istenir.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tr-TR" dirty="0">
                <a:latin typeface="Comic Sans MS" pitchFamily="66" charset="0"/>
              </a:rPr>
              <a:t>Bu çalışmadaki en zor bölüm senin için neresiydi?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tr-TR" dirty="0">
                <a:latin typeface="Comic Sans MS" pitchFamily="66" charset="0"/>
              </a:rPr>
              <a:t>Bundan sonra nasıl bir çalışma yapacaksın?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tr-TR" dirty="0">
                <a:latin typeface="Comic Sans MS" pitchFamily="66" charset="0"/>
              </a:rPr>
              <a:t>Bu çalışmayı tekrar yapsaydın, neleri farklı yapardın?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tr-TR" dirty="0">
                <a:latin typeface="Comic Sans MS" pitchFamily="66" charset="0"/>
              </a:rPr>
              <a:t>Bu çalışmadan neler öğrendin?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tr-TR" dirty="0">
              <a:solidFill>
                <a:schemeClr val="tx1">
                  <a:lumMod val="75000"/>
                  <a:lumOff val="2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Başlık 1">
            <a:extLst>
              <a:ext uri="{FF2B5EF4-FFF2-40B4-BE49-F238E27FC236}">
                <a16:creationId xmlns:a16="http://schemas.microsoft.com/office/drawing/2014/main" id="{8A157464-3664-4F6B-A5E9-B6FE6DDBF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800"/>
              <a:t>Performans Değerlendirme</a:t>
            </a:r>
          </a:p>
        </p:txBody>
      </p:sp>
      <p:sp>
        <p:nvSpPr>
          <p:cNvPr id="4099" name="İçerik Yer Tutucusu 2">
            <a:extLst>
              <a:ext uri="{FF2B5EF4-FFF2-40B4-BE49-F238E27FC236}">
                <a16:creationId xmlns:a16="http://schemas.microsoft.com/office/drawing/2014/main" id="{86002BE0-E7CE-42F0-935E-D1CC6BBC1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Geleneksel değerlendirme yaklaşımlarının öğrenci başarısını yansıtmadaki yetersizliğine bir alternatiftir.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Öğrencilerin öğrendiklerini, gerçek yaşam durumlarında yapmalarını gerektiren değerlendirme (otantik) yaklaşımıdır.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Hem süreçleri hem de ürünleri ölçmede kullanılır.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Hem biçimlendirme hem de toplam değerlendirme yaklaşımıdır.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Bilişsel ya da psiko-motor olabilir.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Bireysel ve özgündür.</a:t>
            </a:r>
          </a:p>
          <a:p>
            <a:endParaRPr lang="tr-TR" altLang="tr-TR" sz="2400"/>
          </a:p>
          <a:p>
            <a:endParaRPr lang="tr-TR" altLang="tr-T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aşlık 1">
            <a:extLst>
              <a:ext uri="{FF2B5EF4-FFF2-40B4-BE49-F238E27FC236}">
                <a16:creationId xmlns:a16="http://schemas.microsoft.com/office/drawing/2014/main" id="{110923B3-4ABB-47A0-BF45-D0141F81C9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400"/>
              <a:t>Performans Değerlendirme Örnekleri</a:t>
            </a:r>
            <a:endParaRPr lang="tr-TR" altLang="tr-TR"/>
          </a:p>
        </p:txBody>
      </p:sp>
      <p:sp>
        <p:nvSpPr>
          <p:cNvPr id="5123" name="İçerik Yer Tutucusu 2">
            <a:extLst>
              <a:ext uri="{FF2B5EF4-FFF2-40B4-BE49-F238E27FC236}">
                <a16:creationId xmlns:a16="http://schemas.microsoft.com/office/drawing/2014/main" id="{BED58B1C-61C3-4BE9-AF4B-E52A249990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8113" y="2211388"/>
            <a:ext cx="77724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Deney yapma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Kompozisyon yazma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Resim yapma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Model oluşturma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550BEE-E723-4225-9B7A-1F5DB1F04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800"/>
              <a:t>Portfolyo Değerlendirme (Öğrenci Gelişim Dosyası)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69198A2-BD0D-4ABB-B741-CFB363D33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Portfolyo: Öğrencilerin öğrenim süreç boyunca ortaya koyduğu ürünlerin, çalışmaların sistematik olarak bir dosyada toplanmasıdır.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Klasik yaklaşımlar; öğrencilerin ne kadar başarılı olduğunu, portfolyo ise; öğrencilerin neyi nasıl yaptığını ortaya koyar.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5BBBC3D-6EA0-477D-82F8-7ABE243613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Portfolyo Türleri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5625AE9-C694-40E0-9C9C-A9302EF54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u="sng"/>
              <a:t>Sergileme:</a:t>
            </a:r>
            <a:r>
              <a:rPr lang="tr-TR" altLang="tr-TR"/>
              <a:t> Öğrenci tarafından tamamlanmış en iyi ürünler sergilenir. Programın sonunda öğrencinin düzeyini belirlemeye yarar.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u="sng"/>
              <a:t>Öğretmen-Öğrenci Portfolyosu:</a:t>
            </a:r>
            <a:r>
              <a:rPr lang="tr-TR" altLang="tr-TR"/>
              <a:t> Öğretmenin yöndirmeleriyle süreçte yapılan tamamlanmış ya da tamamlanmamış çalışmalar vardır. Biçimlendirmeye dönük değerlendirme söz konusudur.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u="sng"/>
              <a:t>Süreç Portfolyosu:</a:t>
            </a:r>
            <a:r>
              <a:rPr lang="tr-TR" altLang="tr-TR"/>
              <a:t> Süreç boyunca yapılan tüm ürünler yer alır.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58F05BB-F688-4A56-BD4A-F1E8DCDAC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77813"/>
            <a:ext cx="7786687" cy="1566862"/>
          </a:xfrm>
        </p:spPr>
        <p:txBody>
          <a:bodyPr/>
          <a:lstStyle/>
          <a:p>
            <a:pPr eaLnBrk="1" hangingPunct="1"/>
            <a:r>
              <a:rPr lang="tr-TR" altLang="tr-TR" sz="3600"/>
              <a:t>Performans değerlendirme ve portfolyo değerlendirme süreçlerinde kullanılan puanlama yöntemleri</a:t>
            </a:r>
            <a:br>
              <a:rPr lang="tr-TR" altLang="tr-TR" sz="3800"/>
            </a:br>
            <a:endParaRPr lang="tr-TR" altLang="tr-TR" sz="38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CC076C4-D83C-4769-B1AE-43F6F244E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89138"/>
            <a:ext cx="7772400" cy="41417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Rubrik (Puanlama yönergesi)</a:t>
            </a:r>
          </a:p>
          <a:p>
            <a:pPr lvl="1"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200"/>
              <a:t>Analitik rubrik</a:t>
            </a:r>
          </a:p>
          <a:p>
            <a:pPr lvl="1" eaLnBrk="1" hangingPunct="1">
              <a:buFont typeface="Wingdings" panose="05000000000000000000" pitchFamily="2" charset="2"/>
              <a:buBlip>
                <a:blip r:embed="rId3"/>
              </a:buBlip>
            </a:pPr>
            <a:r>
              <a:rPr lang="tr-TR" altLang="tr-TR" sz="2200"/>
              <a:t>Holistik (bütünsel) rubrik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Kontrol listesi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Dereceleme ölçekleri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Akran değerlendirme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Öz değerlendirme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Grup değerlendirme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400"/>
              <a:t>Görüşme ve gözlem formları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9276B11-FA40-4F1A-B823-F6D9086D0A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Rubrik (Puanlama yönergesi)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B061A96-6BDF-4684-9D05-50D9A960CA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Belirlenmiş ölçütler takımına dayalı olarak öğrenci performansının değerlendirilmesi yapılır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Rublikler, öğretim başlamadan önce öğrencilere verilerek onlardan beklenenler netleştirilir; böylece öğrenciler kendilerini ona göre geliştirirler.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Hazırlanmasında;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Öğretmen tarafından Hedef-davranışlar belirlenerek uzmanların da görüşleri alınarak her alan ve konu için standart bir form hazırlanır.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Öğrencilerin bilişsel, duyuşsal ve psikomotor gelişim düzeyleri belirlenir.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Öğrenci etkinliklerine ilişkin kriterler (ölçüt) ile her etkinliğin iyiden kötüye doğru derecelendirmesi yapılır.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 sz="2000"/>
              <a:t>Yazılı yoklamaların puanlanmasında da kullanılır.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20244CE0-70AB-49E8-BFA2-A880433C3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Analitik rubrik: Ortaya konan performans parçalara bölünerek (süreç) her bir parçanın puanlanması yapılır.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Holistik rubrik: Performansın bütünsel, genel bir değerlendirmesi yapılır. Tamamlanmış bir performansın (ürün) değerlendirilmesi yapılır.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endParaRPr lang="tr-TR" altLang="tr-TR"/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id="{A4873023-E892-4FE2-A200-18917779A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altLang="tr-TR"/>
              <a:t>Rubrik (Puanlama yönergesi)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DF3D692-0E25-44F1-8DA0-04901D06BC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Kontrol Listesi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299486B-B04C-4693-B62B-5F35715746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Sürece ya da ürüne yönelik performans göstergelerinin en önemli ve kritik olanların gözlenmesi amacıyla kullanılır.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Davranışların varlığı ya da yokluğunu gösterir; bunların düzeyi hakkında bilgi vermez.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</a:pPr>
            <a:r>
              <a:rPr lang="tr-TR" altLang="tr-TR"/>
              <a:t>Kontrol listeleri bir işin hangi sırada ve nasıl yapılacağını göstermesi nedeniyle öğretim amaçlı da kullanılabilir.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tman">
  <a:themeElements>
    <a:clrScheme name="Katman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Katm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tman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tman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tman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tman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tman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tman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tman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tman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tman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tman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517</TotalTime>
  <Words>463</Words>
  <Application>Microsoft Office PowerPoint</Application>
  <PresentationFormat>Ekran Gösterisi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Wingdings</vt:lpstr>
      <vt:lpstr>Calibri</vt:lpstr>
      <vt:lpstr>Monotype Corsiva</vt:lpstr>
      <vt:lpstr>Comic Sans MS</vt:lpstr>
      <vt:lpstr>Katman</vt:lpstr>
      <vt:lpstr>ÇAĞDAŞ DEĞERLENDİRME YAKLAŞIMLARI</vt:lpstr>
      <vt:lpstr>Performans Değerlendirme</vt:lpstr>
      <vt:lpstr>Performans Değerlendirme Örnekleri</vt:lpstr>
      <vt:lpstr>Portfolyo Değerlendirme (Öğrenci Gelişim Dosyası)</vt:lpstr>
      <vt:lpstr>Portfolyo Türleri</vt:lpstr>
      <vt:lpstr>Performans değerlendirme ve portfolyo değerlendirme süreçlerinde kullanılan puanlama yöntemleri </vt:lpstr>
      <vt:lpstr>Rubrik (Puanlama yönergesi)</vt:lpstr>
      <vt:lpstr>Rubrik (Puanlama yönergesi)</vt:lpstr>
      <vt:lpstr>Kontrol Listesi</vt:lpstr>
      <vt:lpstr>Dereceleme Ölçekleri</vt:lpstr>
      <vt:lpstr>Öz Değerlendirme</vt:lpstr>
    </vt:vector>
  </TitlesOfParts>
  <Company>egitim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ÇAĞDAŞ DEĞERLENDİRME YAKLAŞIMLARI</dc:title>
  <dc:creator>ipucu</dc:creator>
  <cp:lastModifiedBy>akdağ</cp:lastModifiedBy>
  <cp:revision>36</cp:revision>
  <dcterms:created xsi:type="dcterms:W3CDTF">2009-04-20T08:50:00Z</dcterms:created>
  <dcterms:modified xsi:type="dcterms:W3CDTF">2022-10-19T15:34:04Z</dcterms:modified>
</cp:coreProperties>
</file>