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59" r:id="rId5"/>
    <p:sldId id="274" r:id="rId6"/>
    <p:sldId id="275" r:id="rId7"/>
    <p:sldId id="276" r:id="rId8"/>
    <p:sldId id="277" r:id="rId9"/>
    <p:sldId id="272" r:id="rId10"/>
    <p:sldId id="260" r:id="rId11"/>
    <p:sldId id="273" r:id="rId12"/>
    <p:sldId id="261" r:id="rId13"/>
    <p:sldId id="262" r:id="rId14"/>
    <p:sldId id="263" r:id="rId15"/>
    <p:sldId id="264" r:id="rId16"/>
    <p:sldId id="265" r:id="rId17"/>
    <p:sldId id="266" r:id="rId18"/>
    <p:sldId id="267" r:id="rId19"/>
    <p:sldId id="268" r:id="rId20"/>
    <p:sldId id="271" r:id="rId21"/>
    <p:sldId id="269" r:id="rId22"/>
    <p:sldId id="270"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9CFF09-D021-4E5F-89C6-23FD2FD7475D}"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tr-TR"/>
        </a:p>
      </dgm:t>
    </dgm:pt>
    <dgm:pt modelId="{33CBBFFF-6320-47E0-A4BC-8D39C1D75A57}">
      <dgm:prSet phldrT="[Metin]" custT="1"/>
      <dgm:spPr/>
      <dgm:t>
        <a:bodyPr/>
        <a:lstStyle/>
        <a:p>
          <a:r>
            <a:rPr lang="tr-TR" sz="1200" dirty="0" smtClean="0"/>
            <a:t>Problemi tanımlama</a:t>
          </a:r>
          <a:endParaRPr lang="tr-TR" sz="1200" dirty="0"/>
        </a:p>
      </dgm:t>
    </dgm:pt>
    <dgm:pt modelId="{43AE5EF5-E857-4568-BE15-956D1CE48D51}" type="parTrans" cxnId="{88AFE815-54A0-4330-944F-14EA3C59CCC4}">
      <dgm:prSet/>
      <dgm:spPr/>
      <dgm:t>
        <a:bodyPr/>
        <a:lstStyle/>
        <a:p>
          <a:endParaRPr lang="tr-TR" sz="1200"/>
        </a:p>
      </dgm:t>
    </dgm:pt>
    <dgm:pt modelId="{6AEB25B6-FFD5-4444-A6D1-F6CBEAEEF394}" type="sibTrans" cxnId="{88AFE815-54A0-4330-944F-14EA3C59CCC4}">
      <dgm:prSet/>
      <dgm:spPr/>
      <dgm:t>
        <a:bodyPr/>
        <a:lstStyle/>
        <a:p>
          <a:endParaRPr lang="tr-TR" sz="1200"/>
        </a:p>
      </dgm:t>
    </dgm:pt>
    <dgm:pt modelId="{57C07617-B8C7-4EA1-901A-47C9705DC6B6}">
      <dgm:prSet phldrT="[Metin]" custT="1"/>
      <dgm:spPr/>
      <dgm:t>
        <a:bodyPr/>
        <a:lstStyle/>
        <a:p>
          <a:r>
            <a:rPr lang="tr-TR" sz="1200" dirty="0" smtClean="0"/>
            <a:t>Araştırma desenini oluşturma</a:t>
          </a:r>
          <a:endParaRPr lang="tr-TR" sz="1200" dirty="0"/>
        </a:p>
      </dgm:t>
    </dgm:pt>
    <dgm:pt modelId="{AB5F8BD9-D23A-424A-A442-A14532F7F3E9}" type="parTrans" cxnId="{7291C37F-9A4B-46EF-989A-79F69BA6F05E}">
      <dgm:prSet/>
      <dgm:spPr/>
      <dgm:t>
        <a:bodyPr/>
        <a:lstStyle/>
        <a:p>
          <a:endParaRPr lang="tr-TR" sz="1200"/>
        </a:p>
      </dgm:t>
    </dgm:pt>
    <dgm:pt modelId="{C695D034-57F3-46A0-9C83-1F5D565D0232}" type="sibTrans" cxnId="{7291C37F-9A4B-46EF-989A-79F69BA6F05E}">
      <dgm:prSet/>
      <dgm:spPr/>
      <dgm:t>
        <a:bodyPr/>
        <a:lstStyle/>
        <a:p>
          <a:endParaRPr lang="tr-TR" sz="1200"/>
        </a:p>
      </dgm:t>
    </dgm:pt>
    <dgm:pt modelId="{05AD6B9A-69E5-4DBF-B6FC-B57C92B2998B}">
      <dgm:prSet phldrT="[Metin]" custT="1"/>
      <dgm:spPr/>
      <dgm:t>
        <a:bodyPr/>
        <a:lstStyle/>
        <a:p>
          <a:r>
            <a:rPr lang="tr-TR" sz="1200" dirty="0" smtClean="0"/>
            <a:t>Araçları belirleme</a:t>
          </a:r>
          <a:endParaRPr lang="tr-TR" sz="1200" dirty="0"/>
        </a:p>
      </dgm:t>
    </dgm:pt>
    <dgm:pt modelId="{F467D1E9-4084-4C76-A381-90A3CFAF5F7A}" type="parTrans" cxnId="{7010CABD-2059-446C-B798-5BA4882574C6}">
      <dgm:prSet/>
      <dgm:spPr/>
      <dgm:t>
        <a:bodyPr/>
        <a:lstStyle/>
        <a:p>
          <a:endParaRPr lang="tr-TR" sz="1200"/>
        </a:p>
      </dgm:t>
    </dgm:pt>
    <dgm:pt modelId="{45EB57C0-9F06-4A78-BC2F-A65B5B7B2E1C}" type="sibTrans" cxnId="{7010CABD-2059-446C-B798-5BA4882574C6}">
      <dgm:prSet/>
      <dgm:spPr/>
      <dgm:t>
        <a:bodyPr/>
        <a:lstStyle/>
        <a:p>
          <a:endParaRPr lang="tr-TR" sz="1200"/>
        </a:p>
      </dgm:t>
    </dgm:pt>
    <dgm:pt modelId="{90D1C0C2-79E4-4353-BD76-A8632F93A931}">
      <dgm:prSet phldrT="[Metin]" custT="1"/>
      <dgm:spPr/>
      <dgm:t>
        <a:bodyPr/>
        <a:lstStyle/>
        <a:p>
          <a:r>
            <a:rPr lang="tr-TR" sz="1200" dirty="0" smtClean="0"/>
            <a:t>Analiz yöntemini belirleme</a:t>
          </a:r>
          <a:endParaRPr lang="tr-TR" sz="1200" dirty="0"/>
        </a:p>
      </dgm:t>
    </dgm:pt>
    <dgm:pt modelId="{98278D06-AC07-41A5-8261-7D854F8ECC8A}" type="parTrans" cxnId="{A363F910-3CCD-475A-8E25-239F185B4A85}">
      <dgm:prSet/>
      <dgm:spPr/>
      <dgm:t>
        <a:bodyPr/>
        <a:lstStyle/>
        <a:p>
          <a:endParaRPr lang="tr-TR" sz="1200"/>
        </a:p>
      </dgm:t>
    </dgm:pt>
    <dgm:pt modelId="{B0E8344B-8B0F-47A6-B3AD-7843433F3D1D}" type="sibTrans" cxnId="{A363F910-3CCD-475A-8E25-239F185B4A85}">
      <dgm:prSet/>
      <dgm:spPr/>
      <dgm:t>
        <a:bodyPr/>
        <a:lstStyle/>
        <a:p>
          <a:endParaRPr lang="tr-TR" sz="1200"/>
        </a:p>
      </dgm:t>
    </dgm:pt>
    <dgm:pt modelId="{5F0283F2-C5BE-4AA4-A88E-56A079865549}">
      <dgm:prSet phldrT="[Metin]" custT="1"/>
      <dgm:spPr/>
      <dgm:t>
        <a:bodyPr/>
        <a:lstStyle/>
        <a:p>
          <a:r>
            <a:rPr lang="tr-TR" sz="1200" dirty="0" smtClean="0"/>
            <a:t>Verileri analiz etme</a:t>
          </a:r>
          <a:endParaRPr lang="tr-TR" sz="1200" dirty="0"/>
        </a:p>
      </dgm:t>
    </dgm:pt>
    <dgm:pt modelId="{5D02463C-329B-4557-AD96-B06CB0F4FD5A}" type="parTrans" cxnId="{F23B66D2-6C10-4D82-A266-7513B2328BD8}">
      <dgm:prSet/>
      <dgm:spPr/>
      <dgm:t>
        <a:bodyPr/>
        <a:lstStyle/>
        <a:p>
          <a:endParaRPr lang="tr-TR" sz="1200"/>
        </a:p>
      </dgm:t>
    </dgm:pt>
    <dgm:pt modelId="{4E86957A-C0BB-40F5-86E1-8919C3C27041}" type="sibTrans" cxnId="{F23B66D2-6C10-4D82-A266-7513B2328BD8}">
      <dgm:prSet/>
      <dgm:spPr/>
      <dgm:t>
        <a:bodyPr/>
        <a:lstStyle/>
        <a:p>
          <a:endParaRPr lang="tr-TR" sz="1200"/>
        </a:p>
      </dgm:t>
    </dgm:pt>
    <dgm:pt modelId="{E442580D-7B73-47E9-A502-235ADCA884DB}">
      <dgm:prSet custT="1"/>
      <dgm:spPr/>
      <dgm:t>
        <a:bodyPr/>
        <a:lstStyle/>
        <a:p>
          <a:r>
            <a:rPr lang="tr-TR" sz="1200" dirty="0" smtClean="0"/>
            <a:t>Soruları/Hipotezleri belirleme</a:t>
          </a:r>
          <a:endParaRPr lang="tr-TR" sz="1200" dirty="0"/>
        </a:p>
      </dgm:t>
    </dgm:pt>
    <dgm:pt modelId="{6F727089-6426-48F9-99DE-57C411F4CDAC}" type="parTrans" cxnId="{66D6467A-5047-42EC-AF76-07F397825375}">
      <dgm:prSet/>
      <dgm:spPr/>
      <dgm:t>
        <a:bodyPr/>
        <a:lstStyle/>
        <a:p>
          <a:endParaRPr lang="tr-TR" sz="1200"/>
        </a:p>
      </dgm:t>
    </dgm:pt>
    <dgm:pt modelId="{05A5081C-C2F5-4B1F-8A97-BDCA2A323C93}" type="sibTrans" cxnId="{66D6467A-5047-42EC-AF76-07F397825375}">
      <dgm:prSet/>
      <dgm:spPr/>
      <dgm:t>
        <a:bodyPr/>
        <a:lstStyle/>
        <a:p>
          <a:endParaRPr lang="tr-TR" sz="1200"/>
        </a:p>
      </dgm:t>
    </dgm:pt>
    <dgm:pt modelId="{79E1698C-6D9B-49C4-A133-88E6495105AF}">
      <dgm:prSet custT="1"/>
      <dgm:spPr/>
      <dgm:t>
        <a:bodyPr/>
        <a:lstStyle/>
        <a:p>
          <a:r>
            <a:rPr lang="tr-TR" sz="1200" dirty="0" smtClean="0"/>
            <a:t>Örneklemi seçme</a:t>
          </a:r>
          <a:endParaRPr lang="tr-TR" sz="1200" dirty="0"/>
        </a:p>
      </dgm:t>
    </dgm:pt>
    <dgm:pt modelId="{97B33ECE-4EA5-47EC-9779-3FF7ACBA90DD}" type="parTrans" cxnId="{22EC4736-6912-4A75-B798-C45FBFA7B804}">
      <dgm:prSet/>
      <dgm:spPr/>
      <dgm:t>
        <a:bodyPr/>
        <a:lstStyle/>
        <a:p>
          <a:endParaRPr lang="tr-TR" sz="1200"/>
        </a:p>
      </dgm:t>
    </dgm:pt>
    <dgm:pt modelId="{E44728F8-EF38-4C89-B078-FBAF4F706AEC}" type="sibTrans" cxnId="{22EC4736-6912-4A75-B798-C45FBFA7B804}">
      <dgm:prSet/>
      <dgm:spPr/>
      <dgm:t>
        <a:bodyPr/>
        <a:lstStyle/>
        <a:p>
          <a:endParaRPr lang="tr-TR" sz="1200"/>
        </a:p>
      </dgm:t>
    </dgm:pt>
    <dgm:pt modelId="{30785CD5-8F7A-4964-886A-CD6DAEBC3C1B}">
      <dgm:prSet custT="1"/>
      <dgm:spPr/>
      <dgm:t>
        <a:bodyPr/>
        <a:lstStyle/>
        <a:p>
          <a:r>
            <a:rPr lang="tr-TR" sz="1200" dirty="0" smtClean="0"/>
            <a:t>Verileri toplama</a:t>
          </a:r>
          <a:endParaRPr lang="tr-TR" sz="1200" dirty="0"/>
        </a:p>
      </dgm:t>
    </dgm:pt>
    <dgm:pt modelId="{F9199E15-BAAC-4DD5-846B-E970516D8B50}" type="parTrans" cxnId="{1B81EB73-F124-44A2-954E-A8F873956C13}">
      <dgm:prSet/>
      <dgm:spPr/>
      <dgm:t>
        <a:bodyPr/>
        <a:lstStyle/>
        <a:p>
          <a:endParaRPr lang="tr-TR" sz="1200"/>
        </a:p>
      </dgm:t>
    </dgm:pt>
    <dgm:pt modelId="{2BFD35D7-6174-4C93-8FA8-96007E3E99A7}" type="sibTrans" cxnId="{1B81EB73-F124-44A2-954E-A8F873956C13}">
      <dgm:prSet/>
      <dgm:spPr/>
      <dgm:t>
        <a:bodyPr/>
        <a:lstStyle/>
        <a:p>
          <a:endParaRPr lang="tr-TR" sz="1200"/>
        </a:p>
      </dgm:t>
    </dgm:pt>
    <dgm:pt modelId="{BDDE784E-6A42-4CC6-940E-C09FC22DEE5E}">
      <dgm:prSet custT="1"/>
      <dgm:spPr/>
      <dgm:t>
        <a:bodyPr/>
        <a:lstStyle/>
        <a:p>
          <a:r>
            <a:rPr lang="tr-TR" sz="1200" dirty="0" err="1" smtClean="0"/>
            <a:t>Raporlaştırma</a:t>
          </a:r>
          <a:endParaRPr lang="tr-TR" sz="1200" dirty="0"/>
        </a:p>
      </dgm:t>
    </dgm:pt>
    <dgm:pt modelId="{5262D8CA-6E21-4EB7-A5E6-B80ACA52C804}" type="parTrans" cxnId="{14DC2F68-35B5-4EFD-9B35-559271255FDA}">
      <dgm:prSet/>
      <dgm:spPr/>
      <dgm:t>
        <a:bodyPr/>
        <a:lstStyle/>
        <a:p>
          <a:endParaRPr lang="tr-TR" sz="1200"/>
        </a:p>
      </dgm:t>
    </dgm:pt>
    <dgm:pt modelId="{71EA1A94-5BDD-4E2D-98C8-19E5E41CD773}" type="sibTrans" cxnId="{14DC2F68-35B5-4EFD-9B35-559271255FDA}">
      <dgm:prSet/>
      <dgm:spPr/>
      <dgm:t>
        <a:bodyPr/>
        <a:lstStyle/>
        <a:p>
          <a:endParaRPr lang="tr-TR" sz="1200"/>
        </a:p>
      </dgm:t>
    </dgm:pt>
    <dgm:pt modelId="{6186B7B3-6450-4349-A10E-D1B4F04B9044}" type="pres">
      <dgm:prSet presAssocID="{D49CFF09-D021-4E5F-89C6-23FD2FD7475D}" presName="Name0" presStyleCnt="0">
        <dgm:presLayoutVars>
          <dgm:dir/>
          <dgm:resizeHandles val="exact"/>
        </dgm:presLayoutVars>
      </dgm:prSet>
      <dgm:spPr/>
      <dgm:t>
        <a:bodyPr/>
        <a:lstStyle/>
        <a:p>
          <a:endParaRPr lang="tr-TR"/>
        </a:p>
      </dgm:t>
    </dgm:pt>
    <dgm:pt modelId="{7B696B30-A481-40AD-9FF5-431C9B79C207}" type="pres">
      <dgm:prSet presAssocID="{D49CFF09-D021-4E5F-89C6-23FD2FD7475D}" presName="cycle" presStyleCnt="0"/>
      <dgm:spPr/>
    </dgm:pt>
    <dgm:pt modelId="{4AA5A3F6-97D5-400D-9163-FD6B2DC1C4D6}" type="pres">
      <dgm:prSet presAssocID="{33CBBFFF-6320-47E0-A4BC-8D39C1D75A57}" presName="nodeFirstNode" presStyleLbl="node1" presStyleIdx="0" presStyleCnt="9">
        <dgm:presLayoutVars>
          <dgm:bulletEnabled val="1"/>
        </dgm:presLayoutVars>
      </dgm:prSet>
      <dgm:spPr/>
      <dgm:t>
        <a:bodyPr/>
        <a:lstStyle/>
        <a:p>
          <a:endParaRPr lang="tr-TR"/>
        </a:p>
      </dgm:t>
    </dgm:pt>
    <dgm:pt modelId="{4CB351B1-47C4-48C5-880D-CC50AF054876}" type="pres">
      <dgm:prSet presAssocID="{6AEB25B6-FFD5-4444-A6D1-F6CBEAEEF394}" presName="sibTransFirstNode" presStyleLbl="bgShp" presStyleIdx="0" presStyleCnt="1"/>
      <dgm:spPr/>
      <dgm:t>
        <a:bodyPr/>
        <a:lstStyle/>
        <a:p>
          <a:endParaRPr lang="tr-TR"/>
        </a:p>
      </dgm:t>
    </dgm:pt>
    <dgm:pt modelId="{3E7DA661-223F-458E-B55F-5BF3EE8C02F4}" type="pres">
      <dgm:prSet presAssocID="{E442580D-7B73-47E9-A502-235ADCA884DB}" presName="nodeFollowingNodes" presStyleLbl="node1" presStyleIdx="1" presStyleCnt="9" custScaleX="112716">
        <dgm:presLayoutVars>
          <dgm:bulletEnabled val="1"/>
        </dgm:presLayoutVars>
      </dgm:prSet>
      <dgm:spPr/>
      <dgm:t>
        <a:bodyPr/>
        <a:lstStyle/>
        <a:p>
          <a:endParaRPr lang="tr-TR"/>
        </a:p>
      </dgm:t>
    </dgm:pt>
    <dgm:pt modelId="{14F9AEFC-265B-4BC9-BC8C-568EB40E6245}" type="pres">
      <dgm:prSet presAssocID="{57C07617-B8C7-4EA1-901A-47C9705DC6B6}" presName="nodeFollowingNodes" presStyleLbl="node1" presStyleIdx="2" presStyleCnt="9">
        <dgm:presLayoutVars>
          <dgm:bulletEnabled val="1"/>
        </dgm:presLayoutVars>
      </dgm:prSet>
      <dgm:spPr/>
      <dgm:t>
        <a:bodyPr/>
        <a:lstStyle/>
        <a:p>
          <a:endParaRPr lang="tr-TR"/>
        </a:p>
      </dgm:t>
    </dgm:pt>
    <dgm:pt modelId="{FFD595CD-FD7E-4214-B9D0-506803492027}" type="pres">
      <dgm:prSet presAssocID="{79E1698C-6D9B-49C4-A133-88E6495105AF}" presName="nodeFollowingNodes" presStyleLbl="node1" presStyleIdx="3" presStyleCnt="9">
        <dgm:presLayoutVars>
          <dgm:bulletEnabled val="1"/>
        </dgm:presLayoutVars>
      </dgm:prSet>
      <dgm:spPr/>
      <dgm:t>
        <a:bodyPr/>
        <a:lstStyle/>
        <a:p>
          <a:endParaRPr lang="tr-TR"/>
        </a:p>
      </dgm:t>
    </dgm:pt>
    <dgm:pt modelId="{0BCEF12D-4A77-413C-B4AF-37173072CFFA}" type="pres">
      <dgm:prSet presAssocID="{05AD6B9A-69E5-4DBF-B6FC-B57C92B2998B}" presName="nodeFollowingNodes" presStyleLbl="node1" presStyleIdx="4" presStyleCnt="9">
        <dgm:presLayoutVars>
          <dgm:bulletEnabled val="1"/>
        </dgm:presLayoutVars>
      </dgm:prSet>
      <dgm:spPr/>
      <dgm:t>
        <a:bodyPr/>
        <a:lstStyle/>
        <a:p>
          <a:endParaRPr lang="tr-TR"/>
        </a:p>
      </dgm:t>
    </dgm:pt>
    <dgm:pt modelId="{C8DFEEDB-96B6-405B-9326-A3B7D8D327C8}" type="pres">
      <dgm:prSet presAssocID="{90D1C0C2-79E4-4353-BD76-A8632F93A931}" presName="nodeFollowingNodes" presStyleLbl="node1" presStyleIdx="5" presStyleCnt="9">
        <dgm:presLayoutVars>
          <dgm:bulletEnabled val="1"/>
        </dgm:presLayoutVars>
      </dgm:prSet>
      <dgm:spPr/>
      <dgm:t>
        <a:bodyPr/>
        <a:lstStyle/>
        <a:p>
          <a:endParaRPr lang="tr-TR"/>
        </a:p>
      </dgm:t>
    </dgm:pt>
    <dgm:pt modelId="{4C995A82-C500-4C48-A237-A103EEB947F4}" type="pres">
      <dgm:prSet presAssocID="{30785CD5-8F7A-4964-886A-CD6DAEBC3C1B}" presName="nodeFollowingNodes" presStyleLbl="node1" presStyleIdx="6" presStyleCnt="9">
        <dgm:presLayoutVars>
          <dgm:bulletEnabled val="1"/>
        </dgm:presLayoutVars>
      </dgm:prSet>
      <dgm:spPr/>
      <dgm:t>
        <a:bodyPr/>
        <a:lstStyle/>
        <a:p>
          <a:endParaRPr lang="tr-TR"/>
        </a:p>
      </dgm:t>
    </dgm:pt>
    <dgm:pt modelId="{86F3A8C6-52A4-4D38-929F-4EDD8731FC49}" type="pres">
      <dgm:prSet presAssocID="{5F0283F2-C5BE-4AA4-A88E-56A079865549}" presName="nodeFollowingNodes" presStyleLbl="node1" presStyleIdx="7" presStyleCnt="9">
        <dgm:presLayoutVars>
          <dgm:bulletEnabled val="1"/>
        </dgm:presLayoutVars>
      </dgm:prSet>
      <dgm:spPr/>
      <dgm:t>
        <a:bodyPr/>
        <a:lstStyle/>
        <a:p>
          <a:endParaRPr lang="tr-TR"/>
        </a:p>
      </dgm:t>
    </dgm:pt>
    <dgm:pt modelId="{43BACF84-531B-4AA8-BC4C-7F1213AD8132}" type="pres">
      <dgm:prSet presAssocID="{BDDE784E-6A42-4CC6-940E-C09FC22DEE5E}" presName="nodeFollowingNodes" presStyleLbl="node1" presStyleIdx="8" presStyleCnt="9">
        <dgm:presLayoutVars>
          <dgm:bulletEnabled val="1"/>
        </dgm:presLayoutVars>
      </dgm:prSet>
      <dgm:spPr/>
      <dgm:t>
        <a:bodyPr/>
        <a:lstStyle/>
        <a:p>
          <a:endParaRPr lang="tr-TR"/>
        </a:p>
      </dgm:t>
    </dgm:pt>
  </dgm:ptLst>
  <dgm:cxnLst>
    <dgm:cxn modelId="{6925D0A9-91B7-4B24-9A7E-831E3F92AC96}" type="presOf" srcId="{6AEB25B6-FFD5-4444-A6D1-F6CBEAEEF394}" destId="{4CB351B1-47C4-48C5-880D-CC50AF054876}" srcOrd="0" destOrd="0" presId="urn:microsoft.com/office/officeart/2005/8/layout/cycle3"/>
    <dgm:cxn modelId="{7291C37F-9A4B-46EF-989A-79F69BA6F05E}" srcId="{D49CFF09-D021-4E5F-89C6-23FD2FD7475D}" destId="{57C07617-B8C7-4EA1-901A-47C9705DC6B6}" srcOrd="2" destOrd="0" parTransId="{AB5F8BD9-D23A-424A-A442-A14532F7F3E9}" sibTransId="{C695D034-57F3-46A0-9C83-1F5D565D0232}"/>
    <dgm:cxn modelId="{B1B73A4D-A60D-4E7D-AC26-FB7BBA8B73A1}" type="presOf" srcId="{BDDE784E-6A42-4CC6-940E-C09FC22DEE5E}" destId="{43BACF84-531B-4AA8-BC4C-7F1213AD8132}" srcOrd="0" destOrd="0" presId="urn:microsoft.com/office/officeart/2005/8/layout/cycle3"/>
    <dgm:cxn modelId="{709AA53D-8FDC-4B48-86B0-8D8C967417AD}" type="presOf" srcId="{79E1698C-6D9B-49C4-A133-88E6495105AF}" destId="{FFD595CD-FD7E-4214-B9D0-506803492027}" srcOrd="0" destOrd="0" presId="urn:microsoft.com/office/officeart/2005/8/layout/cycle3"/>
    <dgm:cxn modelId="{4E4F8B51-E584-45BB-A9F1-BB9DFA92CC67}" type="presOf" srcId="{33CBBFFF-6320-47E0-A4BC-8D39C1D75A57}" destId="{4AA5A3F6-97D5-400D-9163-FD6B2DC1C4D6}" srcOrd="0" destOrd="0" presId="urn:microsoft.com/office/officeart/2005/8/layout/cycle3"/>
    <dgm:cxn modelId="{A6E5BB74-B06D-47ED-9B99-3D2344005600}" type="presOf" srcId="{5F0283F2-C5BE-4AA4-A88E-56A079865549}" destId="{86F3A8C6-52A4-4D38-929F-4EDD8731FC49}" srcOrd="0" destOrd="0" presId="urn:microsoft.com/office/officeart/2005/8/layout/cycle3"/>
    <dgm:cxn modelId="{8C01A403-BF37-47B7-BBE8-77025F25FB43}" type="presOf" srcId="{05AD6B9A-69E5-4DBF-B6FC-B57C92B2998B}" destId="{0BCEF12D-4A77-413C-B4AF-37173072CFFA}" srcOrd="0" destOrd="0" presId="urn:microsoft.com/office/officeart/2005/8/layout/cycle3"/>
    <dgm:cxn modelId="{42AE742B-34D7-4A8C-8FF5-E997C7F9D2EC}" type="presOf" srcId="{90D1C0C2-79E4-4353-BD76-A8632F93A931}" destId="{C8DFEEDB-96B6-405B-9326-A3B7D8D327C8}" srcOrd="0" destOrd="0" presId="urn:microsoft.com/office/officeart/2005/8/layout/cycle3"/>
    <dgm:cxn modelId="{66D6467A-5047-42EC-AF76-07F397825375}" srcId="{D49CFF09-D021-4E5F-89C6-23FD2FD7475D}" destId="{E442580D-7B73-47E9-A502-235ADCA884DB}" srcOrd="1" destOrd="0" parTransId="{6F727089-6426-48F9-99DE-57C411F4CDAC}" sibTransId="{05A5081C-C2F5-4B1F-8A97-BDCA2A323C93}"/>
    <dgm:cxn modelId="{AC593C82-AB93-4E20-9182-3CE07AA7D737}" type="presOf" srcId="{57C07617-B8C7-4EA1-901A-47C9705DC6B6}" destId="{14F9AEFC-265B-4BC9-BC8C-568EB40E6245}" srcOrd="0" destOrd="0" presId="urn:microsoft.com/office/officeart/2005/8/layout/cycle3"/>
    <dgm:cxn modelId="{4CD5D348-0ED9-404C-9FEB-9A5AC9DFDE79}" type="presOf" srcId="{D49CFF09-D021-4E5F-89C6-23FD2FD7475D}" destId="{6186B7B3-6450-4349-A10E-D1B4F04B9044}" srcOrd="0" destOrd="0" presId="urn:microsoft.com/office/officeart/2005/8/layout/cycle3"/>
    <dgm:cxn modelId="{22EC4736-6912-4A75-B798-C45FBFA7B804}" srcId="{D49CFF09-D021-4E5F-89C6-23FD2FD7475D}" destId="{79E1698C-6D9B-49C4-A133-88E6495105AF}" srcOrd="3" destOrd="0" parTransId="{97B33ECE-4EA5-47EC-9779-3FF7ACBA90DD}" sibTransId="{E44728F8-EF38-4C89-B078-FBAF4F706AEC}"/>
    <dgm:cxn modelId="{F23B66D2-6C10-4D82-A266-7513B2328BD8}" srcId="{D49CFF09-D021-4E5F-89C6-23FD2FD7475D}" destId="{5F0283F2-C5BE-4AA4-A88E-56A079865549}" srcOrd="7" destOrd="0" parTransId="{5D02463C-329B-4557-AD96-B06CB0F4FD5A}" sibTransId="{4E86957A-C0BB-40F5-86E1-8919C3C27041}"/>
    <dgm:cxn modelId="{7010CABD-2059-446C-B798-5BA4882574C6}" srcId="{D49CFF09-D021-4E5F-89C6-23FD2FD7475D}" destId="{05AD6B9A-69E5-4DBF-B6FC-B57C92B2998B}" srcOrd="4" destOrd="0" parTransId="{F467D1E9-4084-4C76-A381-90A3CFAF5F7A}" sibTransId="{45EB57C0-9F06-4A78-BC2F-A65B5B7B2E1C}"/>
    <dgm:cxn modelId="{A363F910-3CCD-475A-8E25-239F185B4A85}" srcId="{D49CFF09-D021-4E5F-89C6-23FD2FD7475D}" destId="{90D1C0C2-79E4-4353-BD76-A8632F93A931}" srcOrd="5" destOrd="0" parTransId="{98278D06-AC07-41A5-8261-7D854F8ECC8A}" sibTransId="{B0E8344B-8B0F-47A6-B3AD-7843433F3D1D}"/>
    <dgm:cxn modelId="{88AFE815-54A0-4330-944F-14EA3C59CCC4}" srcId="{D49CFF09-D021-4E5F-89C6-23FD2FD7475D}" destId="{33CBBFFF-6320-47E0-A4BC-8D39C1D75A57}" srcOrd="0" destOrd="0" parTransId="{43AE5EF5-E857-4568-BE15-956D1CE48D51}" sibTransId="{6AEB25B6-FFD5-4444-A6D1-F6CBEAEEF394}"/>
    <dgm:cxn modelId="{1B81EB73-F124-44A2-954E-A8F873956C13}" srcId="{D49CFF09-D021-4E5F-89C6-23FD2FD7475D}" destId="{30785CD5-8F7A-4964-886A-CD6DAEBC3C1B}" srcOrd="6" destOrd="0" parTransId="{F9199E15-BAAC-4DD5-846B-E970516D8B50}" sibTransId="{2BFD35D7-6174-4C93-8FA8-96007E3E99A7}"/>
    <dgm:cxn modelId="{E872515F-5822-4596-82BF-93265DB667A5}" type="presOf" srcId="{E442580D-7B73-47E9-A502-235ADCA884DB}" destId="{3E7DA661-223F-458E-B55F-5BF3EE8C02F4}" srcOrd="0" destOrd="0" presId="urn:microsoft.com/office/officeart/2005/8/layout/cycle3"/>
    <dgm:cxn modelId="{BA1AF1BB-1547-432E-9B70-085427AB9ABF}" type="presOf" srcId="{30785CD5-8F7A-4964-886A-CD6DAEBC3C1B}" destId="{4C995A82-C500-4C48-A237-A103EEB947F4}" srcOrd="0" destOrd="0" presId="urn:microsoft.com/office/officeart/2005/8/layout/cycle3"/>
    <dgm:cxn modelId="{14DC2F68-35B5-4EFD-9B35-559271255FDA}" srcId="{D49CFF09-D021-4E5F-89C6-23FD2FD7475D}" destId="{BDDE784E-6A42-4CC6-940E-C09FC22DEE5E}" srcOrd="8" destOrd="0" parTransId="{5262D8CA-6E21-4EB7-A5E6-B80ACA52C804}" sibTransId="{71EA1A94-5BDD-4E2D-98C8-19E5E41CD773}"/>
    <dgm:cxn modelId="{8C62C79A-C26C-4B54-80FD-3D5E515D87A0}" type="presParOf" srcId="{6186B7B3-6450-4349-A10E-D1B4F04B9044}" destId="{7B696B30-A481-40AD-9FF5-431C9B79C207}" srcOrd="0" destOrd="0" presId="urn:microsoft.com/office/officeart/2005/8/layout/cycle3"/>
    <dgm:cxn modelId="{437A05F4-A8B0-4402-8126-DDF2884758B6}" type="presParOf" srcId="{7B696B30-A481-40AD-9FF5-431C9B79C207}" destId="{4AA5A3F6-97D5-400D-9163-FD6B2DC1C4D6}" srcOrd="0" destOrd="0" presId="urn:microsoft.com/office/officeart/2005/8/layout/cycle3"/>
    <dgm:cxn modelId="{276992D2-A978-40C8-9A27-D8359D7BDA0D}" type="presParOf" srcId="{7B696B30-A481-40AD-9FF5-431C9B79C207}" destId="{4CB351B1-47C4-48C5-880D-CC50AF054876}" srcOrd="1" destOrd="0" presId="urn:microsoft.com/office/officeart/2005/8/layout/cycle3"/>
    <dgm:cxn modelId="{DE057D6C-4144-4F22-BF5A-9EE8E3AC6029}" type="presParOf" srcId="{7B696B30-A481-40AD-9FF5-431C9B79C207}" destId="{3E7DA661-223F-458E-B55F-5BF3EE8C02F4}" srcOrd="2" destOrd="0" presId="urn:microsoft.com/office/officeart/2005/8/layout/cycle3"/>
    <dgm:cxn modelId="{77F596E3-41CC-4ABA-AA09-2F47416ED08C}" type="presParOf" srcId="{7B696B30-A481-40AD-9FF5-431C9B79C207}" destId="{14F9AEFC-265B-4BC9-BC8C-568EB40E6245}" srcOrd="3" destOrd="0" presId="urn:microsoft.com/office/officeart/2005/8/layout/cycle3"/>
    <dgm:cxn modelId="{78B6CF48-E81D-4E39-92DB-FD3B812807E9}" type="presParOf" srcId="{7B696B30-A481-40AD-9FF5-431C9B79C207}" destId="{FFD595CD-FD7E-4214-B9D0-506803492027}" srcOrd="4" destOrd="0" presId="urn:microsoft.com/office/officeart/2005/8/layout/cycle3"/>
    <dgm:cxn modelId="{1EA4B3BB-31D2-40AF-9252-4A09D3DE1178}" type="presParOf" srcId="{7B696B30-A481-40AD-9FF5-431C9B79C207}" destId="{0BCEF12D-4A77-413C-B4AF-37173072CFFA}" srcOrd="5" destOrd="0" presId="urn:microsoft.com/office/officeart/2005/8/layout/cycle3"/>
    <dgm:cxn modelId="{E048E60C-033C-4F34-95E6-4007FC1BE965}" type="presParOf" srcId="{7B696B30-A481-40AD-9FF5-431C9B79C207}" destId="{C8DFEEDB-96B6-405B-9326-A3B7D8D327C8}" srcOrd="6" destOrd="0" presId="urn:microsoft.com/office/officeart/2005/8/layout/cycle3"/>
    <dgm:cxn modelId="{951D35A6-4BE8-455E-A2E1-D21882D92803}" type="presParOf" srcId="{7B696B30-A481-40AD-9FF5-431C9B79C207}" destId="{4C995A82-C500-4C48-A237-A103EEB947F4}" srcOrd="7" destOrd="0" presId="urn:microsoft.com/office/officeart/2005/8/layout/cycle3"/>
    <dgm:cxn modelId="{79B9F8E2-B1FB-433F-935E-42EF71BFE65B}" type="presParOf" srcId="{7B696B30-A481-40AD-9FF5-431C9B79C207}" destId="{86F3A8C6-52A4-4D38-929F-4EDD8731FC49}" srcOrd="8" destOrd="0" presId="urn:microsoft.com/office/officeart/2005/8/layout/cycle3"/>
    <dgm:cxn modelId="{5B7874CF-6B19-4B39-90B4-85ABFC8309D6}" type="presParOf" srcId="{7B696B30-A481-40AD-9FF5-431C9B79C207}" destId="{43BACF84-531B-4AA8-BC4C-7F1213AD8132}" srcOrd="9"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B351B1-47C4-48C5-880D-CC50AF054876}">
      <dsp:nvSpPr>
        <dsp:cNvPr id="0" name=""/>
        <dsp:cNvSpPr/>
      </dsp:nvSpPr>
      <dsp:spPr>
        <a:xfrm>
          <a:off x="1726044" y="-51855"/>
          <a:ext cx="4701311" cy="4701311"/>
        </a:xfrm>
        <a:prstGeom prst="circularArrow">
          <a:avLst>
            <a:gd name="adj1" fmla="val 5544"/>
            <a:gd name="adj2" fmla="val 330680"/>
            <a:gd name="adj3" fmla="val 14757241"/>
            <a:gd name="adj4" fmla="val 16813210"/>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A5A3F6-97D5-400D-9163-FD6B2DC1C4D6}">
      <dsp:nvSpPr>
        <dsp:cNvPr id="0" name=""/>
        <dsp:cNvSpPr/>
      </dsp:nvSpPr>
      <dsp:spPr>
        <a:xfrm>
          <a:off x="3471564" y="961"/>
          <a:ext cx="1210270" cy="60513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Problemi tanımlama</a:t>
          </a:r>
          <a:endParaRPr lang="tr-TR" sz="1200" kern="1200" dirty="0"/>
        </a:p>
      </dsp:txBody>
      <dsp:txXfrm>
        <a:off x="3501104" y="30501"/>
        <a:ext cx="1151190" cy="546055"/>
      </dsp:txXfrm>
    </dsp:sp>
    <dsp:sp modelId="{3E7DA661-223F-458E-B55F-5BF3EE8C02F4}">
      <dsp:nvSpPr>
        <dsp:cNvPr id="0" name=""/>
        <dsp:cNvSpPr/>
      </dsp:nvSpPr>
      <dsp:spPr>
        <a:xfrm>
          <a:off x="4683291" y="470001"/>
          <a:ext cx="1364168" cy="60513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Soruları/Hipotezleri belirleme</a:t>
          </a:r>
          <a:endParaRPr lang="tr-TR" sz="1200" kern="1200" dirty="0"/>
        </a:p>
      </dsp:txBody>
      <dsp:txXfrm>
        <a:off x="4712831" y="499541"/>
        <a:ext cx="1305088" cy="546055"/>
      </dsp:txXfrm>
    </dsp:sp>
    <dsp:sp modelId="{14F9AEFC-265B-4BC9-BC8C-568EB40E6245}">
      <dsp:nvSpPr>
        <dsp:cNvPr id="0" name=""/>
        <dsp:cNvSpPr/>
      </dsp:nvSpPr>
      <dsp:spPr>
        <a:xfrm>
          <a:off x="5445930" y="1657651"/>
          <a:ext cx="1210270" cy="60513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Araştırma desenini oluşturma</a:t>
          </a:r>
          <a:endParaRPr lang="tr-TR" sz="1200" kern="1200" dirty="0"/>
        </a:p>
      </dsp:txBody>
      <dsp:txXfrm>
        <a:off x="5475470" y="1687191"/>
        <a:ext cx="1151190" cy="546055"/>
      </dsp:txXfrm>
    </dsp:sp>
    <dsp:sp modelId="{FFD595CD-FD7E-4214-B9D0-506803492027}">
      <dsp:nvSpPr>
        <dsp:cNvPr id="0" name=""/>
        <dsp:cNvSpPr/>
      </dsp:nvSpPr>
      <dsp:spPr>
        <a:xfrm>
          <a:off x="5207792" y="3008196"/>
          <a:ext cx="1210270" cy="60513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Örneklemi seçme</a:t>
          </a:r>
          <a:endParaRPr lang="tr-TR" sz="1200" kern="1200" dirty="0"/>
        </a:p>
      </dsp:txBody>
      <dsp:txXfrm>
        <a:off x="5237332" y="3037736"/>
        <a:ext cx="1151190" cy="546055"/>
      </dsp:txXfrm>
    </dsp:sp>
    <dsp:sp modelId="{0BCEF12D-4A77-413C-B4AF-37173072CFFA}">
      <dsp:nvSpPr>
        <dsp:cNvPr id="0" name=""/>
        <dsp:cNvSpPr/>
      </dsp:nvSpPr>
      <dsp:spPr>
        <a:xfrm>
          <a:off x="4157254" y="3889703"/>
          <a:ext cx="1210270" cy="60513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Araçları belirleme</a:t>
          </a:r>
          <a:endParaRPr lang="tr-TR" sz="1200" kern="1200" dirty="0"/>
        </a:p>
      </dsp:txBody>
      <dsp:txXfrm>
        <a:off x="4186794" y="3919243"/>
        <a:ext cx="1151190" cy="546055"/>
      </dsp:txXfrm>
    </dsp:sp>
    <dsp:sp modelId="{C8DFEEDB-96B6-405B-9326-A3B7D8D327C8}">
      <dsp:nvSpPr>
        <dsp:cNvPr id="0" name=""/>
        <dsp:cNvSpPr/>
      </dsp:nvSpPr>
      <dsp:spPr>
        <a:xfrm>
          <a:off x="2785874" y="3889703"/>
          <a:ext cx="1210270" cy="60513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Analiz yöntemini belirleme</a:t>
          </a:r>
          <a:endParaRPr lang="tr-TR" sz="1200" kern="1200" dirty="0"/>
        </a:p>
      </dsp:txBody>
      <dsp:txXfrm>
        <a:off x="2815414" y="3919243"/>
        <a:ext cx="1151190" cy="546055"/>
      </dsp:txXfrm>
    </dsp:sp>
    <dsp:sp modelId="{4C995A82-C500-4C48-A237-A103EEB947F4}">
      <dsp:nvSpPr>
        <dsp:cNvPr id="0" name=""/>
        <dsp:cNvSpPr/>
      </dsp:nvSpPr>
      <dsp:spPr>
        <a:xfrm>
          <a:off x="1735336" y="3008196"/>
          <a:ext cx="1210270" cy="60513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Verileri toplama</a:t>
          </a:r>
          <a:endParaRPr lang="tr-TR" sz="1200" kern="1200" dirty="0"/>
        </a:p>
      </dsp:txBody>
      <dsp:txXfrm>
        <a:off x="1764876" y="3037736"/>
        <a:ext cx="1151190" cy="546055"/>
      </dsp:txXfrm>
    </dsp:sp>
    <dsp:sp modelId="{86F3A8C6-52A4-4D38-929F-4EDD8731FC49}">
      <dsp:nvSpPr>
        <dsp:cNvPr id="0" name=""/>
        <dsp:cNvSpPr/>
      </dsp:nvSpPr>
      <dsp:spPr>
        <a:xfrm>
          <a:off x="1497199" y="1657651"/>
          <a:ext cx="1210270" cy="60513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Verileri analiz etme</a:t>
          </a:r>
          <a:endParaRPr lang="tr-TR" sz="1200" kern="1200" dirty="0"/>
        </a:p>
      </dsp:txBody>
      <dsp:txXfrm>
        <a:off x="1526739" y="1687191"/>
        <a:ext cx="1151190" cy="546055"/>
      </dsp:txXfrm>
    </dsp:sp>
    <dsp:sp modelId="{43BACF84-531B-4AA8-BC4C-7F1213AD8132}">
      <dsp:nvSpPr>
        <dsp:cNvPr id="0" name=""/>
        <dsp:cNvSpPr/>
      </dsp:nvSpPr>
      <dsp:spPr>
        <a:xfrm>
          <a:off x="2182889" y="470001"/>
          <a:ext cx="1210270" cy="60513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err="1" smtClean="0"/>
            <a:t>Raporlaştırma</a:t>
          </a:r>
          <a:endParaRPr lang="tr-TR" sz="1200" kern="1200" dirty="0"/>
        </a:p>
      </dsp:txBody>
      <dsp:txXfrm>
        <a:off x="2212429" y="499541"/>
        <a:ext cx="1151190" cy="546055"/>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Dikdörtgen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1AFFD0C-A3CF-4BA7-8EE3-14D019C20075}" type="datetimeFigureOut">
              <a:rPr lang="tr-TR" smtClean="0"/>
              <a:t>13.11.2020</a:t>
            </a:fld>
            <a:endParaRPr lang="tr-TR"/>
          </a:p>
        </p:txBody>
      </p:sp>
      <p:sp>
        <p:nvSpPr>
          <p:cNvPr id="17" name="Altbilgi Yer Tutucusu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tr-TR"/>
          </a:p>
        </p:txBody>
      </p:sp>
      <p:sp>
        <p:nvSpPr>
          <p:cNvPr id="29" name="Slayt Numarası Yer Tutucusu 28"/>
          <p:cNvSpPr>
            <a:spLocks noGrp="1"/>
          </p:cNvSpPr>
          <p:nvPr>
            <p:ph type="sldNum" sz="quarter" idx="12"/>
          </p:nvPr>
        </p:nvSpPr>
        <p:spPr>
          <a:xfrm>
            <a:off x="8001000" y="228600"/>
            <a:ext cx="838200" cy="381000"/>
          </a:xfrm>
        </p:spPr>
        <p:txBody>
          <a:bodyPr/>
          <a:lstStyle>
            <a:lvl1pPr>
              <a:defRPr>
                <a:solidFill>
                  <a:schemeClr val="tx2"/>
                </a:solidFill>
              </a:defRPr>
            </a:lvl1pPr>
          </a:lstStyle>
          <a:p>
            <a:fld id="{4EFFFDBE-7954-4E0B-89D4-C138B96EE609}"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F1AFFD0C-A3CF-4BA7-8EE3-14D019C20075}" type="datetimeFigureOut">
              <a:rPr lang="tr-TR" smtClean="0"/>
              <a:t>13.11.2020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EFFFDBE-7954-4E0B-89D4-C138B96EE609}"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6553200" y="6248402"/>
            <a:ext cx="2209800" cy="365125"/>
          </a:xfrm>
        </p:spPr>
        <p:txBody>
          <a:bodyPr/>
          <a:lstStyle/>
          <a:p>
            <a:fld id="{F1AFFD0C-A3CF-4BA7-8EE3-14D019C20075}" type="datetimeFigureOut">
              <a:rPr lang="tr-TR" smtClean="0"/>
              <a:t>13.11.2020</a:t>
            </a:fld>
            <a:endParaRPr lang="tr-TR"/>
          </a:p>
        </p:txBody>
      </p:sp>
      <p:sp>
        <p:nvSpPr>
          <p:cNvPr id="5" name="Altbilgi Yer Tutucusu 4"/>
          <p:cNvSpPr>
            <a:spLocks noGrp="1"/>
          </p:cNvSpPr>
          <p:nvPr>
            <p:ph type="ftr" sz="quarter" idx="11"/>
          </p:nvPr>
        </p:nvSpPr>
        <p:spPr>
          <a:xfrm>
            <a:off x="457201" y="6248207"/>
            <a:ext cx="5573483" cy="365125"/>
          </a:xfrm>
        </p:spPr>
        <p:txBody>
          <a:bodyPr/>
          <a:lstStyle/>
          <a:p>
            <a:endParaRPr lang="tr-TR"/>
          </a:p>
        </p:txBody>
      </p:sp>
      <p:sp>
        <p:nvSpPr>
          <p:cNvPr id="7" name="Dikdörtgen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Dikdörtgen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Dikdörtgen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ayt Numarası Yer Tutucusu 5"/>
          <p:cNvSpPr>
            <a:spLocks noGrp="1"/>
          </p:cNvSpPr>
          <p:nvPr>
            <p:ph type="sldNum" sz="quarter" idx="12"/>
          </p:nvPr>
        </p:nvSpPr>
        <p:spPr>
          <a:xfrm rot="5400000">
            <a:off x="5989638" y="144462"/>
            <a:ext cx="533400" cy="244476"/>
          </a:xfrm>
        </p:spPr>
        <p:txBody>
          <a:bodyPr/>
          <a:lstStyle/>
          <a:p>
            <a:fld id="{4EFFFDBE-7954-4E0B-89D4-C138B96EE609}"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F1AFFD0C-A3CF-4BA7-8EE3-14D019C20075}" type="datetimeFigureOut">
              <a:rPr lang="tr-TR" smtClean="0"/>
              <a:t>13.11.2020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lvl1pPr>
              <a:defRPr>
                <a:solidFill>
                  <a:srgbClr val="FFFFFF"/>
                </a:solidFill>
              </a:defRPr>
            </a:lvl1pPr>
          </a:lstStyle>
          <a:p>
            <a:fld id="{4EFFFDBE-7954-4E0B-89D4-C138B96EE609}" type="slidenum">
              <a:rPr lang="tr-TR" smtClean="0"/>
              <a:t>‹#›</a:t>
            </a:fld>
            <a:endParaRPr lang="tr-TR"/>
          </a:p>
        </p:txBody>
      </p:sp>
      <p:sp>
        <p:nvSpPr>
          <p:cNvPr id="8" name="İçerik Yer Tutucusu 7"/>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Dikdörtgen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Veri Yer Tutucusu 11"/>
          <p:cNvSpPr>
            <a:spLocks noGrp="1"/>
          </p:cNvSpPr>
          <p:nvPr>
            <p:ph type="dt" sz="half" idx="10"/>
          </p:nvPr>
        </p:nvSpPr>
        <p:spPr/>
        <p:txBody>
          <a:bodyPr/>
          <a:lstStyle/>
          <a:p>
            <a:fld id="{F1AFFD0C-A3CF-4BA7-8EE3-14D019C20075}" type="datetimeFigureOut">
              <a:rPr lang="tr-TR" smtClean="0"/>
              <a:t>13.11.2020</a:t>
            </a:fld>
            <a:endParaRPr lang="tr-TR"/>
          </a:p>
        </p:txBody>
      </p:sp>
      <p:sp>
        <p:nvSpPr>
          <p:cNvPr id="13" name="Slayt Numarası Yer Tutucus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EFFFDBE-7954-4E0B-89D4-C138B96EE609}" type="slidenum">
              <a:rPr lang="tr-TR" smtClean="0"/>
              <a:t>‹#›</a:t>
            </a:fld>
            <a:endParaRPr lang="tr-TR"/>
          </a:p>
        </p:txBody>
      </p:sp>
      <p:sp>
        <p:nvSpPr>
          <p:cNvPr id="14" name="Altbilgi Yer Tutucusu 13"/>
          <p:cNvSpPr>
            <a:spLocks noGrp="1"/>
          </p:cNvSpPr>
          <p:nvPr>
            <p:ph type="ftr" sz="quarter" idx="12"/>
          </p:nvPr>
        </p:nvSpPr>
        <p:spPr/>
        <p:txBody>
          <a:bodyPr/>
          <a:lstStyle/>
          <a:p>
            <a:endParaRPr lang="tr-T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9" name="İçerik Yer Tutucusu 8"/>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Veri Yer Tutucusu 7"/>
          <p:cNvSpPr>
            <a:spLocks noGrp="1"/>
          </p:cNvSpPr>
          <p:nvPr>
            <p:ph type="dt" sz="half" idx="15"/>
          </p:nvPr>
        </p:nvSpPr>
        <p:spPr/>
        <p:txBody>
          <a:bodyPr rtlCol="0"/>
          <a:lstStyle/>
          <a:p>
            <a:fld id="{F1AFFD0C-A3CF-4BA7-8EE3-14D019C20075}" type="datetimeFigureOut">
              <a:rPr lang="tr-TR" smtClean="0"/>
              <a:t>13.11.2020</a:t>
            </a:fld>
            <a:endParaRPr lang="tr-TR"/>
          </a:p>
        </p:txBody>
      </p:sp>
      <p:sp>
        <p:nvSpPr>
          <p:cNvPr id="10" name="Slayt Numarası Yer Tutucusu 9"/>
          <p:cNvSpPr>
            <a:spLocks noGrp="1"/>
          </p:cNvSpPr>
          <p:nvPr>
            <p:ph type="sldNum" sz="quarter" idx="16"/>
          </p:nvPr>
        </p:nvSpPr>
        <p:spPr/>
        <p:txBody>
          <a:bodyPr rtlCol="0"/>
          <a:lstStyle/>
          <a:p>
            <a:fld id="{4EFFFDBE-7954-4E0B-89D4-C138B96EE609}" type="slidenum">
              <a:rPr lang="tr-TR" smtClean="0"/>
              <a:t>‹#›</a:t>
            </a:fld>
            <a:endParaRPr lang="tr-TR"/>
          </a:p>
        </p:txBody>
      </p:sp>
      <p:sp>
        <p:nvSpPr>
          <p:cNvPr id="12" name="Altbilgi Yer Tutucusu 11"/>
          <p:cNvSpPr>
            <a:spLocks noGrp="1"/>
          </p:cNvSpPr>
          <p:nvPr>
            <p:ph type="ftr" sz="quarter" idx="17"/>
          </p:nvPr>
        </p:nvSpPr>
        <p:spPr/>
        <p:txBody>
          <a:bodyPr rtlCol="0"/>
          <a:lstStyle/>
          <a:p>
            <a:endParaRPr lang="tr-T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İçerik Yer Tutucusu 10"/>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Veri Yer Tutucusu 9"/>
          <p:cNvSpPr>
            <a:spLocks noGrp="1"/>
          </p:cNvSpPr>
          <p:nvPr>
            <p:ph type="dt" sz="half" idx="15"/>
          </p:nvPr>
        </p:nvSpPr>
        <p:spPr/>
        <p:txBody>
          <a:bodyPr rtlCol="0"/>
          <a:lstStyle/>
          <a:p>
            <a:fld id="{F1AFFD0C-A3CF-4BA7-8EE3-14D019C20075}" type="datetimeFigureOut">
              <a:rPr lang="tr-TR" smtClean="0"/>
              <a:t>13.11.2020</a:t>
            </a:fld>
            <a:endParaRPr lang="tr-TR"/>
          </a:p>
        </p:txBody>
      </p:sp>
      <p:sp>
        <p:nvSpPr>
          <p:cNvPr id="12" name="Slayt Numarası Yer Tutucusu 11"/>
          <p:cNvSpPr>
            <a:spLocks noGrp="1"/>
          </p:cNvSpPr>
          <p:nvPr>
            <p:ph type="sldNum" sz="quarter" idx="16"/>
          </p:nvPr>
        </p:nvSpPr>
        <p:spPr/>
        <p:txBody>
          <a:bodyPr rtlCol="0"/>
          <a:lstStyle/>
          <a:p>
            <a:fld id="{4EFFFDBE-7954-4E0B-89D4-C138B96EE609}" type="slidenum">
              <a:rPr lang="tr-TR" smtClean="0"/>
              <a:t>‹#›</a:t>
            </a:fld>
            <a:endParaRPr lang="tr-TR"/>
          </a:p>
        </p:txBody>
      </p:sp>
      <p:sp>
        <p:nvSpPr>
          <p:cNvPr id="14" name="Altbilgi Yer Tutucusu 13"/>
          <p:cNvSpPr>
            <a:spLocks noGrp="1"/>
          </p:cNvSpPr>
          <p:nvPr>
            <p:ph type="ftr" sz="quarter" idx="17"/>
          </p:nvPr>
        </p:nvSpPr>
        <p:spPr/>
        <p:txBody>
          <a:bodyPr rtlCol="0"/>
          <a:lstStyle/>
          <a:p>
            <a:endParaRPr lang="tr-TR"/>
          </a:p>
        </p:txBody>
      </p:sp>
      <p:sp>
        <p:nvSpPr>
          <p:cNvPr id="16" name="Metin Yer Tutucus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Metin Yer Tutucus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F1AFFD0C-A3CF-4BA7-8EE3-14D019C20075}" type="datetimeFigureOut">
              <a:rPr lang="tr-TR" smtClean="0"/>
              <a:t>13.11.2020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lvl1pPr>
              <a:defRPr>
                <a:solidFill>
                  <a:srgbClr val="FFFFFF"/>
                </a:solidFill>
              </a:defRPr>
            </a:lvl1pPr>
          </a:lstStyle>
          <a:p>
            <a:fld id="{4EFFFDBE-7954-4E0B-89D4-C138B96EE609}"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1AFFD0C-A3CF-4BA7-8EE3-14D019C20075}" type="datetimeFigureOut">
              <a:rPr lang="tr-TR" smtClean="0"/>
              <a:t>13.11.2020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a:xfrm>
            <a:off x="0" y="6248400"/>
            <a:ext cx="533400" cy="381000"/>
          </a:xfrm>
        </p:spPr>
        <p:txBody>
          <a:bodyPr/>
          <a:lstStyle>
            <a:lvl1pPr>
              <a:defRPr>
                <a:solidFill>
                  <a:schemeClr val="tx2"/>
                </a:solidFill>
              </a:defRPr>
            </a:lvl1pPr>
          </a:lstStyle>
          <a:p>
            <a:fld id="{4EFFFDBE-7954-4E0B-89D4-C138B96EE609}"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F1AFFD0C-A3CF-4BA7-8EE3-14D019C20075}" type="datetimeFigureOut">
              <a:rPr lang="tr-TR" smtClean="0"/>
              <a:t>13.11.2020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lvl1pPr>
              <a:defRPr>
                <a:solidFill>
                  <a:srgbClr val="FFFFFF"/>
                </a:solidFill>
              </a:defRPr>
            </a:lvl1pPr>
          </a:lstStyle>
          <a:p>
            <a:fld id="{4EFFFDBE-7954-4E0B-89D4-C138B96EE609}" type="slidenum">
              <a:rPr lang="tr-TR" smtClean="0"/>
              <a:t>‹#›</a:t>
            </a:fld>
            <a:endParaRPr lang="tr-TR"/>
          </a:p>
        </p:txBody>
      </p:sp>
      <p:sp>
        <p:nvSpPr>
          <p:cNvPr id="3" name="Metin Yer Tutucus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İçerik Yer Tutucusu 8"/>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Dikdörtgen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Dikdörtgen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Veri Yer Tutucusu 11"/>
          <p:cNvSpPr>
            <a:spLocks noGrp="1"/>
          </p:cNvSpPr>
          <p:nvPr>
            <p:ph type="dt" sz="half" idx="10"/>
          </p:nvPr>
        </p:nvSpPr>
        <p:spPr>
          <a:xfrm>
            <a:off x="6248400" y="6248400"/>
            <a:ext cx="2667000" cy="365125"/>
          </a:xfrm>
        </p:spPr>
        <p:txBody>
          <a:bodyPr rtlCol="0"/>
          <a:lstStyle/>
          <a:p>
            <a:fld id="{F1AFFD0C-A3CF-4BA7-8EE3-14D019C20075}" type="datetimeFigureOut">
              <a:rPr lang="tr-TR" smtClean="0"/>
              <a:t>13.11.2020</a:t>
            </a:fld>
            <a:endParaRPr lang="tr-TR"/>
          </a:p>
        </p:txBody>
      </p:sp>
      <p:sp>
        <p:nvSpPr>
          <p:cNvPr id="13" name="Slayt Numarası Yer Tutucusu 12"/>
          <p:cNvSpPr>
            <a:spLocks noGrp="1"/>
          </p:cNvSpPr>
          <p:nvPr>
            <p:ph type="sldNum" sz="quarter" idx="11"/>
          </p:nvPr>
        </p:nvSpPr>
        <p:spPr>
          <a:xfrm>
            <a:off x="0" y="4667249"/>
            <a:ext cx="1447800" cy="663578"/>
          </a:xfrm>
        </p:spPr>
        <p:txBody>
          <a:bodyPr rtlCol="0"/>
          <a:lstStyle>
            <a:lvl1pPr>
              <a:defRPr sz="2800"/>
            </a:lvl1pPr>
          </a:lstStyle>
          <a:p>
            <a:fld id="{4EFFFDBE-7954-4E0B-89D4-C138B96EE609}" type="slidenum">
              <a:rPr lang="tr-TR" smtClean="0"/>
              <a:t>‹#›</a:t>
            </a:fld>
            <a:endParaRPr lang="tr-TR"/>
          </a:p>
        </p:txBody>
      </p:sp>
      <p:sp>
        <p:nvSpPr>
          <p:cNvPr id="14" name="Altbilgi Yer Tutucusu 13"/>
          <p:cNvSpPr>
            <a:spLocks noGrp="1"/>
          </p:cNvSpPr>
          <p:nvPr>
            <p:ph type="ftr" sz="quarter" idx="12"/>
          </p:nvPr>
        </p:nvSpPr>
        <p:spPr>
          <a:xfrm>
            <a:off x="1600200" y="6248206"/>
            <a:ext cx="4572000" cy="365125"/>
          </a:xfrm>
        </p:spPr>
        <p:txBody>
          <a:bodyPr rtlCol="0"/>
          <a:lstStyle/>
          <a:p>
            <a:endParaRPr lang="tr-TR"/>
          </a:p>
        </p:txBody>
      </p:sp>
      <p:sp>
        <p:nvSpPr>
          <p:cNvPr id="3" name="Resim Yer Tutucusu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Başlık Yer Tutucusu 21"/>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1AFFD0C-A3CF-4BA7-8EE3-14D019C20075}" type="datetimeFigureOut">
              <a:rPr lang="tr-TR" smtClean="0"/>
              <a:t>13.11.2020</a:t>
            </a:fld>
            <a:endParaRPr lang="tr-TR"/>
          </a:p>
        </p:txBody>
      </p:sp>
      <p:sp>
        <p:nvSpPr>
          <p:cNvPr id="3" name="Altbilgi Yer Tutucusu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tr-TR"/>
          </a:p>
        </p:txBody>
      </p:sp>
      <p:sp>
        <p:nvSpPr>
          <p:cNvPr id="7" name="Dikdörtgen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ayt Numarası Yer Tutucus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EFFFDBE-7954-4E0B-89D4-C138B96EE609}"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844824"/>
            <a:ext cx="7629128" cy="1324744"/>
          </a:xfrm>
        </p:spPr>
        <p:txBody>
          <a:bodyPr>
            <a:normAutofit fontScale="90000"/>
          </a:bodyPr>
          <a:lstStyle/>
          <a:p>
            <a:pPr algn="ctr"/>
            <a:r>
              <a:rPr lang="tr-TR" dirty="0" err="1" smtClean="0"/>
              <a:t>Bİlİmsel</a:t>
            </a:r>
            <a:r>
              <a:rPr lang="tr-TR" dirty="0" smtClean="0"/>
              <a:t> </a:t>
            </a:r>
            <a:r>
              <a:rPr lang="tr-TR" dirty="0" err="1" smtClean="0"/>
              <a:t>AraşTIrma</a:t>
            </a:r>
            <a:r>
              <a:rPr lang="tr-TR" dirty="0" smtClean="0"/>
              <a:t> </a:t>
            </a:r>
            <a:r>
              <a:rPr lang="tr-TR" dirty="0" err="1" smtClean="0"/>
              <a:t>YöntemLERİ</a:t>
            </a:r>
            <a:r>
              <a:rPr lang="tr-TR" dirty="0" smtClean="0"/>
              <a:t> </a:t>
            </a:r>
            <a:r>
              <a:rPr lang="tr-TR" dirty="0" smtClean="0"/>
              <a:t>ve </a:t>
            </a:r>
            <a:r>
              <a:rPr lang="tr-TR" dirty="0" smtClean="0"/>
              <a:t>YAYIN ETİĞİ</a:t>
            </a:r>
            <a:endParaRPr lang="tr-TR" dirty="0"/>
          </a:p>
        </p:txBody>
      </p:sp>
      <p:sp>
        <p:nvSpPr>
          <p:cNvPr id="3" name="Alt Başlık 2"/>
          <p:cNvSpPr>
            <a:spLocks noGrp="1"/>
          </p:cNvSpPr>
          <p:nvPr>
            <p:ph type="subTitle" idx="1"/>
          </p:nvPr>
        </p:nvSpPr>
        <p:spPr/>
        <p:txBody>
          <a:bodyPr/>
          <a:lstStyle/>
          <a:p>
            <a:r>
              <a:rPr lang="tr-TR" dirty="0" smtClean="0"/>
              <a:t>Temel Kavramlar</a:t>
            </a:r>
            <a:endParaRPr lang="tr-TR" dirty="0"/>
          </a:p>
        </p:txBody>
      </p:sp>
      <p:sp>
        <p:nvSpPr>
          <p:cNvPr id="4" name="Metin kutusu 3"/>
          <p:cNvSpPr txBox="1"/>
          <p:nvPr/>
        </p:nvSpPr>
        <p:spPr>
          <a:xfrm>
            <a:off x="159154" y="6146140"/>
            <a:ext cx="1683474" cy="523220"/>
          </a:xfrm>
          <a:prstGeom prst="rect">
            <a:avLst/>
          </a:prstGeom>
          <a:noFill/>
        </p:spPr>
        <p:txBody>
          <a:bodyPr wrap="none" rtlCol="0">
            <a:spAutoFit/>
          </a:bodyPr>
          <a:lstStyle/>
          <a:p>
            <a:r>
              <a:rPr lang="tr-TR" sz="2800" dirty="0" smtClean="0">
                <a:effectLst>
                  <a:outerShdw blurRad="38100" dist="38100" dir="2700000" algn="tl">
                    <a:srgbClr val="000000">
                      <a:alpha val="43137"/>
                    </a:srgbClr>
                  </a:outerShdw>
                </a:effectLst>
                <a:latin typeface="Freestyle Script" pitchFamily="66" charset="0"/>
              </a:rPr>
              <a:t>Mustafa Akdağ</a:t>
            </a:r>
            <a:endParaRPr lang="tr-TR" sz="2800" dirty="0">
              <a:effectLst>
                <a:outerShdw blurRad="38100" dist="38100" dir="2700000" algn="tl">
                  <a:srgbClr val="000000">
                    <a:alpha val="43137"/>
                  </a:srgbClr>
                </a:outerShdw>
              </a:effectLst>
              <a:latin typeface="Freestyle Script" pitchFamily="66" charset="0"/>
            </a:endParaRPr>
          </a:p>
        </p:txBody>
      </p:sp>
    </p:spTree>
    <p:extLst>
      <p:ext uri="{BB962C8B-B14F-4D97-AF65-F5344CB8AC3E}">
        <p14:creationId xmlns:p14="http://schemas.microsoft.com/office/powerpoint/2010/main" val="32081850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Bilimsel Yöntemin Aşamaları</a:t>
            </a:r>
            <a:endParaRPr lang="tr-TR" dirty="0"/>
          </a:p>
        </p:txBody>
      </p:sp>
      <p:sp>
        <p:nvSpPr>
          <p:cNvPr id="3" name="İçerik Yer Tutucusu 2"/>
          <p:cNvSpPr>
            <a:spLocks noGrp="1"/>
          </p:cNvSpPr>
          <p:nvPr>
            <p:ph sz="quarter" idx="1"/>
          </p:nvPr>
        </p:nvSpPr>
        <p:spPr/>
        <p:txBody>
          <a:bodyPr>
            <a:normAutofit/>
          </a:bodyPr>
          <a:lstStyle/>
          <a:p>
            <a:r>
              <a:rPr lang="tr-TR" dirty="0" smtClean="0"/>
              <a:t>Problemin farkına varma ve onu sınırlandırma</a:t>
            </a:r>
          </a:p>
          <a:p>
            <a:r>
              <a:rPr lang="tr-TR" dirty="0" smtClean="0"/>
              <a:t>Çözümle ilgili kaynakları tarama ve bilgi toplama</a:t>
            </a:r>
          </a:p>
          <a:p>
            <a:r>
              <a:rPr lang="tr-TR" dirty="0" smtClean="0"/>
              <a:t>Problemin çözümü için </a:t>
            </a:r>
            <a:r>
              <a:rPr lang="tr-TR" dirty="0" err="1" smtClean="0"/>
              <a:t>denenceler</a:t>
            </a:r>
            <a:r>
              <a:rPr lang="tr-TR" dirty="0" smtClean="0"/>
              <a:t> kurma</a:t>
            </a:r>
          </a:p>
          <a:p>
            <a:r>
              <a:rPr lang="tr-TR" dirty="0" smtClean="0"/>
              <a:t>Uygun araçları hazırlama, verileri toplama ve organize etme</a:t>
            </a:r>
          </a:p>
          <a:p>
            <a:r>
              <a:rPr lang="tr-TR" dirty="0" err="1" smtClean="0"/>
              <a:t>Denenceleri</a:t>
            </a:r>
            <a:r>
              <a:rPr lang="tr-TR" dirty="0" smtClean="0"/>
              <a:t> test etme</a:t>
            </a:r>
          </a:p>
          <a:p>
            <a:r>
              <a:rPr lang="tr-TR" dirty="0" smtClean="0"/>
              <a:t>Çözüme ulaşma, rapor hazırlama</a:t>
            </a:r>
            <a:endParaRPr lang="tr-TR" dirty="0"/>
          </a:p>
        </p:txBody>
      </p:sp>
    </p:spTree>
    <p:extLst>
      <p:ext uri="{BB962C8B-B14F-4D97-AF65-F5344CB8AC3E}">
        <p14:creationId xmlns:p14="http://schemas.microsoft.com/office/powerpoint/2010/main" val="8936722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Bilimsel Araştırma Süreci</a:t>
            </a:r>
            <a:endParaRPr lang="tr-TR" dirty="0"/>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3789763101"/>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2051720" y="1548408"/>
            <a:ext cx="5328592" cy="47609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Oval 5"/>
          <p:cNvSpPr/>
          <p:nvPr/>
        </p:nvSpPr>
        <p:spPr>
          <a:xfrm>
            <a:off x="1691680" y="1124744"/>
            <a:ext cx="6048672" cy="55446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Metin kutusu 6"/>
          <p:cNvSpPr txBox="1"/>
          <p:nvPr/>
        </p:nvSpPr>
        <p:spPr>
          <a:xfrm>
            <a:off x="3707904" y="1196752"/>
            <a:ext cx="2376264" cy="369332"/>
          </a:xfrm>
          <a:prstGeom prst="rect">
            <a:avLst/>
          </a:prstGeom>
          <a:noFill/>
        </p:spPr>
        <p:txBody>
          <a:bodyPr wrap="square" rtlCol="0">
            <a:spAutoFit/>
          </a:bodyPr>
          <a:lstStyle/>
          <a:p>
            <a:r>
              <a:rPr lang="tr-TR" dirty="0" smtClean="0"/>
              <a:t>Literatür taraması</a:t>
            </a:r>
            <a:endParaRPr lang="tr-TR" dirty="0"/>
          </a:p>
        </p:txBody>
      </p:sp>
      <p:sp>
        <p:nvSpPr>
          <p:cNvPr id="8" name="Metin kutusu 7"/>
          <p:cNvSpPr txBox="1"/>
          <p:nvPr/>
        </p:nvSpPr>
        <p:spPr>
          <a:xfrm>
            <a:off x="3707904" y="6228020"/>
            <a:ext cx="2376264" cy="369332"/>
          </a:xfrm>
          <a:prstGeom prst="rect">
            <a:avLst/>
          </a:prstGeom>
          <a:noFill/>
        </p:spPr>
        <p:txBody>
          <a:bodyPr wrap="square" rtlCol="0">
            <a:spAutoFit/>
          </a:bodyPr>
          <a:lstStyle/>
          <a:p>
            <a:r>
              <a:rPr lang="tr-TR" dirty="0" smtClean="0"/>
              <a:t>Literatür taraması</a:t>
            </a:r>
            <a:endParaRPr lang="tr-TR" dirty="0"/>
          </a:p>
        </p:txBody>
      </p:sp>
    </p:spTree>
    <p:extLst>
      <p:ext uri="{BB962C8B-B14F-4D97-AF65-F5344CB8AC3E}">
        <p14:creationId xmlns:p14="http://schemas.microsoft.com/office/powerpoint/2010/main" val="31627463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Araştırmanın Amacı</a:t>
            </a:r>
            <a:endParaRPr lang="tr-TR" dirty="0"/>
          </a:p>
        </p:txBody>
      </p:sp>
      <p:sp>
        <p:nvSpPr>
          <p:cNvPr id="3" name="İçerik Yer Tutucusu 2"/>
          <p:cNvSpPr>
            <a:spLocks noGrp="1"/>
          </p:cNvSpPr>
          <p:nvPr>
            <p:ph sz="quarter" idx="1"/>
          </p:nvPr>
        </p:nvSpPr>
        <p:spPr/>
        <p:txBody>
          <a:bodyPr/>
          <a:lstStyle/>
          <a:p>
            <a:r>
              <a:rPr lang="tr-TR" dirty="0" smtClean="0"/>
              <a:t>Bir araştırmanın amacı iki şekilde ifade edilebilir:</a:t>
            </a:r>
          </a:p>
          <a:p>
            <a:pPr lvl="1"/>
            <a:r>
              <a:rPr lang="tr-TR" dirty="0" smtClean="0"/>
              <a:t>Soru cümleleri (problem cümlesi, alt problemler)</a:t>
            </a:r>
          </a:p>
          <a:p>
            <a:pPr lvl="1"/>
            <a:r>
              <a:rPr lang="tr-TR" dirty="0" err="1" smtClean="0"/>
              <a:t>Denenceler</a:t>
            </a:r>
            <a:endParaRPr lang="tr-TR" dirty="0"/>
          </a:p>
        </p:txBody>
      </p:sp>
    </p:spTree>
    <p:extLst>
      <p:ext uri="{BB962C8B-B14F-4D97-AF65-F5344CB8AC3E}">
        <p14:creationId xmlns:p14="http://schemas.microsoft.com/office/powerpoint/2010/main" val="21952119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Araştırmanın Önemi</a:t>
            </a:r>
            <a:endParaRPr lang="tr-TR" dirty="0"/>
          </a:p>
        </p:txBody>
      </p:sp>
      <p:sp>
        <p:nvSpPr>
          <p:cNvPr id="3" name="İçerik Yer Tutucusu 2"/>
          <p:cNvSpPr>
            <a:spLocks noGrp="1"/>
          </p:cNvSpPr>
          <p:nvPr>
            <p:ph sz="quarter" idx="1"/>
          </p:nvPr>
        </p:nvSpPr>
        <p:spPr/>
        <p:txBody>
          <a:bodyPr/>
          <a:lstStyle/>
          <a:p>
            <a:r>
              <a:rPr lang="tr-TR" dirty="0" smtClean="0"/>
              <a:t>Araştırmanın amacından farklıdır. Araştırmanın amacı; problem cümlesi ve alt problemlerde ifade edildiği gibi yazılır. Önemde ise: araştırmacının bu çalışmayı yapmaktaki amacını yansıtmalıdır. Yani, araştırmanın alana yapacağı katkı, sağlayacağı faydadan söz edilmelidir.</a:t>
            </a:r>
            <a:endParaRPr lang="tr-TR" dirty="0"/>
          </a:p>
        </p:txBody>
      </p:sp>
    </p:spTree>
    <p:extLst>
      <p:ext uri="{BB962C8B-B14F-4D97-AF65-F5344CB8AC3E}">
        <p14:creationId xmlns:p14="http://schemas.microsoft.com/office/powerpoint/2010/main" val="11978033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Problem Durumu</a:t>
            </a:r>
            <a:endParaRPr lang="tr-TR" dirty="0"/>
          </a:p>
        </p:txBody>
      </p:sp>
      <p:sp>
        <p:nvSpPr>
          <p:cNvPr id="3" name="İçerik Yer Tutucusu 2"/>
          <p:cNvSpPr>
            <a:spLocks noGrp="1"/>
          </p:cNvSpPr>
          <p:nvPr>
            <p:ph sz="quarter" idx="1"/>
          </p:nvPr>
        </p:nvSpPr>
        <p:spPr/>
        <p:txBody>
          <a:bodyPr>
            <a:normAutofit fontScale="85000" lnSpcReduction="20000"/>
          </a:bodyPr>
          <a:lstStyle/>
          <a:p>
            <a:r>
              <a:rPr lang="tr-TR" u="sng" dirty="0"/>
              <a:t>Problem cümlesi: </a:t>
            </a:r>
            <a:endParaRPr lang="tr-TR" dirty="0"/>
          </a:p>
          <a:p>
            <a:pPr marL="0" indent="0">
              <a:buNone/>
            </a:pPr>
            <a:r>
              <a:rPr lang="tr-TR" dirty="0"/>
              <a:t>Bilişim Teknolojileri öğretmen adaylarının Özel alan yeterlikleri ne düzeydedir?</a:t>
            </a:r>
          </a:p>
          <a:p>
            <a:r>
              <a:rPr lang="tr-TR" u="sng" dirty="0"/>
              <a:t>Alt problemler:</a:t>
            </a:r>
            <a:endParaRPr lang="tr-TR" dirty="0"/>
          </a:p>
          <a:p>
            <a:pPr marL="457200" lvl="1" indent="0">
              <a:buNone/>
            </a:pPr>
            <a:r>
              <a:rPr lang="tr-TR" dirty="0"/>
              <a:t>Bilişim Teknolojileri öğretmen adaylarının özel alan yeterlilik düzeyleri;</a:t>
            </a:r>
          </a:p>
          <a:p>
            <a:pPr lvl="1"/>
            <a:r>
              <a:rPr lang="tr-TR" dirty="0"/>
              <a:t>Öğrenim gördükleri üniversiteye,</a:t>
            </a:r>
          </a:p>
          <a:p>
            <a:pPr lvl="1"/>
            <a:r>
              <a:rPr lang="tr-TR" dirty="0"/>
              <a:t>Cinsiyete,</a:t>
            </a:r>
          </a:p>
          <a:p>
            <a:pPr lvl="1"/>
            <a:r>
              <a:rPr lang="tr-TR" dirty="0"/>
              <a:t>Mezun olunan liseye,</a:t>
            </a:r>
          </a:p>
          <a:p>
            <a:pPr lvl="1"/>
            <a:r>
              <a:rPr lang="tr-TR" dirty="0"/>
              <a:t>Bölüm tercih sırasına,</a:t>
            </a:r>
          </a:p>
          <a:p>
            <a:pPr lvl="1"/>
            <a:r>
              <a:rPr lang="tr-TR" dirty="0"/>
              <a:t>Bölümü isteyerek seçme durumuna,</a:t>
            </a:r>
          </a:p>
          <a:p>
            <a:pPr lvl="1"/>
            <a:r>
              <a:rPr lang="tr-TR" dirty="0"/>
              <a:t>Mezun olduktan sonra öğretmenlik yapma isteğine göre farklılık </a:t>
            </a:r>
            <a:r>
              <a:rPr lang="tr-TR" dirty="0" smtClean="0"/>
              <a:t>göstermekte midir?</a:t>
            </a:r>
            <a:endParaRPr lang="tr-TR" dirty="0"/>
          </a:p>
          <a:p>
            <a:endParaRPr lang="tr-TR" dirty="0"/>
          </a:p>
        </p:txBody>
      </p:sp>
    </p:spTree>
    <p:extLst>
      <p:ext uri="{BB962C8B-B14F-4D97-AF65-F5344CB8AC3E}">
        <p14:creationId xmlns:p14="http://schemas.microsoft.com/office/powerpoint/2010/main" val="5978999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Denence (Hipotez)</a:t>
            </a:r>
            <a:endParaRPr lang="tr-TR" dirty="0"/>
          </a:p>
        </p:txBody>
      </p:sp>
      <p:sp>
        <p:nvSpPr>
          <p:cNvPr id="3" name="İçerik Yer Tutucusu 2"/>
          <p:cNvSpPr>
            <a:spLocks noGrp="1"/>
          </p:cNvSpPr>
          <p:nvPr>
            <p:ph sz="quarter" idx="1"/>
          </p:nvPr>
        </p:nvSpPr>
        <p:spPr/>
        <p:txBody>
          <a:bodyPr>
            <a:normAutofit/>
          </a:bodyPr>
          <a:lstStyle/>
          <a:p>
            <a:r>
              <a:rPr lang="tr-TR" dirty="0" smtClean="0"/>
              <a:t>Tanım: Denence, denenen yargıdır En az iki değişken arasındaki ilişkiyi, kuvvetli olasılıklarla önceden kestiren, geçici olarak kabul edilen ilişkisel yargıdır. Olaylar ya da değişkenler arasında var olduğu söylenen (kestirilen) ilişkiye denence denir.</a:t>
            </a:r>
          </a:p>
          <a:p>
            <a:r>
              <a:rPr lang="tr-TR" dirty="0" smtClean="0"/>
              <a:t>Soru cümlesi şeklinde yazılan problem cümlelerinin; düz cümleye çevrilmiş halidir.</a:t>
            </a:r>
          </a:p>
        </p:txBody>
      </p:sp>
    </p:spTree>
    <p:extLst>
      <p:ext uri="{BB962C8B-B14F-4D97-AF65-F5344CB8AC3E}">
        <p14:creationId xmlns:p14="http://schemas.microsoft.com/office/powerpoint/2010/main" val="6623495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Denence (Hipotez)</a:t>
            </a:r>
            <a:endParaRPr lang="tr-TR" dirty="0"/>
          </a:p>
        </p:txBody>
      </p:sp>
      <p:sp>
        <p:nvSpPr>
          <p:cNvPr id="3" name="İçerik Yer Tutucusu 2"/>
          <p:cNvSpPr>
            <a:spLocks noGrp="1"/>
          </p:cNvSpPr>
          <p:nvPr>
            <p:ph sz="quarter" idx="1"/>
          </p:nvPr>
        </p:nvSpPr>
        <p:spPr/>
        <p:txBody>
          <a:bodyPr/>
          <a:lstStyle/>
          <a:p>
            <a:r>
              <a:rPr lang="tr-TR" dirty="0" err="1" smtClean="0"/>
              <a:t>Denenceler</a:t>
            </a:r>
            <a:r>
              <a:rPr lang="tr-TR" dirty="0" smtClean="0"/>
              <a:t> ikiye ayrılır:</a:t>
            </a:r>
          </a:p>
          <a:p>
            <a:pPr lvl="1"/>
            <a:r>
              <a:rPr lang="tr-TR" dirty="0" smtClean="0"/>
              <a:t>Araştırma </a:t>
            </a:r>
            <a:r>
              <a:rPr lang="tr-TR" dirty="0" err="1" smtClean="0"/>
              <a:t>denencesi</a:t>
            </a:r>
            <a:r>
              <a:rPr lang="tr-TR" dirty="0" smtClean="0"/>
              <a:t> (H</a:t>
            </a:r>
            <a:r>
              <a:rPr lang="tr-TR" baseline="-25000" dirty="0" smtClean="0"/>
              <a:t>1</a:t>
            </a:r>
            <a:r>
              <a:rPr lang="tr-TR" dirty="0" smtClean="0"/>
              <a:t>)</a:t>
            </a:r>
          </a:p>
          <a:p>
            <a:pPr lvl="1"/>
            <a:r>
              <a:rPr lang="tr-TR" dirty="0" smtClean="0"/>
              <a:t>İstatistiksel (</a:t>
            </a:r>
            <a:r>
              <a:rPr lang="tr-TR" dirty="0" err="1" smtClean="0"/>
              <a:t>null</a:t>
            </a:r>
            <a:r>
              <a:rPr lang="tr-TR" dirty="0" smtClean="0"/>
              <a:t>-sıfır-farksızlık) denence (H</a:t>
            </a:r>
            <a:r>
              <a:rPr lang="tr-TR" baseline="-25000" dirty="0" smtClean="0"/>
              <a:t>0</a:t>
            </a:r>
            <a:r>
              <a:rPr lang="tr-TR" dirty="0" smtClean="0"/>
              <a:t>)</a:t>
            </a:r>
          </a:p>
          <a:p>
            <a:pPr marL="457200" lvl="1" indent="0">
              <a:buNone/>
            </a:pPr>
            <a:r>
              <a:rPr lang="tr-TR" dirty="0" smtClean="0"/>
              <a:t>Örnek: </a:t>
            </a:r>
          </a:p>
          <a:p>
            <a:pPr marL="457200" lvl="1" indent="0">
              <a:buNone/>
            </a:pPr>
            <a:r>
              <a:rPr lang="tr-TR" dirty="0" smtClean="0"/>
              <a:t>«İnsanlar ödüllendirildiklerinde daha iyi öğrenirler»</a:t>
            </a:r>
          </a:p>
          <a:p>
            <a:pPr marL="457200" lvl="1" indent="0">
              <a:buNone/>
            </a:pPr>
            <a:r>
              <a:rPr lang="tr-TR" dirty="0" smtClean="0"/>
              <a:t>«Müzik, ameliyatlardaki ağrının hissedilmesini önemli ölçüde azaltır»</a:t>
            </a:r>
          </a:p>
          <a:p>
            <a:pPr marL="457200" lvl="1" indent="0">
              <a:buNone/>
            </a:pPr>
            <a:endParaRPr lang="tr-TR" dirty="0" smtClean="0"/>
          </a:p>
          <a:p>
            <a:endParaRPr lang="tr-TR" dirty="0"/>
          </a:p>
        </p:txBody>
      </p:sp>
    </p:spTree>
    <p:extLst>
      <p:ext uri="{BB962C8B-B14F-4D97-AF65-F5344CB8AC3E}">
        <p14:creationId xmlns:p14="http://schemas.microsoft.com/office/powerpoint/2010/main" val="13307963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Varsayım (</a:t>
            </a:r>
            <a:r>
              <a:rPr lang="tr-TR" dirty="0" err="1" smtClean="0"/>
              <a:t>sayıltı</a:t>
            </a:r>
            <a:r>
              <a:rPr lang="tr-TR" dirty="0" smtClean="0"/>
              <a:t>)</a:t>
            </a:r>
            <a:endParaRPr lang="tr-TR" dirty="0"/>
          </a:p>
        </p:txBody>
      </p:sp>
      <p:sp>
        <p:nvSpPr>
          <p:cNvPr id="3" name="İçerik Yer Tutucusu 2"/>
          <p:cNvSpPr>
            <a:spLocks noGrp="1"/>
          </p:cNvSpPr>
          <p:nvPr>
            <p:ph sz="quarter" idx="1"/>
          </p:nvPr>
        </p:nvSpPr>
        <p:spPr/>
        <p:txBody>
          <a:bodyPr/>
          <a:lstStyle/>
          <a:p>
            <a:r>
              <a:rPr lang="tr-TR" dirty="0" smtClean="0"/>
              <a:t>Herkes tarafından ya da o alanın ilgilileri tarafından genel olarak doğru olduğu kabul edilen, doğruluğu tartışılmayan yargılardır. Doğruluğu tartışma götürürse denence olur.</a:t>
            </a:r>
            <a:endParaRPr lang="tr-TR" dirty="0"/>
          </a:p>
        </p:txBody>
      </p:sp>
    </p:spTree>
    <p:extLst>
      <p:ext uri="{BB962C8B-B14F-4D97-AF65-F5344CB8AC3E}">
        <p14:creationId xmlns:p14="http://schemas.microsoft.com/office/powerpoint/2010/main" val="22253538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Varsayım (</a:t>
            </a:r>
            <a:r>
              <a:rPr lang="tr-TR" dirty="0" err="1" smtClean="0"/>
              <a:t>sayıltı</a:t>
            </a:r>
            <a:r>
              <a:rPr lang="tr-TR" dirty="0" smtClean="0"/>
              <a:t>)</a:t>
            </a:r>
            <a:endParaRPr lang="tr-TR" dirty="0"/>
          </a:p>
        </p:txBody>
      </p:sp>
      <p:sp>
        <p:nvSpPr>
          <p:cNvPr id="3" name="İçerik Yer Tutucusu 2"/>
          <p:cNvSpPr>
            <a:spLocks noGrp="1"/>
          </p:cNvSpPr>
          <p:nvPr>
            <p:ph sz="quarter" idx="1"/>
          </p:nvPr>
        </p:nvSpPr>
        <p:spPr/>
        <p:txBody>
          <a:bodyPr>
            <a:normAutofit fontScale="62500" lnSpcReduction="20000"/>
          </a:bodyPr>
          <a:lstStyle/>
          <a:p>
            <a:pPr marL="0" indent="0">
              <a:buNone/>
            </a:pPr>
            <a:r>
              <a:rPr lang="tr-TR" b="1" u="sng" dirty="0" smtClean="0"/>
              <a:t>Örnek:</a:t>
            </a:r>
          </a:p>
          <a:p>
            <a:r>
              <a:rPr lang="tr-TR" dirty="0" smtClean="0"/>
              <a:t>Problem cümlesi: «Farklı beslenme alışkanlıklarına sahip öğrencilerin dikkat yoğunlukları arasında anlamlı bir farklılık var mıdır?</a:t>
            </a:r>
          </a:p>
          <a:p>
            <a:r>
              <a:rPr lang="tr-TR" dirty="0" smtClean="0"/>
              <a:t>Alt problemler:</a:t>
            </a:r>
          </a:p>
          <a:p>
            <a:pPr lvl="1"/>
            <a:r>
              <a:rPr lang="tr-TR" dirty="0" smtClean="0"/>
              <a:t>Et yiyenler,</a:t>
            </a:r>
          </a:p>
          <a:p>
            <a:pPr lvl="1"/>
            <a:r>
              <a:rPr lang="tr-TR" dirty="0" smtClean="0"/>
              <a:t>Hamur ileri yiyenler,</a:t>
            </a:r>
          </a:p>
          <a:p>
            <a:pPr lvl="1"/>
            <a:r>
              <a:rPr lang="tr-TR" dirty="0" smtClean="0"/>
              <a:t>Sebze yiyenler,</a:t>
            </a:r>
          </a:p>
          <a:p>
            <a:pPr lvl="1"/>
            <a:r>
              <a:rPr lang="tr-TR" dirty="0" smtClean="0"/>
              <a:t>Et ve sebze yiyenlerin</a:t>
            </a:r>
          </a:p>
          <a:p>
            <a:pPr marL="457200" lvl="1" indent="0">
              <a:buNone/>
            </a:pPr>
            <a:r>
              <a:rPr lang="tr-TR" dirty="0"/>
              <a:t>	</a:t>
            </a:r>
            <a:r>
              <a:rPr lang="tr-TR" dirty="0" smtClean="0"/>
              <a:t>dikkat testinden alacakları puanlar arasında anlamlı bir farklılık var mıdır?</a:t>
            </a:r>
          </a:p>
          <a:p>
            <a:r>
              <a:rPr lang="tr-TR" dirty="0" err="1" smtClean="0"/>
              <a:t>Denenceler</a:t>
            </a:r>
            <a:r>
              <a:rPr lang="tr-TR" dirty="0" smtClean="0"/>
              <a:t>:</a:t>
            </a:r>
          </a:p>
          <a:p>
            <a:pPr lvl="1"/>
            <a:r>
              <a:rPr lang="tr-TR" dirty="0" smtClean="0"/>
              <a:t>Et yiyenler,</a:t>
            </a:r>
          </a:p>
          <a:p>
            <a:pPr lvl="1"/>
            <a:r>
              <a:rPr lang="tr-TR" dirty="0" smtClean="0"/>
              <a:t>Hamur ileri yiyenler,</a:t>
            </a:r>
          </a:p>
          <a:p>
            <a:pPr lvl="1"/>
            <a:r>
              <a:rPr lang="tr-TR" dirty="0" smtClean="0"/>
              <a:t>Sebze yiyenler,</a:t>
            </a:r>
          </a:p>
          <a:p>
            <a:pPr lvl="1"/>
            <a:r>
              <a:rPr lang="tr-TR" dirty="0" smtClean="0"/>
              <a:t>Et ve sebze yiyenlerin</a:t>
            </a:r>
          </a:p>
          <a:p>
            <a:pPr marL="457200" lvl="1" indent="0">
              <a:buNone/>
            </a:pPr>
            <a:r>
              <a:rPr lang="tr-TR" dirty="0" smtClean="0"/>
              <a:t>	dikkat testinden alacakları puanlar arasında anlamlı bir farklılık vardır</a:t>
            </a:r>
          </a:p>
        </p:txBody>
      </p:sp>
    </p:spTree>
    <p:extLst>
      <p:ext uri="{BB962C8B-B14F-4D97-AF65-F5344CB8AC3E}">
        <p14:creationId xmlns:p14="http://schemas.microsoft.com/office/powerpoint/2010/main" val="17218550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Varsayım (</a:t>
            </a:r>
            <a:r>
              <a:rPr lang="tr-TR" dirty="0" err="1" smtClean="0"/>
              <a:t>sayıltı</a:t>
            </a:r>
            <a:r>
              <a:rPr lang="tr-TR" dirty="0" smtClean="0"/>
              <a:t>)</a:t>
            </a:r>
            <a:endParaRPr lang="tr-TR" dirty="0"/>
          </a:p>
        </p:txBody>
      </p:sp>
      <p:sp>
        <p:nvSpPr>
          <p:cNvPr id="3" name="İçerik Yer Tutucusu 2"/>
          <p:cNvSpPr>
            <a:spLocks noGrp="1"/>
          </p:cNvSpPr>
          <p:nvPr>
            <p:ph sz="quarter" idx="1"/>
          </p:nvPr>
        </p:nvSpPr>
        <p:spPr/>
        <p:txBody>
          <a:bodyPr/>
          <a:lstStyle/>
          <a:p>
            <a:r>
              <a:rPr lang="tr-TR" dirty="0" smtClean="0"/>
              <a:t>Bu araştırmada olabilecek varsayımlar ne olabilir?</a:t>
            </a:r>
          </a:p>
          <a:p>
            <a:pPr lvl="1"/>
            <a:r>
              <a:rPr lang="tr-TR" dirty="0" smtClean="0"/>
              <a:t>Bütün öğrencilerde az ya da çok dikkat dağınıklığı yaşanmaktadır.</a:t>
            </a:r>
          </a:p>
          <a:p>
            <a:pPr lvl="1"/>
            <a:r>
              <a:rPr lang="tr-TR" dirty="0" smtClean="0"/>
              <a:t>Öğrenciler farklı beslenme alışkanlıklarına sahiptir.</a:t>
            </a:r>
          </a:p>
          <a:p>
            <a:pPr lvl="1"/>
            <a:r>
              <a:rPr lang="tr-TR" dirty="0" smtClean="0"/>
              <a:t>Beslenme alışkanlığı ile dikkat yoğunluğu arasında yakın bir ilişki vardır.</a:t>
            </a:r>
          </a:p>
          <a:p>
            <a:endParaRPr lang="tr-TR" dirty="0"/>
          </a:p>
        </p:txBody>
      </p:sp>
    </p:spTree>
    <p:extLst>
      <p:ext uri="{BB962C8B-B14F-4D97-AF65-F5344CB8AC3E}">
        <p14:creationId xmlns:p14="http://schemas.microsoft.com/office/powerpoint/2010/main" val="38713380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Bilim nedir?</a:t>
            </a:r>
            <a:endParaRPr lang="tr-TR" dirty="0"/>
          </a:p>
        </p:txBody>
      </p:sp>
      <p:sp>
        <p:nvSpPr>
          <p:cNvPr id="3" name="İçerik Yer Tutucusu 2"/>
          <p:cNvSpPr>
            <a:spLocks noGrp="1"/>
          </p:cNvSpPr>
          <p:nvPr>
            <p:ph sz="quarter" idx="1"/>
          </p:nvPr>
        </p:nvSpPr>
        <p:spPr/>
        <p:txBody>
          <a:bodyPr/>
          <a:lstStyle/>
          <a:p>
            <a:r>
              <a:rPr lang="tr-TR" dirty="0" smtClean="0"/>
              <a:t>Bilimin tanımı:</a:t>
            </a:r>
          </a:p>
          <a:p>
            <a:pPr lvl="1"/>
            <a:r>
              <a:rPr lang="tr-TR" dirty="0" smtClean="0"/>
              <a:t>Geçerliği kabul edilmiş sistemli bilgiler bütünü</a:t>
            </a:r>
          </a:p>
          <a:p>
            <a:pPr lvl="1"/>
            <a:r>
              <a:rPr lang="tr-TR" dirty="0" smtClean="0"/>
              <a:t>İnsanoğlunun biriktirdiği, kayıt edilmiş sistematik bilgiler</a:t>
            </a:r>
          </a:p>
          <a:p>
            <a:pPr lvl="1"/>
            <a:r>
              <a:rPr lang="tr-TR" dirty="0" smtClean="0"/>
              <a:t>Kanıtlanmış ve sistemli hale getirilmiş bilgiler</a:t>
            </a:r>
            <a:endParaRPr lang="tr-TR" dirty="0"/>
          </a:p>
        </p:txBody>
      </p:sp>
    </p:spTree>
    <p:extLst>
      <p:ext uri="{BB962C8B-B14F-4D97-AF65-F5344CB8AC3E}">
        <p14:creationId xmlns:p14="http://schemas.microsoft.com/office/powerpoint/2010/main" val="30976453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Değişkenler</a:t>
            </a:r>
            <a:endParaRPr lang="tr-TR" dirty="0"/>
          </a:p>
        </p:txBody>
      </p:sp>
      <p:sp>
        <p:nvSpPr>
          <p:cNvPr id="3" name="İçerik Yer Tutucusu 2"/>
          <p:cNvSpPr>
            <a:spLocks noGrp="1"/>
          </p:cNvSpPr>
          <p:nvPr>
            <p:ph sz="quarter" idx="1"/>
          </p:nvPr>
        </p:nvSpPr>
        <p:spPr/>
        <p:txBody>
          <a:bodyPr>
            <a:normAutofit/>
          </a:bodyPr>
          <a:lstStyle/>
          <a:p>
            <a:r>
              <a:rPr lang="tr-TR" dirty="0" smtClean="0"/>
              <a:t>Bağımsız değişken: Denenen değişken ya da uyarıcı değişkendir. Sonuca etki eden değişkendir. Etkileyendir, neden olandır.</a:t>
            </a:r>
          </a:p>
          <a:p>
            <a:r>
              <a:rPr lang="tr-TR" dirty="0" smtClean="0"/>
              <a:t>Bağımlı değişken: sonuçtur. Etkilenen değişkendir.</a:t>
            </a:r>
          </a:p>
          <a:p>
            <a:r>
              <a:rPr lang="tr-TR" dirty="0" smtClean="0"/>
              <a:t>Kontrol değişkeni: (öteki, önemli, istenmeyen, şaşırtıcı). Bağımlı değişkeni etkileme olasılığı bulunan, «öteki, olası nedenlerdir»</a:t>
            </a:r>
          </a:p>
        </p:txBody>
      </p:sp>
    </p:spTree>
    <p:extLst>
      <p:ext uri="{BB962C8B-B14F-4D97-AF65-F5344CB8AC3E}">
        <p14:creationId xmlns:p14="http://schemas.microsoft.com/office/powerpoint/2010/main" val="33595129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Değişkenler</a:t>
            </a:r>
            <a:endParaRPr lang="tr-TR" dirty="0"/>
          </a:p>
        </p:txBody>
      </p:sp>
      <p:sp>
        <p:nvSpPr>
          <p:cNvPr id="3" name="İçerik Yer Tutucusu 2"/>
          <p:cNvSpPr>
            <a:spLocks noGrp="1"/>
          </p:cNvSpPr>
          <p:nvPr>
            <p:ph sz="quarter" idx="1"/>
          </p:nvPr>
        </p:nvSpPr>
        <p:spPr/>
        <p:txBody>
          <a:bodyPr>
            <a:normAutofit/>
          </a:bodyPr>
          <a:lstStyle/>
          <a:p>
            <a:pPr marL="0" indent="0">
              <a:buNone/>
            </a:pPr>
            <a:r>
              <a:rPr lang="tr-TR" b="1" u="sng" dirty="0" smtClean="0"/>
              <a:t>Örnek:</a:t>
            </a:r>
          </a:p>
          <a:p>
            <a:r>
              <a:rPr lang="tr-TR" dirty="0" smtClean="0"/>
              <a:t>«Farklı beslenme alışkanlıklarına sahip öğrencilerin dikkat yoğunlukları arasında anlamlı bir farklılık var mıdır?» araştırmasında;</a:t>
            </a:r>
          </a:p>
          <a:p>
            <a:r>
              <a:rPr lang="tr-TR" dirty="0" smtClean="0"/>
              <a:t>Bağımsız değişken: beslenme alışkanlık çeşidi</a:t>
            </a:r>
          </a:p>
          <a:p>
            <a:r>
              <a:rPr lang="tr-TR" dirty="0" smtClean="0"/>
              <a:t>Bağımlı değişken: dikkat yoğunluğu</a:t>
            </a:r>
          </a:p>
          <a:p>
            <a:r>
              <a:rPr lang="tr-TR" dirty="0" smtClean="0"/>
              <a:t>Kontrol değişkenleri: öğrencilerin zeka puanları, özel ders alma durumları, ekonomik durumları vs.</a:t>
            </a:r>
          </a:p>
          <a:p>
            <a:pPr marL="0" indent="0">
              <a:buNone/>
            </a:pPr>
            <a:endParaRPr lang="tr-TR" dirty="0"/>
          </a:p>
        </p:txBody>
      </p:sp>
    </p:spTree>
    <p:extLst>
      <p:ext uri="{BB962C8B-B14F-4D97-AF65-F5344CB8AC3E}">
        <p14:creationId xmlns:p14="http://schemas.microsoft.com/office/powerpoint/2010/main" val="12525848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Değişkenler</a:t>
            </a:r>
            <a:endParaRPr lang="tr-TR" dirty="0"/>
          </a:p>
        </p:txBody>
      </p:sp>
      <p:sp>
        <p:nvSpPr>
          <p:cNvPr id="3" name="İçerik Yer Tutucusu 2"/>
          <p:cNvSpPr>
            <a:spLocks noGrp="1"/>
          </p:cNvSpPr>
          <p:nvPr>
            <p:ph sz="quarter" idx="1"/>
          </p:nvPr>
        </p:nvSpPr>
        <p:spPr/>
        <p:txBody>
          <a:bodyPr>
            <a:normAutofit fontScale="92500"/>
          </a:bodyPr>
          <a:lstStyle/>
          <a:p>
            <a:r>
              <a:rPr lang="tr-TR" dirty="0" smtClean="0"/>
              <a:t>Kontrol değişkenlerinin bağımlı değişkene etkileri iki şekilde kontrol altına alınır:</a:t>
            </a:r>
          </a:p>
          <a:p>
            <a:pPr lvl="1"/>
            <a:r>
              <a:rPr lang="tr-TR" dirty="0" smtClean="0"/>
              <a:t>Sayısal (fiziksel) kontrol: değişken, örneklem gruplarda sayısal olarak dengelenmeye, eşitlenmeye çalışılır. Bu durumda değişkenimiz, süreksiz değişken türündedir. Örneğimizde öğrencilerin «özel ders alma durumları, ekonomik durumları» </a:t>
            </a:r>
            <a:r>
              <a:rPr lang="tr-TR" dirty="0" err="1" smtClean="0"/>
              <a:t>nda</a:t>
            </a:r>
            <a:r>
              <a:rPr lang="tr-TR" dirty="0" smtClean="0"/>
              <a:t> olduğu gibi.</a:t>
            </a:r>
          </a:p>
          <a:p>
            <a:pPr lvl="1"/>
            <a:r>
              <a:rPr lang="tr-TR" dirty="0" smtClean="0"/>
              <a:t>İstatistiksel kontrol:  </a:t>
            </a:r>
            <a:r>
              <a:rPr lang="tr-TR" dirty="0" err="1" smtClean="0"/>
              <a:t>Kovaryans</a:t>
            </a:r>
            <a:r>
              <a:rPr lang="tr-TR" dirty="0" smtClean="0"/>
              <a:t> analizi kullanılır. Bu durumda değişkenimiz, sürekli değişken (sayısal/puan) türündedir. Örneğimizde öğrencilerin «zeka puanları» </a:t>
            </a:r>
            <a:r>
              <a:rPr lang="tr-TR" dirty="0" err="1" smtClean="0"/>
              <a:t>nda</a:t>
            </a:r>
            <a:r>
              <a:rPr lang="tr-TR" dirty="0" smtClean="0"/>
              <a:t> olduğu gibi.</a:t>
            </a:r>
          </a:p>
          <a:p>
            <a:pPr lvl="1"/>
            <a:endParaRPr lang="tr-TR" dirty="0"/>
          </a:p>
        </p:txBody>
      </p:sp>
    </p:spTree>
    <p:extLst>
      <p:ext uri="{BB962C8B-B14F-4D97-AF65-F5344CB8AC3E}">
        <p14:creationId xmlns:p14="http://schemas.microsoft.com/office/powerpoint/2010/main" val="11243518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Bilimin işlevleri nedir?</a:t>
            </a:r>
            <a:endParaRPr lang="tr-TR" dirty="0"/>
          </a:p>
        </p:txBody>
      </p:sp>
      <p:sp>
        <p:nvSpPr>
          <p:cNvPr id="3" name="İçerik Yer Tutucusu 2"/>
          <p:cNvSpPr>
            <a:spLocks noGrp="1"/>
          </p:cNvSpPr>
          <p:nvPr>
            <p:ph sz="quarter" idx="1"/>
          </p:nvPr>
        </p:nvSpPr>
        <p:spPr/>
        <p:txBody>
          <a:bodyPr/>
          <a:lstStyle/>
          <a:p>
            <a:r>
              <a:rPr lang="tr-TR" dirty="0" smtClean="0"/>
              <a:t>Bilimin işlevleri:</a:t>
            </a:r>
          </a:p>
          <a:p>
            <a:pPr lvl="1"/>
            <a:r>
              <a:rPr lang="tr-TR" dirty="0" smtClean="0"/>
              <a:t>İnsanoğlunun kendisini ve çevresini;</a:t>
            </a:r>
          </a:p>
          <a:p>
            <a:pPr lvl="2"/>
            <a:r>
              <a:rPr lang="tr-TR" dirty="0" smtClean="0"/>
              <a:t>Anlama/…nedir?</a:t>
            </a:r>
          </a:p>
          <a:p>
            <a:pPr lvl="2"/>
            <a:r>
              <a:rPr lang="tr-TR" dirty="0" smtClean="0"/>
              <a:t>Açıklama/… niçin?</a:t>
            </a:r>
          </a:p>
          <a:p>
            <a:pPr lvl="2"/>
            <a:r>
              <a:rPr lang="tr-TR" dirty="0" smtClean="0"/>
              <a:t>Kontrol altına alma</a:t>
            </a:r>
          </a:p>
          <a:p>
            <a:pPr lvl="1"/>
            <a:endParaRPr lang="tr-TR" dirty="0"/>
          </a:p>
        </p:txBody>
      </p:sp>
    </p:spTree>
    <p:extLst>
      <p:ext uri="{BB962C8B-B14F-4D97-AF65-F5344CB8AC3E}">
        <p14:creationId xmlns:p14="http://schemas.microsoft.com/office/powerpoint/2010/main" val="13640198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Bilimin türleri</a:t>
            </a:r>
            <a:endParaRPr lang="tr-TR" dirty="0"/>
          </a:p>
        </p:txBody>
      </p:sp>
      <p:sp>
        <p:nvSpPr>
          <p:cNvPr id="3" name="İçerik Yer Tutucusu 2"/>
          <p:cNvSpPr>
            <a:spLocks noGrp="1"/>
          </p:cNvSpPr>
          <p:nvPr>
            <p:ph sz="quarter" idx="1"/>
          </p:nvPr>
        </p:nvSpPr>
        <p:spPr/>
        <p:txBody>
          <a:bodyPr/>
          <a:lstStyle/>
          <a:p>
            <a:r>
              <a:rPr lang="tr-TR" dirty="0" smtClean="0"/>
              <a:t>Toplum (sosyal) bilimleri</a:t>
            </a:r>
          </a:p>
          <a:p>
            <a:r>
              <a:rPr lang="tr-TR" dirty="0" smtClean="0"/>
              <a:t>Doğa bilimleri</a:t>
            </a:r>
            <a:endParaRPr lang="tr-TR" dirty="0"/>
          </a:p>
        </p:txBody>
      </p:sp>
    </p:spTree>
    <p:extLst>
      <p:ext uri="{BB962C8B-B14F-4D97-AF65-F5344CB8AC3E}">
        <p14:creationId xmlns:p14="http://schemas.microsoft.com/office/powerpoint/2010/main" val="922126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3600" dirty="0" smtClean="0"/>
              <a:t>Araştırmaların Sınıflandırılması</a:t>
            </a:r>
            <a:br>
              <a:rPr lang="tr-TR" sz="3600" dirty="0" smtClean="0"/>
            </a:br>
            <a:r>
              <a:rPr lang="tr-TR" sz="2800" dirty="0" smtClean="0"/>
              <a:t>-Yapılış </a:t>
            </a:r>
            <a:r>
              <a:rPr lang="tr-TR" sz="2800" dirty="0"/>
              <a:t>amacına </a:t>
            </a:r>
            <a:r>
              <a:rPr lang="tr-TR" sz="2800" dirty="0" smtClean="0"/>
              <a:t>göre-</a:t>
            </a:r>
            <a:r>
              <a:rPr lang="tr-TR" sz="3600" dirty="0"/>
              <a:t/>
            </a:r>
            <a:br>
              <a:rPr lang="tr-TR" sz="3600" dirty="0"/>
            </a:br>
            <a:endParaRPr lang="tr-TR" sz="3600" dirty="0"/>
          </a:p>
        </p:txBody>
      </p:sp>
      <p:sp>
        <p:nvSpPr>
          <p:cNvPr id="3" name="İçerik Yer Tutucusu 2"/>
          <p:cNvSpPr>
            <a:spLocks noGrp="1"/>
          </p:cNvSpPr>
          <p:nvPr>
            <p:ph sz="quarter" idx="1"/>
          </p:nvPr>
        </p:nvSpPr>
        <p:spPr/>
        <p:txBody>
          <a:bodyPr/>
          <a:lstStyle/>
          <a:p>
            <a:r>
              <a:rPr lang="tr-TR" u="sng" dirty="0" smtClean="0"/>
              <a:t>Temel Araştırmalar: </a:t>
            </a:r>
            <a:r>
              <a:rPr lang="tr-TR" dirty="0" smtClean="0"/>
              <a:t>Bilimin gelişmesine katkı yapmak esastır. Bilgi ve kuram üretmeye dönüktür. Hipotez ve kuram üretmeye dönük nitel araştırmalar örnek verilebilir.</a:t>
            </a:r>
          </a:p>
          <a:p>
            <a:r>
              <a:rPr lang="tr-TR" u="sng" dirty="0" smtClean="0"/>
              <a:t>Uygulamalı araştırmalar</a:t>
            </a:r>
            <a:r>
              <a:rPr lang="tr-TR" dirty="0" smtClean="0"/>
              <a:t>: Bir soruna çözüm bulmayı hedefler. Eğitim programlarının geliştirilmesine dönük çalışmalar, deneysel çalışmalar örnek verilebilir.</a:t>
            </a:r>
            <a:endParaRPr lang="tr-TR" dirty="0"/>
          </a:p>
        </p:txBody>
      </p:sp>
    </p:spTree>
    <p:extLst>
      <p:ext uri="{BB962C8B-B14F-4D97-AF65-F5344CB8AC3E}">
        <p14:creationId xmlns:p14="http://schemas.microsoft.com/office/powerpoint/2010/main" val="28243034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u="sng" dirty="0" err="1" smtClean="0"/>
              <a:t>Laboratuar</a:t>
            </a:r>
            <a:r>
              <a:rPr lang="tr-TR" u="sng" dirty="0" smtClean="0"/>
              <a:t> araştırmaları</a:t>
            </a:r>
            <a:r>
              <a:rPr lang="tr-TR" dirty="0" smtClean="0"/>
              <a:t>: İstenmedik değişkenlerin kontrolü kolaydır.</a:t>
            </a:r>
          </a:p>
          <a:p>
            <a:r>
              <a:rPr lang="tr-TR" u="sng" dirty="0" smtClean="0"/>
              <a:t>Saha araştırmaları:</a:t>
            </a:r>
            <a:r>
              <a:rPr lang="tr-TR" dirty="0" smtClean="0"/>
              <a:t> Araştırma; gerçek ve her günkü hayatın içinde yapılmaktadır.</a:t>
            </a:r>
            <a:endParaRPr lang="tr-TR" dirty="0"/>
          </a:p>
        </p:txBody>
      </p:sp>
      <p:sp>
        <p:nvSpPr>
          <p:cNvPr id="4" name="Başlık 1"/>
          <p:cNvSpPr>
            <a:spLocks noGrp="1"/>
          </p:cNvSpPr>
          <p:nvPr>
            <p:ph type="title"/>
          </p:nvPr>
        </p:nvSpPr>
        <p:spPr/>
        <p:txBody>
          <a:bodyPr>
            <a:noAutofit/>
          </a:bodyPr>
          <a:lstStyle/>
          <a:p>
            <a:pPr algn="ctr"/>
            <a:r>
              <a:rPr lang="tr-TR" sz="3600" dirty="0" smtClean="0"/>
              <a:t>Araştırmaların Sınıflandırılması</a:t>
            </a:r>
            <a:br>
              <a:rPr lang="tr-TR" sz="3600" dirty="0" smtClean="0"/>
            </a:br>
            <a:r>
              <a:rPr lang="tr-TR" sz="2800" dirty="0" smtClean="0"/>
              <a:t>-Yapıldığı çevre ve ortama göre-</a:t>
            </a:r>
            <a:r>
              <a:rPr lang="tr-TR" sz="3600" dirty="0"/>
              <a:t/>
            </a:r>
            <a:br>
              <a:rPr lang="tr-TR" sz="3600" dirty="0"/>
            </a:br>
            <a:endParaRPr lang="tr-TR" sz="3600" dirty="0"/>
          </a:p>
        </p:txBody>
      </p:sp>
    </p:spTree>
    <p:extLst>
      <p:ext uri="{BB962C8B-B14F-4D97-AF65-F5344CB8AC3E}">
        <p14:creationId xmlns:p14="http://schemas.microsoft.com/office/powerpoint/2010/main" val="3934861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2648" y="350168"/>
            <a:ext cx="8153400" cy="990600"/>
          </a:xfrm>
        </p:spPr>
        <p:txBody>
          <a:bodyPr>
            <a:normAutofit fontScale="90000"/>
          </a:bodyPr>
          <a:lstStyle/>
          <a:p>
            <a:pPr algn="ctr"/>
            <a:r>
              <a:rPr lang="tr-TR" dirty="0"/>
              <a:t>Araştırmaların Sınıflandırılması</a:t>
            </a:r>
            <a:br>
              <a:rPr lang="tr-TR" dirty="0"/>
            </a:br>
            <a:r>
              <a:rPr lang="tr-TR" sz="3600" dirty="0" smtClean="0"/>
              <a:t>-Toplanan -veri türüne </a:t>
            </a:r>
            <a:r>
              <a:rPr lang="tr-TR" sz="3600" dirty="0"/>
              <a:t>göre-</a:t>
            </a:r>
            <a:r>
              <a:rPr lang="tr-TR" dirty="0"/>
              <a:t/>
            </a:r>
            <a:br>
              <a:rPr lang="tr-TR" dirty="0"/>
            </a:br>
            <a:endParaRPr lang="tr-TR" dirty="0"/>
          </a:p>
        </p:txBody>
      </p:sp>
      <p:sp>
        <p:nvSpPr>
          <p:cNvPr id="3" name="İçerik Yer Tutucusu 2"/>
          <p:cNvSpPr>
            <a:spLocks noGrp="1"/>
          </p:cNvSpPr>
          <p:nvPr>
            <p:ph sz="quarter" idx="1"/>
          </p:nvPr>
        </p:nvSpPr>
        <p:spPr/>
        <p:txBody>
          <a:bodyPr/>
          <a:lstStyle/>
          <a:p>
            <a:r>
              <a:rPr lang="tr-TR" u="sng" dirty="0" smtClean="0"/>
              <a:t>Nicel araştırmalar: </a:t>
            </a:r>
            <a:r>
              <a:rPr lang="tr-TR" dirty="0" smtClean="0"/>
              <a:t>grupların karşılaştırılması, değişkenler arasındaki farkın anlamlılığın test edilmesi, iki değişken arasındaki ilişkinin belirlenmesi söz konusudur. Düzey belirleme testleri, izleme testleri, tutum ölçekleri, yapılandırılmış anketlerle veri toplanabilir.</a:t>
            </a:r>
          </a:p>
          <a:p>
            <a:pPr marL="0" indent="0">
              <a:buNone/>
            </a:pPr>
            <a:endParaRPr lang="tr-TR" dirty="0"/>
          </a:p>
        </p:txBody>
      </p:sp>
      <p:sp>
        <p:nvSpPr>
          <p:cNvPr id="4" name="Başlık 1"/>
          <p:cNvSpPr txBox="1">
            <a:spLocks/>
          </p:cNvSpPr>
          <p:nvPr/>
        </p:nvSpPr>
        <p:spPr>
          <a:xfrm>
            <a:off x="611560" y="260648"/>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endParaRPr lang="tr-TR" dirty="0"/>
          </a:p>
        </p:txBody>
      </p:sp>
    </p:spTree>
    <p:extLst>
      <p:ext uri="{BB962C8B-B14F-4D97-AF65-F5344CB8AC3E}">
        <p14:creationId xmlns:p14="http://schemas.microsoft.com/office/powerpoint/2010/main" val="7867776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2648" y="350168"/>
            <a:ext cx="8153400" cy="990600"/>
          </a:xfrm>
        </p:spPr>
        <p:txBody>
          <a:bodyPr>
            <a:normAutofit fontScale="90000"/>
          </a:bodyPr>
          <a:lstStyle/>
          <a:p>
            <a:pPr algn="ctr"/>
            <a:r>
              <a:rPr lang="tr-TR" dirty="0"/>
              <a:t>Araştırmaların Sınıflandırılması</a:t>
            </a:r>
            <a:br>
              <a:rPr lang="tr-TR" dirty="0"/>
            </a:br>
            <a:r>
              <a:rPr lang="tr-TR" sz="3600" dirty="0" smtClean="0"/>
              <a:t>-Toplanan -veri türüne </a:t>
            </a:r>
            <a:r>
              <a:rPr lang="tr-TR" sz="3600" dirty="0"/>
              <a:t>göre-</a:t>
            </a:r>
            <a:r>
              <a:rPr lang="tr-TR" dirty="0"/>
              <a:t/>
            </a:r>
            <a:br>
              <a:rPr lang="tr-TR" dirty="0"/>
            </a:br>
            <a:endParaRPr lang="tr-TR" dirty="0"/>
          </a:p>
        </p:txBody>
      </p:sp>
      <p:sp>
        <p:nvSpPr>
          <p:cNvPr id="3" name="İçerik Yer Tutucusu 2"/>
          <p:cNvSpPr>
            <a:spLocks noGrp="1"/>
          </p:cNvSpPr>
          <p:nvPr>
            <p:ph sz="quarter" idx="1"/>
          </p:nvPr>
        </p:nvSpPr>
        <p:spPr/>
        <p:txBody>
          <a:bodyPr/>
          <a:lstStyle/>
          <a:p>
            <a:r>
              <a:rPr lang="tr-TR" u="sng" dirty="0" smtClean="0"/>
              <a:t>Nitel araştırmalar: </a:t>
            </a:r>
            <a:r>
              <a:rPr lang="tr-TR" dirty="0" smtClean="0"/>
              <a:t>Herhangi bir obje hakkında derinlemesine bilgi edinmek istenildiği zaman kullanılır. Böylece bir duruma neden olan faktörler, olaylar arasındaki ilişkiler belirlenir. İstatistiksel analizlerden ziyade, araştırmacının yorumu öne çıkar. Veriler, açık uçlu görüşme ve anket sorularıyla, doğrudan gözlem ve yazılı dokümanlardan toplanır.</a:t>
            </a:r>
          </a:p>
          <a:p>
            <a:endParaRPr lang="tr-TR" dirty="0"/>
          </a:p>
        </p:txBody>
      </p:sp>
      <p:sp>
        <p:nvSpPr>
          <p:cNvPr id="4" name="Başlık 1"/>
          <p:cNvSpPr txBox="1">
            <a:spLocks/>
          </p:cNvSpPr>
          <p:nvPr/>
        </p:nvSpPr>
        <p:spPr>
          <a:xfrm>
            <a:off x="611560" y="260648"/>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endParaRPr lang="tr-TR" dirty="0"/>
          </a:p>
        </p:txBody>
      </p:sp>
    </p:spTree>
    <p:extLst>
      <p:ext uri="{BB962C8B-B14F-4D97-AF65-F5344CB8AC3E}">
        <p14:creationId xmlns:p14="http://schemas.microsoft.com/office/powerpoint/2010/main" val="42724526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Bilimsel yöntem –tanımı-</a:t>
            </a:r>
            <a:endParaRPr lang="tr-TR" dirty="0"/>
          </a:p>
        </p:txBody>
      </p:sp>
      <p:sp>
        <p:nvSpPr>
          <p:cNvPr id="3" name="İçerik Yer Tutucusu 2"/>
          <p:cNvSpPr>
            <a:spLocks noGrp="1"/>
          </p:cNvSpPr>
          <p:nvPr>
            <p:ph sz="quarter" idx="1"/>
          </p:nvPr>
        </p:nvSpPr>
        <p:spPr/>
        <p:txBody>
          <a:bodyPr/>
          <a:lstStyle/>
          <a:p>
            <a:r>
              <a:rPr lang="tr-TR" dirty="0" smtClean="0"/>
              <a:t>Bilimsel yöntem; problem çözmenin, bilim üretmenin en güvenilir yolu kabul edilmektedir.</a:t>
            </a:r>
          </a:p>
          <a:p>
            <a:r>
              <a:rPr lang="tr-TR" dirty="0" smtClean="0"/>
              <a:t>«bilim üretmenin yolu»,</a:t>
            </a:r>
          </a:p>
          <a:p>
            <a:r>
              <a:rPr lang="tr-TR" dirty="0" smtClean="0"/>
              <a:t>«bilimin süreç yönü»,</a:t>
            </a:r>
          </a:p>
          <a:p>
            <a:r>
              <a:rPr lang="tr-TR" dirty="0" smtClean="0"/>
              <a:t>«kanıtlanmış bilgi elde etmek için izlenen yol», </a:t>
            </a:r>
          </a:p>
          <a:p>
            <a:r>
              <a:rPr lang="tr-TR" dirty="0" smtClean="0"/>
              <a:t>«uygulandığında, bilime katkı getirmiş ve getireceğine güvenilen süreçler…»,</a:t>
            </a:r>
          </a:p>
          <a:p>
            <a:r>
              <a:rPr lang="tr-TR" dirty="0" smtClean="0"/>
              <a:t>«problem çözmek için izlenen düzenli yol»</a:t>
            </a:r>
            <a:endParaRPr lang="tr-TR" dirty="0"/>
          </a:p>
        </p:txBody>
      </p:sp>
    </p:spTree>
    <p:extLst>
      <p:ext uri="{BB962C8B-B14F-4D97-AF65-F5344CB8AC3E}">
        <p14:creationId xmlns:p14="http://schemas.microsoft.com/office/powerpoint/2010/main" val="40369143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yan">
  <a:themeElements>
    <a:clrScheme name="Medy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y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y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640</TotalTime>
  <Words>851</Words>
  <Application>Microsoft Office PowerPoint</Application>
  <PresentationFormat>Ekran Gösterisi (4:3)</PresentationFormat>
  <Paragraphs>116</Paragraphs>
  <Slides>22</Slides>
  <Notes>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Medyan</vt:lpstr>
      <vt:lpstr>Bİlİmsel AraşTIrma YöntemLERİ ve YAYIN ETİĞİ</vt:lpstr>
      <vt:lpstr>Bilim nedir?</vt:lpstr>
      <vt:lpstr>Bilimin işlevleri nedir?</vt:lpstr>
      <vt:lpstr>Bilimin türleri</vt:lpstr>
      <vt:lpstr>Araştırmaların Sınıflandırılması -Yapılış amacına göre- </vt:lpstr>
      <vt:lpstr>Araştırmaların Sınıflandırılması -Yapıldığı çevre ve ortama göre- </vt:lpstr>
      <vt:lpstr>Araştırmaların Sınıflandırılması -Toplanan -veri türüne göre- </vt:lpstr>
      <vt:lpstr>Araştırmaların Sınıflandırılması -Toplanan -veri türüne göre- </vt:lpstr>
      <vt:lpstr>Bilimsel yöntem –tanımı-</vt:lpstr>
      <vt:lpstr>Bilimsel Yöntemin Aşamaları</vt:lpstr>
      <vt:lpstr>Bilimsel Araştırma Süreci</vt:lpstr>
      <vt:lpstr>Araştırmanın Amacı</vt:lpstr>
      <vt:lpstr>Araştırmanın Önemi</vt:lpstr>
      <vt:lpstr>Problem Durumu</vt:lpstr>
      <vt:lpstr>Denence (Hipotez)</vt:lpstr>
      <vt:lpstr>Denence (Hipotez)</vt:lpstr>
      <vt:lpstr>Varsayım (sayıltı)</vt:lpstr>
      <vt:lpstr>Varsayım (sayıltı)</vt:lpstr>
      <vt:lpstr>Varsayım (sayıltı)</vt:lpstr>
      <vt:lpstr>Değişkenler</vt:lpstr>
      <vt:lpstr>Değişkenler</vt:lpstr>
      <vt:lpstr>Değişkenler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pc</cp:lastModifiedBy>
  <cp:revision>31</cp:revision>
  <dcterms:created xsi:type="dcterms:W3CDTF">2016-09-29T09:59:14Z</dcterms:created>
  <dcterms:modified xsi:type="dcterms:W3CDTF">2020-11-13T10:00:11Z</dcterms:modified>
</cp:coreProperties>
</file>