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262" r:id="rId2"/>
    <p:sldId id="259" r:id="rId3"/>
    <p:sldId id="257" r:id="rId4"/>
    <p:sldId id="258" r:id="rId5"/>
    <p:sldId id="263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FF"/>
    <a:srgbClr val="66FF33"/>
    <a:srgbClr val="3333CC"/>
    <a:srgbClr val="0066FF"/>
    <a:srgbClr val="CCFFCC"/>
    <a:srgbClr val="66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EFE4261-E5F9-4F41-98D0-13051A3F3E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68C7794-1651-4EE9-A05B-983539D862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DB22275D-0E85-4715-948A-9AEA56F27ED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A3BA405F-4A9F-482B-BB5B-A4A635015C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CACF7C97-C7F9-4A7C-937F-127D28FAB1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6FC71A35-3EFF-4FE6-A9D5-CB797FDE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98154E-16D8-4A73-AAA7-EB48E5CDCD7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BE3E8485-A3AA-444E-9F35-97EBA9414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7010D200-F70A-47A4-ADF8-F2A447652D3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B6AC5B2A-1D08-458E-BE8B-39ECF756B63F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  <a:effectLst/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BC8133A-2F29-4D5C-8294-DA25B50A8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CFFA8F-C93C-4A23-A472-76774320AD6E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C0C5513-A785-484A-B35C-8B8AA2E65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3D684DBA-ACCE-400C-8FD5-EC74B3586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218DE9-01C9-4B66-A7DE-4FF22C463DC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4881491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97BE50-CF29-4B66-AB88-F4C5ECF08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369E-46D4-4DE2-9FD2-05A4F9A283BF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0B6708-939C-49BD-B090-2FDF62816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B60128-6F0C-4FC1-A64F-E0467DE95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F75CA-64D1-46E9-8B66-99DB9DE3E6D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38185186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CB50C0-9B5A-4A65-A4A6-20FD2AD15E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188F0-2AA5-4894-8C5A-BFA38B796F65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F1DA5-D3C5-4D53-ADA6-A670EB819A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D33CEC-7E14-44FF-A384-579AE8AC6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24B31-4828-43D0-A6BB-618695A5AAB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2634230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B748090-977A-43FF-921B-11428AB6D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FC7CA-00B0-4F9C-AC31-A8FECF96757D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06DB5E9-AA04-48DF-B1CB-5D269477C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3578BED-5837-433C-AD97-5C30D1606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28C16-5BC9-44EE-9AE9-B4DFFD67221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3502624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01834E-D52F-4164-9DEC-99544BC0F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B6005-90D0-49E2-B00F-F550F3804A5C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D63A62-03B4-4117-9B3A-CE090F25E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94C71F-B828-42DD-9551-F23DB7EA6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3878C-568E-4280-9793-A088A0387E4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38297660"/>
      </p:ext>
    </p:extLst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56935D-9335-4D41-B42E-47EB9FF664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1AAD0-86C1-4552-9DBE-A8774C53C2A7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BF52D3-2D31-4816-B6B6-606606F93B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4FCA1D-DE93-4233-9595-5FF22AE49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33F9E-27FF-4A55-A983-705A76FFCDE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8785076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4DBC94-DA03-44F9-8283-468A37D46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273EA-2E16-4CEC-BC16-FD0DB9FAA73A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184FDC-D73F-4432-B9EE-F5A67A027A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42D1AA-9F59-4153-BCA8-4CEF665FDC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63123-97F2-4DAF-BF54-149B37C9F74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62119882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60E03C-C8AA-455F-A83C-3B7845C80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2444E-6136-4455-A01A-EDAB8CA1FF79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EF0526-E40F-49FC-97DA-17844D942B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BC99A4-A343-4EA3-BAC1-8C5BBA33EB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98F0E-FE82-4D30-8C3D-630A6BE3D23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9456709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921CB5-01AC-436A-8D8B-12FCAF44A3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394B-1EC7-4335-B356-7C73C31E9204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868D83-AAA1-49FA-97B3-B96D6563EF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9DEC2F-22F3-4467-BCC8-78B0F53A3F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8A9B05-AF96-4B56-8175-1AA8F32786D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44056431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E2CE817-34A6-4750-81FB-489E1091C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A2555-54CB-4C57-A815-B56CE59B78B1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26C7660-B364-4114-B36C-8BEFE5DCA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B7CBC2-15C5-49F2-80E8-6AB92885E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62D01-E3D2-4CF4-8CB1-7193FB6D015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84245558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9E51EC-E6AD-4EB8-B625-9314BDD253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2030D-1C0A-49CA-9D6F-36D90AAE560C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85F40C-934B-4168-889F-BDAA87164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6ADF81-B3B4-4724-AC65-61FB5FFF1D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7B42D-919E-4605-84DF-9F58692736A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01184524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05A0DA-6A44-47FD-98D8-16933DDB91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E541F-4B0B-4CE7-A950-A1AB2FB2D530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70F847-51CE-4CAD-8CAD-5BD04909C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39E70D-816B-4738-9BEC-AC18E97114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FC242-5EC2-4A21-A004-3ED32BDD72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5634650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FC17CE3-19E4-4D3E-97B7-52FDF0EA8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452396-5F02-4ED7-8B5D-784747A32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B9576E2E-203D-4AD9-8C9A-9DB4924F42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00FF"/>
                </a:solidFill>
                <a:latin typeface="Arial" charset="0"/>
              </a:defRPr>
            </a:lvl1pPr>
          </a:lstStyle>
          <a:p>
            <a:pPr>
              <a:defRPr/>
            </a:pPr>
            <a:fld id="{655487F9-64DC-40FA-918A-B1FCAC446488}" type="datetime1">
              <a:rPr lang="tr-TR"/>
              <a:pPr>
                <a:defRPr/>
              </a:pPr>
              <a:t>19.10.2022</a:t>
            </a:fld>
            <a:endParaRPr lang="tr-TR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075B6541-9C02-49F1-90CF-788E5F77AF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00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1EEA0BDD-E1C0-4FE7-A960-C12DC9EAE4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00FF"/>
                </a:solidFill>
              </a:defRPr>
            </a:lvl1pPr>
          </a:lstStyle>
          <a:p>
            <a:fld id="{BF83E4C4-67A0-49CE-BDBA-39255EB4F151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14C2F147-5471-43D3-892E-43456E9FBD73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>
              <a:extLst>
                <a:ext uri="{FF2B5EF4-FFF2-40B4-BE49-F238E27FC236}">
                  <a16:creationId xmlns:a16="http://schemas.microsoft.com/office/drawing/2014/main" id="{BAA56694-9F43-4F08-A4CC-31E9D4CD4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0ADB211F-0D89-4108-BA78-A99C1DEBB7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ransition spd="slow">
    <p:split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00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00FF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00FF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00FF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00FF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FF00FF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FF00FF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FF00FF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FF00FF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>
            <a:extLst>
              <a:ext uri="{FF2B5EF4-FFF2-40B4-BE49-F238E27FC236}">
                <a16:creationId xmlns:a16="http://schemas.microsoft.com/office/drawing/2014/main" id="{65971155-9B59-4994-8928-F2E502EA64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C35566-2008-4220-8C0B-9DFD2B5CC900}" type="datetime1">
              <a:rPr lang="tr-TR" altLang="tr-TR" smtClean="0">
                <a:solidFill>
                  <a:srgbClr val="FF00FF"/>
                </a:solidFill>
              </a:rPr>
              <a:pPr eaLnBrk="1" hangingPunct="1"/>
              <a:t>19.10.2022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3075" name="4 Altbilgi Yer Tutucusu">
            <a:extLst>
              <a:ext uri="{FF2B5EF4-FFF2-40B4-BE49-F238E27FC236}">
                <a16:creationId xmlns:a16="http://schemas.microsoft.com/office/drawing/2014/main" id="{B1286364-1D78-47DD-B7DC-A8F0E2EC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FF"/>
                </a:solidFill>
              </a:rPr>
              <a:t>Madde Analizi</a:t>
            </a:r>
          </a:p>
        </p:txBody>
      </p:sp>
      <p:sp>
        <p:nvSpPr>
          <p:cNvPr id="3076" name="5 Slayt Numarası Yer Tutucusu">
            <a:extLst>
              <a:ext uri="{FF2B5EF4-FFF2-40B4-BE49-F238E27FC236}">
                <a16:creationId xmlns:a16="http://schemas.microsoft.com/office/drawing/2014/main" id="{44169FA0-66C0-464F-AD8D-A146AFB2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09E9AA-B077-4A95-8FCC-F7FBA32EFDD5}" type="slidenum">
              <a:rPr lang="tr-TR" altLang="tr-TR">
                <a:solidFill>
                  <a:srgbClr val="FF00FF"/>
                </a:solidFill>
              </a:rPr>
              <a:pPr eaLnBrk="1" hangingPunct="1"/>
              <a:t>1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67198BE-BCF0-420C-9A15-0CE42A0B9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800" dirty="0"/>
              <a:t>Madde Analizi</a:t>
            </a:r>
          </a:p>
        </p:txBody>
      </p:sp>
      <p:sp>
        <p:nvSpPr>
          <p:cNvPr id="3078" name="Rectangle 3">
            <a:extLst>
              <a:ext uri="{FF2B5EF4-FFF2-40B4-BE49-F238E27FC236}">
                <a16:creationId xmlns:a16="http://schemas.microsoft.com/office/drawing/2014/main" id="{EA06C672-7FAB-4F22-A0BF-EDE45EDA8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343150"/>
            <a:ext cx="3954463" cy="3533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800">
                <a:solidFill>
                  <a:srgbClr val="FF0000"/>
                </a:solidFill>
              </a:rPr>
              <a:t>Madde güçlük indeksi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800">
                <a:solidFill>
                  <a:srgbClr val="FF0000"/>
                </a:solidFill>
              </a:rPr>
              <a:t>Madde ayırıcılık gücü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>
                <a:solidFill>
                  <a:srgbClr val="FF0000"/>
                </a:solidFill>
              </a:rPr>
              <a:t>	indeksi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800">
                <a:solidFill>
                  <a:srgbClr val="FF0000"/>
                </a:solidFill>
              </a:rPr>
              <a:t>KR-20 Formülü</a:t>
            </a:r>
          </a:p>
        </p:txBody>
      </p:sp>
      <p:pic>
        <p:nvPicPr>
          <p:cNvPr id="3079" name="Picture 4" descr="MCj04173320000[1]">
            <a:extLst>
              <a:ext uri="{FF2B5EF4-FFF2-40B4-BE49-F238E27FC236}">
                <a16:creationId xmlns:a16="http://schemas.microsoft.com/office/drawing/2014/main" id="{E83C506A-FDD2-426B-96AE-E432EF172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205038"/>
            <a:ext cx="3201988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Veri Yer Tutucusu">
            <a:extLst>
              <a:ext uri="{FF2B5EF4-FFF2-40B4-BE49-F238E27FC236}">
                <a16:creationId xmlns:a16="http://schemas.microsoft.com/office/drawing/2014/main" id="{6E1098C6-C9D2-4927-8184-CAA17E786C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591470-C738-4D29-A002-5DAF1DD37803}" type="datetime1">
              <a:rPr lang="tr-TR" altLang="tr-TR" smtClean="0">
                <a:solidFill>
                  <a:srgbClr val="FF00FF"/>
                </a:solidFill>
              </a:rPr>
              <a:pPr eaLnBrk="1" hangingPunct="1"/>
              <a:t>19.10.2022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4099" name="4 Altbilgi Yer Tutucusu">
            <a:extLst>
              <a:ext uri="{FF2B5EF4-FFF2-40B4-BE49-F238E27FC236}">
                <a16:creationId xmlns:a16="http://schemas.microsoft.com/office/drawing/2014/main" id="{AF1B8D59-3FC5-45B9-97E9-0BCEDC8E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FF"/>
                </a:solidFill>
              </a:rPr>
              <a:t>Madde Analizi</a:t>
            </a:r>
          </a:p>
        </p:txBody>
      </p:sp>
      <p:sp>
        <p:nvSpPr>
          <p:cNvPr id="4100" name="5 Slayt Numarası Yer Tutucusu">
            <a:extLst>
              <a:ext uri="{FF2B5EF4-FFF2-40B4-BE49-F238E27FC236}">
                <a16:creationId xmlns:a16="http://schemas.microsoft.com/office/drawing/2014/main" id="{A24446E1-3F50-443B-9064-7B3CD8D14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7E4B8D-E871-4B78-BE64-F70DC2D33032}" type="slidenum">
              <a:rPr lang="tr-TR" altLang="tr-TR">
                <a:solidFill>
                  <a:srgbClr val="FF00FF"/>
                </a:solidFill>
              </a:rPr>
              <a:pPr eaLnBrk="1" hangingPunct="1"/>
              <a:t>2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DCD1099-BAE1-414B-A931-D5D75E796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/>
              <a:t>Alt-Üst Grup Yöntemiyle</a:t>
            </a:r>
            <a:br>
              <a:rPr lang="tr-TR"/>
            </a:br>
            <a:r>
              <a:rPr lang="tr-TR"/>
              <a:t>Madde Analizi</a:t>
            </a: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7C3A467E-DF31-4D43-8C84-EEB2BA23A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Doğru cevaplar 1, yanlış ve boş cevaplar 0 olarak puanlanır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Öğrencilerin toplam test puanları bulunur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Test puanları göre büyükten küçüğe doğru sıralanır.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Test puanlarının en yüksek % 27’lik grubu ile en düşük % 27’lik grubu seçilir ve bunlar üst-grup ve alt grup olarak isimlendirilir.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Öğrenci sayısının az olması (önerilen; en az 100 kişi) durumunda kağıtlar ikiye bölünür. İlk % 50 si üst, son % 50’si alt grup olur. Kağıtların tamamı analize dahil edilir.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Her bir soru için; sorunun seçeneklerine verilen cevapları gösteren bir tablo hazırlanır.</a:t>
            </a:r>
          </a:p>
        </p:txBody>
      </p:sp>
    </p:spTree>
  </p:cSld>
  <p:clrMapOvr>
    <a:masterClrMapping/>
  </p:clrMapOvr>
  <p:transition spd="slow"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Veri Yer Tutucusu">
            <a:extLst>
              <a:ext uri="{FF2B5EF4-FFF2-40B4-BE49-F238E27FC236}">
                <a16:creationId xmlns:a16="http://schemas.microsoft.com/office/drawing/2014/main" id="{3AB1091D-CDFD-41C4-B7EA-3D0D1246B0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A274F9-F685-472D-8A9F-D31DD58EBB55}" type="datetime1">
              <a:rPr lang="tr-TR" altLang="tr-TR" smtClean="0">
                <a:solidFill>
                  <a:srgbClr val="FF00FF"/>
                </a:solidFill>
              </a:rPr>
              <a:pPr eaLnBrk="1" hangingPunct="1"/>
              <a:t>19.10.2022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5123" name="4 Altbilgi Yer Tutucusu">
            <a:extLst>
              <a:ext uri="{FF2B5EF4-FFF2-40B4-BE49-F238E27FC236}">
                <a16:creationId xmlns:a16="http://schemas.microsoft.com/office/drawing/2014/main" id="{A76B798C-EEEE-4DB2-B56E-BC7DCDEA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FF"/>
                </a:solidFill>
              </a:rPr>
              <a:t>Madde Analizi</a:t>
            </a:r>
          </a:p>
        </p:txBody>
      </p:sp>
      <p:sp>
        <p:nvSpPr>
          <p:cNvPr id="5124" name="5 Slayt Numarası Yer Tutucusu">
            <a:extLst>
              <a:ext uri="{FF2B5EF4-FFF2-40B4-BE49-F238E27FC236}">
                <a16:creationId xmlns:a16="http://schemas.microsoft.com/office/drawing/2014/main" id="{960B5F93-E75F-48E4-AA84-E551D6CCE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8ACBFA-9E2D-49F7-B1A2-FD8AE399B5E8}" type="slidenum">
              <a:rPr lang="tr-TR" altLang="tr-TR">
                <a:solidFill>
                  <a:srgbClr val="FF00FF"/>
                </a:solidFill>
              </a:rPr>
              <a:pPr eaLnBrk="1" hangingPunct="1"/>
              <a:t>3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8591297-FBEB-4862-A04D-B34F2B1DD4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600"/>
              <a:t>Madde Güçlük İndeksi</a:t>
            </a:r>
          </a:p>
        </p:txBody>
      </p:sp>
      <p:sp>
        <p:nvSpPr>
          <p:cNvPr id="5126" name="Rectangle 5">
            <a:extLst>
              <a:ext uri="{FF2B5EF4-FFF2-40B4-BE49-F238E27FC236}">
                <a16:creationId xmlns:a16="http://schemas.microsoft.com/office/drawing/2014/main" id="{559FEA39-B270-46BF-BC4E-185621335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>
                <a:solidFill>
                  <a:srgbClr val="FF0000"/>
                </a:solidFill>
              </a:rPr>
              <a:t>Madde güçlük indeksi (Pj) (0,1): </a:t>
            </a:r>
            <a:r>
              <a:rPr lang="tr-TR" altLang="tr-TR" sz="2200"/>
              <a:t>Bir soruyu doğru cevaplayan öğrenci sayısının, tüm öğrenci sayısına oranıdır. Madde güçlüğü, sorunun zorluk düzeyi olarak değerlendirilir.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0 ile 1 arasında değer alır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1’e yaklaştıkça soru kolaylaşır. 0’a yaklaştıkça zorlaşır.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Başarı testlerinde bunun, 50 civarında olması arzu edilir.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0.00-0.29………zor soru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0.30-0.69………normal soru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200"/>
              <a:t>0.70-1.00………kolay soru</a:t>
            </a:r>
          </a:p>
        </p:txBody>
      </p:sp>
    </p:spTree>
  </p:cSld>
  <p:clrMapOvr>
    <a:masterClrMapping/>
  </p:clrMapOvr>
  <p:transition spd="slow"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Veri Yer Tutucusu">
            <a:extLst>
              <a:ext uri="{FF2B5EF4-FFF2-40B4-BE49-F238E27FC236}">
                <a16:creationId xmlns:a16="http://schemas.microsoft.com/office/drawing/2014/main" id="{53CCD0AD-C6AE-4400-B48E-D7259BCD03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6CA475-BCFC-4912-89E1-42C60153EA24}" type="datetime1">
              <a:rPr lang="tr-TR" altLang="tr-TR" smtClean="0">
                <a:solidFill>
                  <a:srgbClr val="FF00FF"/>
                </a:solidFill>
              </a:rPr>
              <a:pPr eaLnBrk="1" hangingPunct="1"/>
              <a:t>19.10.2022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6147" name="4 Altbilgi Yer Tutucusu">
            <a:extLst>
              <a:ext uri="{FF2B5EF4-FFF2-40B4-BE49-F238E27FC236}">
                <a16:creationId xmlns:a16="http://schemas.microsoft.com/office/drawing/2014/main" id="{2EA7E1E9-464D-41E1-97C1-8C15354DA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FF"/>
                </a:solidFill>
              </a:rPr>
              <a:t>Madde Analizi</a:t>
            </a:r>
          </a:p>
        </p:txBody>
      </p:sp>
      <p:sp>
        <p:nvSpPr>
          <p:cNvPr id="6148" name="5 Slayt Numarası Yer Tutucusu">
            <a:extLst>
              <a:ext uri="{FF2B5EF4-FFF2-40B4-BE49-F238E27FC236}">
                <a16:creationId xmlns:a16="http://schemas.microsoft.com/office/drawing/2014/main" id="{DF257F8B-190F-495B-AF36-C25C6F9B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51094E-A515-42F9-BD5F-B149E0778E5F}" type="slidenum">
              <a:rPr lang="tr-TR" altLang="tr-TR">
                <a:solidFill>
                  <a:srgbClr val="FF00FF"/>
                </a:solidFill>
              </a:rPr>
              <a:pPr eaLnBrk="1" hangingPunct="1"/>
              <a:t>4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A3CD01E-2826-42AF-A56E-5B512A1E5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/>
              <a:t>Madde Ayırıcılık gücü indeksi</a:t>
            </a: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DCDC857C-C68D-47F6-9F8E-10592165A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>
                <a:solidFill>
                  <a:srgbClr val="FF0000"/>
                </a:solidFill>
              </a:rPr>
              <a:t>Madde ayırıcılık gücü indeksi (rjx) (-1, +1): </a:t>
            </a:r>
            <a:r>
              <a:rPr lang="tr-TR" altLang="tr-TR" sz="2400"/>
              <a:t>Söz konusu sorunun başarılı öğrencilerle başarısız öğrencileri ayırt edebilme gücünü gösterir. Bulunan değer;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0’dan küçükse: madde atılır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0.00-0.19 arasında: madde zayıftır, atılır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0.20-0.29 arasında: madde düzeltilerek alınır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0.30-0.39 arasında: madde iyidir. Düzeltilerek alınır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0.40 ve üstü: madde çok iyidir. Kullanılır.</a:t>
            </a:r>
            <a:endParaRPr lang="tr-TR" altLang="tr-TR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Veri Yer Tutucusu">
            <a:extLst>
              <a:ext uri="{FF2B5EF4-FFF2-40B4-BE49-F238E27FC236}">
                <a16:creationId xmlns:a16="http://schemas.microsoft.com/office/drawing/2014/main" id="{70C92862-4FD3-41F9-BB07-E87868C76F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CCFA55-EA55-4FB7-AFC9-955133B3D919}" type="datetime1">
              <a:rPr lang="tr-TR" altLang="tr-TR" smtClean="0">
                <a:solidFill>
                  <a:srgbClr val="FF00FF"/>
                </a:solidFill>
              </a:rPr>
              <a:pPr eaLnBrk="1" hangingPunct="1"/>
              <a:t>19.10.2022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7171" name="4 Altbilgi Yer Tutucusu">
            <a:extLst>
              <a:ext uri="{FF2B5EF4-FFF2-40B4-BE49-F238E27FC236}">
                <a16:creationId xmlns:a16="http://schemas.microsoft.com/office/drawing/2014/main" id="{7F45B16E-66E8-418A-9394-EBA408C6A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FF"/>
                </a:solidFill>
              </a:rPr>
              <a:t>Madde Analizi</a:t>
            </a:r>
          </a:p>
        </p:txBody>
      </p:sp>
      <p:sp>
        <p:nvSpPr>
          <p:cNvPr id="7172" name="5 Slayt Numarası Yer Tutucusu">
            <a:extLst>
              <a:ext uri="{FF2B5EF4-FFF2-40B4-BE49-F238E27FC236}">
                <a16:creationId xmlns:a16="http://schemas.microsoft.com/office/drawing/2014/main" id="{CB14E964-0102-4BA3-A06C-81A724BC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06B57F-2347-4328-AFC1-CF4B57E90A2F}" type="slidenum">
              <a:rPr lang="tr-TR" altLang="tr-TR">
                <a:solidFill>
                  <a:srgbClr val="FF00FF"/>
                </a:solidFill>
              </a:rPr>
              <a:pPr eaLnBrk="1" hangingPunct="1"/>
              <a:t>5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7BC0CA43-D464-4541-8030-C511B1E8B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/>
              <a:t>Madde Analizi Tablosu</a:t>
            </a:r>
          </a:p>
        </p:txBody>
      </p:sp>
      <p:graphicFrame>
        <p:nvGraphicFramePr>
          <p:cNvPr id="52283" name="Group 59">
            <a:extLst>
              <a:ext uri="{FF2B5EF4-FFF2-40B4-BE49-F238E27FC236}">
                <a16:creationId xmlns:a16="http://schemas.microsoft.com/office/drawing/2014/main" id="{20CB7913-8B27-40C9-BA96-A220CE86CA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696200" cy="3756025"/>
        </p:xfrm>
        <a:graphic>
          <a:graphicData uri="http://schemas.openxmlformats.org/drawingml/2006/table">
            <a:tbl>
              <a:tblPr/>
              <a:tblGrid>
                <a:gridCol w="164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9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tr-TR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Toplam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Üst Grup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 Grup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Toplam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11" name="Line 42">
            <a:extLst>
              <a:ext uri="{FF2B5EF4-FFF2-40B4-BE49-F238E27FC236}">
                <a16:creationId xmlns:a16="http://schemas.microsoft.com/office/drawing/2014/main" id="{D66544AA-7073-4AC4-A54A-4577EAE94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1916113"/>
            <a:ext cx="16557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212" name="Text Box 43">
            <a:extLst>
              <a:ext uri="{FF2B5EF4-FFF2-40B4-BE49-F238E27FC236}">
                <a16:creationId xmlns:a16="http://schemas.microsoft.com/office/drawing/2014/main" id="{3745BCE3-AD48-4C87-9BD9-8B07F4DBB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16113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/>
              <a:t>Seçenekler</a:t>
            </a:r>
          </a:p>
        </p:txBody>
      </p:sp>
      <p:sp>
        <p:nvSpPr>
          <p:cNvPr id="7213" name="Text Box 55">
            <a:extLst>
              <a:ext uri="{FF2B5EF4-FFF2-40B4-BE49-F238E27FC236}">
                <a16:creationId xmlns:a16="http://schemas.microsoft.com/office/drawing/2014/main" id="{573521E3-36F9-4F42-BE5C-D96939E3B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654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/>
              <a:t>Gruplar</a:t>
            </a:r>
          </a:p>
        </p:txBody>
      </p:sp>
      <p:sp>
        <p:nvSpPr>
          <p:cNvPr id="7214" name="Text Box 57">
            <a:extLst>
              <a:ext uri="{FF2B5EF4-FFF2-40B4-BE49-F238E27FC236}">
                <a16:creationId xmlns:a16="http://schemas.microsoft.com/office/drawing/2014/main" id="{B5780D02-B69D-4FDC-99D1-57DE1CA43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805488"/>
            <a:ext cx="287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solidFill>
                  <a:srgbClr val="FF0000"/>
                </a:solidFill>
              </a:rPr>
              <a:t>Doğru cevap: A</a:t>
            </a:r>
          </a:p>
        </p:txBody>
      </p:sp>
    </p:spTree>
  </p:cSld>
  <p:clrMapOvr>
    <a:masterClrMapping/>
  </p:clrMapOvr>
  <p:transition spd="slow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Veri Yer Tutucusu">
            <a:extLst>
              <a:ext uri="{FF2B5EF4-FFF2-40B4-BE49-F238E27FC236}">
                <a16:creationId xmlns:a16="http://schemas.microsoft.com/office/drawing/2014/main" id="{70FE4174-7A24-4419-A3AE-270241014C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6E6DB3-F1A8-4B6F-A747-D07C133066D2}" type="datetime1">
              <a:rPr lang="tr-TR" altLang="tr-TR" smtClean="0">
                <a:solidFill>
                  <a:srgbClr val="FF00FF"/>
                </a:solidFill>
              </a:rPr>
              <a:pPr eaLnBrk="1" hangingPunct="1"/>
              <a:t>19.10.2022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8195" name="6 Altbilgi Yer Tutucusu">
            <a:extLst>
              <a:ext uri="{FF2B5EF4-FFF2-40B4-BE49-F238E27FC236}">
                <a16:creationId xmlns:a16="http://schemas.microsoft.com/office/drawing/2014/main" id="{B2C06B2E-7D11-410E-A273-C2015134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FF"/>
                </a:solidFill>
              </a:rPr>
              <a:t>Madde Analizi</a:t>
            </a:r>
          </a:p>
        </p:txBody>
      </p:sp>
      <p:sp>
        <p:nvSpPr>
          <p:cNvPr id="8196" name="7 Slayt Numarası Yer Tutucusu">
            <a:extLst>
              <a:ext uri="{FF2B5EF4-FFF2-40B4-BE49-F238E27FC236}">
                <a16:creationId xmlns:a16="http://schemas.microsoft.com/office/drawing/2014/main" id="{12A67B8D-3D1C-41D6-8913-60E2331C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3A5D8A-95FA-45D7-AF6F-EF0DA07374D8}" type="slidenum">
              <a:rPr lang="tr-TR" altLang="tr-TR">
                <a:solidFill>
                  <a:srgbClr val="FF00FF"/>
                </a:solidFill>
              </a:rPr>
              <a:pPr eaLnBrk="1" hangingPunct="1"/>
              <a:t>6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46095" name="Rectangle 15">
            <a:extLst>
              <a:ext uri="{FF2B5EF4-FFF2-40B4-BE49-F238E27FC236}">
                <a16:creationId xmlns:a16="http://schemas.microsoft.com/office/drawing/2014/main" id="{8BEC07F0-ED3E-447E-8DDE-FD24AFF59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/>
              <a:t>Formüller</a:t>
            </a:r>
          </a:p>
        </p:txBody>
      </p:sp>
      <p:graphicFrame>
        <p:nvGraphicFramePr>
          <p:cNvPr id="8198" name="Object 7">
            <a:extLst>
              <a:ext uri="{FF2B5EF4-FFF2-40B4-BE49-F238E27FC236}">
                <a16:creationId xmlns:a16="http://schemas.microsoft.com/office/drawing/2014/main" id="{1B84066C-725D-44B5-855E-401E4FFD7BBD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900113" y="2708275"/>
          <a:ext cx="2303462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Denklem" r:id="rId3" imgW="901309" imgH="393529" progId="Equation.3">
                  <p:embed/>
                </p:oleObj>
              </mc:Choice>
              <mc:Fallback>
                <p:oleObj name="Denklem" r:id="rId3" imgW="901309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708275"/>
                        <a:ext cx="2303462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10">
            <a:extLst>
              <a:ext uri="{FF2B5EF4-FFF2-40B4-BE49-F238E27FC236}">
                <a16:creationId xmlns:a16="http://schemas.microsoft.com/office/drawing/2014/main" id="{327A5024-4036-42E1-A3DF-F0CD3FF2E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989138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 u="sng">
                <a:solidFill>
                  <a:srgbClr val="3333CC"/>
                </a:solidFill>
              </a:rPr>
              <a:t>Madde Güçlük İndeksi:</a:t>
            </a:r>
          </a:p>
        </p:txBody>
      </p:sp>
      <p:graphicFrame>
        <p:nvGraphicFramePr>
          <p:cNvPr id="8200" name="Object 14">
            <a:extLst>
              <a:ext uri="{FF2B5EF4-FFF2-40B4-BE49-F238E27FC236}">
                <a16:creationId xmlns:a16="http://schemas.microsoft.com/office/drawing/2014/main" id="{BC92C0BE-8446-4839-90A8-F3705A2EDB60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5076825" y="2708275"/>
          <a:ext cx="242411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Denklem" r:id="rId5" imgW="926698" imgH="393529" progId="Equation.3">
                  <p:embed/>
                </p:oleObj>
              </mc:Choice>
              <mc:Fallback>
                <p:oleObj name="Denklem" r:id="rId5" imgW="926698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708275"/>
                        <a:ext cx="2424113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7">
            <a:extLst>
              <a:ext uri="{FF2B5EF4-FFF2-40B4-BE49-F238E27FC236}">
                <a16:creationId xmlns:a16="http://schemas.microsoft.com/office/drawing/2014/main" id="{5D8381CB-4A3B-494D-9C30-A6D6497E1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989138"/>
            <a:ext cx="3529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 u="sng">
                <a:solidFill>
                  <a:srgbClr val="3333CC"/>
                </a:solidFill>
              </a:rPr>
              <a:t>Ayırıcılık Gücü indeksi:</a:t>
            </a:r>
          </a:p>
        </p:txBody>
      </p:sp>
      <p:sp>
        <p:nvSpPr>
          <p:cNvPr id="8202" name="Text Box 19">
            <a:extLst>
              <a:ext uri="{FF2B5EF4-FFF2-40B4-BE49-F238E27FC236}">
                <a16:creationId xmlns:a16="http://schemas.microsoft.com/office/drawing/2014/main" id="{B75F2E56-80CD-49F1-BA14-7D40D4E73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933825"/>
            <a:ext cx="74168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2400"/>
              <a:t>Dü: Maddeyi üst grupta doğru cevaplayanların sayısı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2400"/>
              <a:t>Da: Maddeyi alt grupta doğru cevaplayanların sayısı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2400"/>
              <a:t>N: Alt ve üst gruptaki toplam öğrenci sayısı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2400"/>
              <a:t>n: Alt ya da üst grubun öğrenci sayısı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endParaRPr lang="tr-TR" altLang="tr-TR" sz="2400"/>
          </a:p>
        </p:txBody>
      </p:sp>
    </p:spTree>
  </p:cSld>
  <p:clrMapOvr>
    <a:masterClrMapping/>
  </p:clrMapOvr>
  <p:transition spd="slow"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4 Veri Yer Tutucusu">
            <a:extLst>
              <a:ext uri="{FF2B5EF4-FFF2-40B4-BE49-F238E27FC236}">
                <a16:creationId xmlns:a16="http://schemas.microsoft.com/office/drawing/2014/main" id="{D0108771-DAAA-4C70-8CF6-DDB7E14A8A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0247E7-9CF3-45E2-9F1F-A0F46ED4D40C}" type="datetime1">
              <a:rPr lang="tr-TR" altLang="tr-TR" smtClean="0">
                <a:solidFill>
                  <a:srgbClr val="FF00FF"/>
                </a:solidFill>
              </a:rPr>
              <a:pPr eaLnBrk="1" hangingPunct="1"/>
              <a:t>19.10.2022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9219" name="5 Altbilgi Yer Tutucusu">
            <a:extLst>
              <a:ext uri="{FF2B5EF4-FFF2-40B4-BE49-F238E27FC236}">
                <a16:creationId xmlns:a16="http://schemas.microsoft.com/office/drawing/2014/main" id="{70E34768-E1EE-469D-9FB6-6607D145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FF"/>
                </a:solidFill>
              </a:rPr>
              <a:t>Madde Analizi</a:t>
            </a:r>
          </a:p>
        </p:txBody>
      </p:sp>
      <p:sp>
        <p:nvSpPr>
          <p:cNvPr id="9220" name="6 Slayt Numarası Yer Tutucusu">
            <a:extLst>
              <a:ext uri="{FF2B5EF4-FFF2-40B4-BE49-F238E27FC236}">
                <a16:creationId xmlns:a16="http://schemas.microsoft.com/office/drawing/2014/main" id="{F7BCBDCC-8606-488D-8C7C-3CD53A2A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31FB4E-4C6E-4266-8962-0D6A163A228A}" type="slidenum">
              <a:rPr lang="tr-TR" altLang="tr-TR">
                <a:solidFill>
                  <a:srgbClr val="FF00FF"/>
                </a:solidFill>
              </a:rPr>
              <a:pPr eaLnBrk="1" hangingPunct="1"/>
              <a:t>7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503F68AF-A6B1-49D0-8433-70805E698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/>
              <a:t>Hesaplama</a:t>
            </a: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63EC0F1F-0BD2-4BF5-8532-6D577208D9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3"/>
              </a:buBlip>
            </a:pPr>
            <a:r>
              <a:rPr lang="tr-TR" altLang="tr-TR" sz="2700"/>
              <a:t>Madde güçlük indeksi:</a:t>
            </a:r>
          </a:p>
        </p:txBody>
      </p:sp>
      <p:sp>
        <p:nvSpPr>
          <p:cNvPr id="9223" name="Rectangle 12">
            <a:extLst>
              <a:ext uri="{FF2B5EF4-FFF2-40B4-BE49-F238E27FC236}">
                <a16:creationId xmlns:a16="http://schemas.microsoft.com/office/drawing/2014/main" id="{6AFB6BA3-E17A-4DA7-B69A-4B463DE2F6B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3"/>
              </a:buBlip>
            </a:pPr>
            <a:r>
              <a:rPr lang="tr-TR" altLang="tr-TR" sz="2700"/>
              <a:t>Madde ayırıcılık gücü indeksi:</a:t>
            </a:r>
          </a:p>
        </p:txBody>
      </p:sp>
      <p:graphicFrame>
        <p:nvGraphicFramePr>
          <p:cNvPr id="9224" name="Object 13">
            <a:extLst>
              <a:ext uri="{FF2B5EF4-FFF2-40B4-BE49-F238E27FC236}">
                <a16:creationId xmlns:a16="http://schemas.microsoft.com/office/drawing/2014/main" id="{5BAAC710-E82F-4065-B78F-67C5B475D6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Denklem" r:id="rId4" imgW="114151" imgH="215619" progId="Equation.3">
                  <p:embed/>
                </p:oleObj>
              </mc:Choice>
              <mc:Fallback>
                <p:oleObj name="Denklem" r:id="rId4" imgW="114151" imgH="21561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14">
            <a:extLst>
              <a:ext uri="{FF2B5EF4-FFF2-40B4-BE49-F238E27FC236}">
                <a16:creationId xmlns:a16="http://schemas.microsoft.com/office/drawing/2014/main" id="{BB8EAA86-776A-4198-BF6C-2E6C4ED31C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1850" y="2989263"/>
          <a:ext cx="294798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Denklem" r:id="rId6" imgW="1143000" imgH="393700" progId="Equation.3">
                  <p:embed/>
                </p:oleObj>
              </mc:Choice>
              <mc:Fallback>
                <p:oleObj name="Denklem" r:id="rId6" imgW="11430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2989263"/>
                        <a:ext cx="294798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6">
            <a:extLst>
              <a:ext uri="{FF2B5EF4-FFF2-40B4-BE49-F238E27FC236}">
                <a16:creationId xmlns:a16="http://schemas.microsoft.com/office/drawing/2014/main" id="{7C69EA7E-817C-499A-BFB1-D85D637ACE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4425" y="2959100"/>
          <a:ext cx="3103563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Denklem" r:id="rId8" imgW="1167893" imgH="393529" progId="Equation.3">
                  <p:embed/>
                </p:oleObj>
              </mc:Choice>
              <mc:Fallback>
                <p:oleObj name="Denklem" r:id="rId8" imgW="1167893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2959100"/>
                        <a:ext cx="3103563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7">
            <a:extLst>
              <a:ext uri="{FF2B5EF4-FFF2-40B4-BE49-F238E27FC236}">
                <a16:creationId xmlns:a16="http://schemas.microsoft.com/office/drawing/2014/main" id="{ACAFDFD3-2B48-4F11-80DF-6CA3E8306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149725"/>
            <a:ext cx="403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/>
          </a:p>
        </p:txBody>
      </p:sp>
      <p:sp>
        <p:nvSpPr>
          <p:cNvPr id="9228" name="Text Box 18">
            <a:extLst>
              <a:ext uri="{FF2B5EF4-FFF2-40B4-BE49-F238E27FC236}">
                <a16:creationId xmlns:a16="http://schemas.microsoft.com/office/drawing/2014/main" id="{9E518508-6C6A-4096-9976-F3001F848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221163"/>
            <a:ext cx="28797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>
                <a:solidFill>
                  <a:srgbClr val="FF0000"/>
                </a:solidFill>
              </a:rPr>
              <a:t>Yorum: 0’a yakın olduğu için zor bir madde</a:t>
            </a:r>
          </a:p>
        </p:txBody>
      </p:sp>
      <p:sp>
        <p:nvSpPr>
          <p:cNvPr id="9229" name="Text Box 19">
            <a:extLst>
              <a:ext uri="{FF2B5EF4-FFF2-40B4-BE49-F238E27FC236}">
                <a16:creationId xmlns:a16="http://schemas.microsoft.com/office/drawing/2014/main" id="{B20B98A4-495D-42EF-BB0B-2A26B029D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221163"/>
            <a:ext cx="30241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>
                <a:solidFill>
                  <a:srgbClr val="FF0000"/>
                </a:solidFill>
              </a:rPr>
              <a:t>Yorum: Ayırıcılık gücü düşük olduğundan madde düzeltilmelidir</a:t>
            </a:r>
          </a:p>
        </p:txBody>
      </p:sp>
      <p:sp>
        <p:nvSpPr>
          <p:cNvPr id="9230" name="Line 20">
            <a:extLst>
              <a:ext uri="{FF2B5EF4-FFF2-40B4-BE49-F238E27FC236}">
                <a16:creationId xmlns:a16="http://schemas.microsoft.com/office/drawing/2014/main" id="{1AD19005-2D14-4334-965E-B565AC965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2060575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13B87DFF-D409-479C-BF22-9AC531D88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88988"/>
            <a:ext cx="7696200" cy="76835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dirty="0"/>
              <a:t>Testin Ortalama Güçlüğü</a:t>
            </a:r>
          </a:p>
        </p:txBody>
      </p:sp>
      <p:sp>
        <p:nvSpPr>
          <p:cNvPr id="10243" name="2 İçerik Yer Tutucusu">
            <a:extLst>
              <a:ext uri="{FF2B5EF4-FFF2-40B4-BE49-F238E27FC236}">
                <a16:creationId xmlns:a16="http://schemas.microsoft.com/office/drawing/2014/main" id="{25B8C61D-41AE-49D9-BFCE-6DF47A460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2988" y="2276475"/>
            <a:ext cx="6985000" cy="35290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P= Aritmetik ortalama / Testten 	alınabilecek en yüksek puan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P= Soruların güçlük indeksleri toplamı / 	Soru sayısı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Bu; aynı zamanda öğrencinin ve sınıfın mutlak başarı oranıdır. Hedeflerin gerçekleşme oranıdır.</a:t>
            </a:r>
          </a:p>
        </p:txBody>
      </p:sp>
      <p:sp>
        <p:nvSpPr>
          <p:cNvPr id="10244" name="4 Veri Yer Tutucusu">
            <a:extLst>
              <a:ext uri="{FF2B5EF4-FFF2-40B4-BE49-F238E27FC236}">
                <a16:creationId xmlns:a16="http://schemas.microsoft.com/office/drawing/2014/main" id="{564E07BA-2DA0-4268-81EF-05DB2614DF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97CE24-D367-424F-B529-69806CA66947}" type="datetime1">
              <a:rPr lang="tr-TR" altLang="tr-TR" smtClean="0">
                <a:solidFill>
                  <a:srgbClr val="FF00FF"/>
                </a:solidFill>
              </a:rPr>
              <a:pPr eaLnBrk="1" hangingPunct="1"/>
              <a:t>19.10.2022</a:t>
            </a:fld>
            <a:endParaRPr lang="tr-TR" altLang="tr-TR">
              <a:solidFill>
                <a:srgbClr val="FF00FF"/>
              </a:solidFill>
            </a:endParaRPr>
          </a:p>
        </p:txBody>
      </p:sp>
      <p:sp>
        <p:nvSpPr>
          <p:cNvPr id="10245" name="5 Altbilgi Yer Tutucusu">
            <a:extLst>
              <a:ext uri="{FF2B5EF4-FFF2-40B4-BE49-F238E27FC236}">
                <a16:creationId xmlns:a16="http://schemas.microsoft.com/office/drawing/2014/main" id="{8F32A91A-9F4A-412D-B429-E2F21630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FF"/>
                </a:solidFill>
              </a:rPr>
              <a:t>Madde Analizi</a:t>
            </a:r>
          </a:p>
        </p:txBody>
      </p:sp>
      <p:sp>
        <p:nvSpPr>
          <p:cNvPr id="10246" name="6 Slayt Numarası Yer Tutucusu">
            <a:extLst>
              <a:ext uri="{FF2B5EF4-FFF2-40B4-BE49-F238E27FC236}">
                <a16:creationId xmlns:a16="http://schemas.microsoft.com/office/drawing/2014/main" id="{A15B6555-C763-4BC5-8916-AC8913E3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6D045D-E875-4020-BDA3-82E7C7391712}" type="slidenum">
              <a:rPr lang="tr-TR" altLang="tr-TR">
                <a:solidFill>
                  <a:srgbClr val="FF00FF"/>
                </a:solidFill>
              </a:rPr>
              <a:pPr eaLnBrk="1" hangingPunct="1"/>
              <a:t>8</a:t>
            </a:fld>
            <a:endParaRPr lang="tr-TR" altLang="tr-TR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slow"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Başlık 1">
            <a:extLst>
              <a:ext uri="{FF2B5EF4-FFF2-40B4-BE49-F238E27FC236}">
                <a16:creationId xmlns:a16="http://schemas.microsoft.com/office/drawing/2014/main" id="{9FA894FC-7604-4141-A54C-0FBC58088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sz="3600"/>
              <a:t>KR-20 FORMÜLÜ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99118F-988D-4A99-8F80-D4189589C95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569"/>
            </a:stretch>
          </a:blip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tr-TR" sz="4800" dirty="0">
              <a:noFill/>
            </a:endParaRPr>
          </a:p>
        </p:txBody>
      </p:sp>
      <p:sp>
        <p:nvSpPr>
          <p:cNvPr id="11270" name="Altbilgi Yer Tutucusu 3">
            <a:extLst>
              <a:ext uri="{FF2B5EF4-FFF2-40B4-BE49-F238E27FC236}">
                <a16:creationId xmlns:a16="http://schemas.microsoft.com/office/drawing/2014/main" id="{8BB6C5E2-791A-49E7-8CA2-6A5603C4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FF00FF"/>
                </a:solidFill>
              </a:rPr>
              <a:t>Yapısal Nitelikler</a:t>
            </a:r>
          </a:p>
        </p:txBody>
      </p:sp>
      <p:sp>
        <p:nvSpPr>
          <p:cNvPr id="11271" name="Slayt Numarası Yer Tutucusu 4">
            <a:extLst>
              <a:ext uri="{FF2B5EF4-FFF2-40B4-BE49-F238E27FC236}">
                <a16:creationId xmlns:a16="http://schemas.microsoft.com/office/drawing/2014/main" id="{FB758990-47FC-42AD-BCF4-5BB75575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2AA30E-FCD3-4DC8-9B3E-C4AEAA8C8043}" type="slidenum">
              <a:rPr lang="tr-TR" altLang="tr-TR">
                <a:solidFill>
                  <a:srgbClr val="FF00FF"/>
                </a:solidFill>
              </a:rPr>
              <a:pPr eaLnBrk="1" hangingPunct="1"/>
              <a:t>9</a:t>
            </a:fld>
            <a:endParaRPr lang="tr-TR" altLang="tr-TR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slow">
    <p:split/>
  </p:transition>
</p:sld>
</file>

<file path=ppt/theme/theme1.xml><?xml version="1.0" encoding="utf-8"?>
<a:theme xmlns:a="http://schemas.openxmlformats.org/drawingml/2006/main" name="Stüdyo">
  <a:themeElements>
    <a:clrScheme name="Stüdy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üdy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üdy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1063</TotalTime>
  <Words>433</Words>
  <Application>Microsoft Office PowerPoint</Application>
  <PresentationFormat>Ekran Gösterisi (4:3)</PresentationFormat>
  <Paragraphs>97</Paragraphs>
  <Slides>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Wingdings</vt:lpstr>
      <vt:lpstr>Times New Roman</vt:lpstr>
      <vt:lpstr>Stüdyo</vt:lpstr>
      <vt:lpstr>Microsoft Denklem 3.0</vt:lpstr>
      <vt:lpstr>Madde Analizi</vt:lpstr>
      <vt:lpstr>Alt-Üst Grup Yöntemiyle Madde Analizi</vt:lpstr>
      <vt:lpstr>Madde Güçlük İndeksi</vt:lpstr>
      <vt:lpstr>Madde Ayırıcılık gücü indeksi</vt:lpstr>
      <vt:lpstr>Madde Analizi Tablosu</vt:lpstr>
      <vt:lpstr>Formüller</vt:lpstr>
      <vt:lpstr>Hesaplama</vt:lpstr>
      <vt:lpstr>Testin Ortalama Güçlüğü</vt:lpstr>
      <vt:lpstr>KR-20 FORMÜLÜ</vt:lpstr>
    </vt:vector>
  </TitlesOfParts>
  <Company>egitim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Standart Puanlar</dc:title>
  <dc:creator>ipucu</dc:creator>
  <cp:lastModifiedBy>akdağ</cp:lastModifiedBy>
  <cp:revision>73</cp:revision>
  <dcterms:created xsi:type="dcterms:W3CDTF">2008-03-05T12:33:55Z</dcterms:created>
  <dcterms:modified xsi:type="dcterms:W3CDTF">2022-10-19T15:43:27Z</dcterms:modified>
</cp:coreProperties>
</file>