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5" r:id="rId29"/>
    <p:sldId id="286" r:id="rId30"/>
    <p:sldId id="287" r:id="rId31"/>
    <p:sldId id="288" r:id="rId32"/>
    <p:sldId id="289" r:id="rId33"/>
    <p:sldId id="290" r:id="rId34"/>
    <p:sldId id="291"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6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21.11.2018</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21.11.2018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21.11.2018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21.11.2018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21.11.2018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21.11.2018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21.11.2018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D9F75050-0E15-4C5B-92B0-66D068882F1F}" type="datetimeFigureOut">
              <a:rPr lang="tr-TR" smtClean="0"/>
              <a:pPr/>
              <a:t>21.11.2018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21.11.2018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D9F75050-0E15-4C5B-92B0-66D068882F1F}" type="datetimeFigureOut">
              <a:rPr lang="tr-TR" smtClean="0"/>
              <a:pPr/>
              <a:t>21.11.2018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21.11.2018</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21.11.2018</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PROFESYONEL FUTBOLCU SÖZLEŞMELERİ</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a:bodyPr>
          <a:lstStyle/>
          <a:p>
            <a:pPr algn="just"/>
            <a:r>
              <a:rPr lang="tr-TR" dirty="0" smtClean="0"/>
              <a:t>Kulübün futbolcusu üzerindeki otoritesi, profesyonel futbolcunun </a:t>
            </a:r>
            <a:r>
              <a:rPr lang="tr-TR" i="1" u="sng" dirty="0" smtClean="0"/>
              <a:t>çalışma şekline, yerine, zamanına ve hatta kısmen özel hayatındaki hal ve vaziyetine müdahale </a:t>
            </a:r>
            <a:r>
              <a:rPr lang="tr-TR" dirty="0" smtClean="0"/>
              <a:t>imkanı tanımaktadır. Örneğin, sabah-akşam idman saat ve günleri kulüp tarafından belirlendiği gibi işyerinde futbolcunun ne şekilde giyineceği dahi kulübün isteğine bağlıdır. Ayrıca işveren kulüp talimatlara uymayan işçisini disiplin cezası ile cezalandırması imkanına sahip olması da hukuki </a:t>
            </a:r>
            <a:r>
              <a:rPr lang="tr-TR" b="1" dirty="0" smtClean="0"/>
              <a:t>bağımlılık unsurunun</a:t>
            </a:r>
            <a:r>
              <a:rPr lang="tr-TR" dirty="0" smtClean="0"/>
              <a:t> bir görünümüdür.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lnSpcReduction="10000"/>
          </a:bodyPr>
          <a:lstStyle/>
          <a:p>
            <a:pPr algn="just"/>
            <a:r>
              <a:rPr lang="tr-TR" dirty="0" smtClean="0"/>
              <a:t>İşçinin işverene bağımlı olarak yaptığı çalışma, bir </a:t>
            </a:r>
            <a:r>
              <a:rPr lang="tr-TR" b="1" u="sng" dirty="0" smtClean="0"/>
              <a:t>ücret</a:t>
            </a:r>
            <a:r>
              <a:rPr lang="tr-TR" dirty="0" smtClean="0"/>
              <a:t> karşılığında yapılır. Kulüp, çalıştırdığı futbolcuya ücret ödemek zorundadır. Zira ücret almadan futbol oynayan futbolcunun profesyonel olarak kabulü mümkün değildir. Bu sebepledir ki profesyonel futbolcu sözleşmesinde futbolcunun alacağı </a:t>
            </a:r>
            <a:r>
              <a:rPr lang="tr-TR" i="1" u="sng" dirty="0" smtClean="0"/>
              <a:t>ücretin belirlenmesi esastır.</a:t>
            </a:r>
          </a:p>
          <a:p>
            <a:pPr algn="just"/>
            <a:r>
              <a:rPr lang="tr-TR" b="1" dirty="0" smtClean="0"/>
              <a:t>Profesyonel Futbolcuların Statüsü ve Transferleri </a:t>
            </a:r>
            <a:r>
              <a:rPr lang="tr-TR" b="1" dirty="0" smtClean="0"/>
              <a:t>Talimatı’na </a:t>
            </a:r>
            <a:r>
              <a:rPr lang="tr-TR" dirty="0" smtClean="0"/>
              <a:t>göre </a:t>
            </a:r>
            <a:r>
              <a:rPr lang="tr-TR" u="sng" dirty="0" smtClean="0"/>
              <a:t>ücretin sözleşmede belirlenmesi ve belirtilmesi zorunlu</a:t>
            </a:r>
            <a:r>
              <a:rPr lang="tr-TR" dirty="0" smtClean="0"/>
              <a:t> olup futbolcuya ödenecek aylık ücret, </a:t>
            </a:r>
            <a:r>
              <a:rPr lang="tr-TR" b="1" dirty="0" smtClean="0"/>
              <a:t>asgari ücret </a:t>
            </a:r>
            <a:r>
              <a:rPr lang="tr-TR" dirty="0" smtClean="0"/>
              <a:t>tutarının altında olmaz.</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algn="ctr"/>
            <a:endParaRPr lang="tr-TR" sz="3600" dirty="0" smtClean="0">
              <a:solidFill>
                <a:schemeClr val="accent2"/>
              </a:solidFill>
            </a:endParaRPr>
          </a:p>
          <a:p>
            <a:pPr algn="ctr">
              <a:buNone/>
            </a:pPr>
            <a:r>
              <a:rPr lang="tr-TR" sz="3600" dirty="0" smtClean="0">
                <a:solidFill>
                  <a:schemeClr val="accent2"/>
                </a:solidFill>
              </a:rPr>
              <a:t>SÖZLEŞMENİN </a:t>
            </a:r>
            <a:r>
              <a:rPr lang="tr-TR" sz="3600" dirty="0" smtClean="0">
                <a:solidFill>
                  <a:schemeClr val="accent2"/>
                </a:solidFill>
              </a:rPr>
              <a:t>ASLİ UNSURLARI</a:t>
            </a:r>
          </a:p>
          <a:p>
            <a:pPr marL="514350" indent="-514350">
              <a:buFont typeface="+mj-lt"/>
              <a:buAutoNum type="arabicPeriod"/>
            </a:pPr>
            <a:endParaRPr lang="tr-TR" dirty="0" smtClean="0">
              <a:effectLst>
                <a:outerShdw blurRad="38100" dist="38100" dir="2700000" algn="tl">
                  <a:srgbClr val="000000">
                    <a:alpha val="43137"/>
                  </a:srgbClr>
                </a:outerShdw>
              </a:effectLst>
            </a:endParaRPr>
          </a:p>
          <a:p>
            <a:pPr marL="514350" indent="-514350">
              <a:buFont typeface="+mj-lt"/>
              <a:buAutoNum type="arabicPeriod"/>
            </a:pPr>
            <a:r>
              <a:rPr lang="tr-TR" dirty="0" smtClean="0">
                <a:effectLst>
                  <a:outerShdw blurRad="38100" dist="38100" dir="2700000" algn="tl">
                    <a:srgbClr val="000000">
                      <a:alpha val="43137"/>
                    </a:srgbClr>
                  </a:outerShdw>
                </a:effectLst>
              </a:rPr>
              <a:t>İşin Görülmesi</a:t>
            </a:r>
          </a:p>
          <a:p>
            <a:pPr marL="514350" indent="-514350">
              <a:buFont typeface="+mj-lt"/>
              <a:buAutoNum type="arabicPeriod"/>
            </a:pPr>
            <a:r>
              <a:rPr lang="tr-TR" dirty="0" smtClean="0">
                <a:effectLst>
                  <a:outerShdw blurRad="38100" dist="38100" dir="2700000" algn="tl">
                    <a:srgbClr val="000000">
                      <a:alpha val="43137"/>
                    </a:srgbClr>
                  </a:outerShdw>
                </a:effectLst>
              </a:rPr>
              <a:t>Süreklilik</a:t>
            </a:r>
            <a:endParaRPr lang="tr-TR" dirty="0" smtClean="0">
              <a:effectLst>
                <a:outerShdw blurRad="38100" dist="38100" dir="2700000" algn="tl">
                  <a:srgbClr val="000000">
                    <a:alpha val="43137"/>
                  </a:srgbClr>
                </a:outerShdw>
              </a:effectLst>
            </a:endParaRPr>
          </a:p>
          <a:p>
            <a:pPr marL="514350" indent="-514350">
              <a:buFont typeface="+mj-lt"/>
              <a:buAutoNum type="arabicPeriod"/>
            </a:pPr>
            <a:r>
              <a:rPr lang="tr-TR" dirty="0" smtClean="0">
                <a:effectLst>
                  <a:outerShdw blurRad="38100" dist="38100" dir="2700000" algn="tl">
                    <a:srgbClr val="000000">
                      <a:alpha val="43137"/>
                    </a:srgbClr>
                  </a:outerShdw>
                </a:effectLst>
              </a:rPr>
              <a:t>Bağımlılık </a:t>
            </a:r>
          </a:p>
          <a:p>
            <a:pPr marL="514350" indent="-514350">
              <a:buFont typeface="+mj-lt"/>
              <a:buAutoNum type="arabicPeriod"/>
            </a:pPr>
            <a:r>
              <a:rPr lang="tr-TR" dirty="0" smtClean="0">
                <a:effectLst>
                  <a:outerShdw blurRad="38100" dist="38100" dir="2700000" algn="tl">
                    <a:srgbClr val="000000">
                      <a:alpha val="43137"/>
                    </a:srgbClr>
                  </a:outerShdw>
                </a:effectLst>
              </a:rPr>
              <a:t>Ücret</a:t>
            </a:r>
            <a:endParaRPr lang="tr-TR"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t>Profesyonel Futbolcu İş Sözleşmesi </a:t>
            </a:r>
            <a:r>
              <a:rPr lang="tr-TR" u="sng" dirty="0" smtClean="0"/>
              <a:t>tam iki tarafa borç yükleyen iş görme sözleşmelerinden iş sözleşmesi </a:t>
            </a:r>
            <a:r>
              <a:rPr lang="tr-TR" dirty="0" smtClean="0"/>
              <a:t>olduğunu ve bu sözleşme ile futbolcunun, kulüp forması altında müsabakalara katılma ve bu müsabakalara hazırlanma biçimindeki iş görme borcunu üstlenirken, </a:t>
            </a:r>
            <a:r>
              <a:rPr lang="tr-TR" u="sng" dirty="0" smtClean="0"/>
              <a:t>kulübünde, ücret ödeme borcu</a:t>
            </a:r>
            <a:r>
              <a:rPr lang="tr-TR" dirty="0" smtClean="0"/>
              <a:t> altına girdiğini kabul etmektedirler.</a:t>
            </a:r>
            <a:endParaRPr lang="tr-TR" dirty="0"/>
          </a:p>
        </p:txBody>
      </p:sp>
      <p:sp>
        <p:nvSpPr>
          <p:cNvPr id="2" name="1 Başlık"/>
          <p:cNvSpPr>
            <a:spLocks noGrp="1"/>
          </p:cNvSpPr>
          <p:nvPr>
            <p:ph type="title"/>
          </p:nvPr>
        </p:nvSpPr>
        <p:spPr/>
        <p:txBody>
          <a:bodyPr>
            <a:normAutofit/>
          </a:bodyPr>
          <a:lstStyle/>
          <a:p>
            <a:r>
              <a:rPr lang="tr-TR" dirty="0" smtClean="0"/>
              <a:t>SÖZLEŞMENİN HUKUKİ NİTELİĞİ</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a:bodyPr>
          <a:lstStyle/>
          <a:p>
            <a:pPr algn="just"/>
            <a:r>
              <a:rPr lang="tr-TR" dirty="0" smtClean="0"/>
              <a:t>TFF Tahkim Kurulu 25.06.2009 tarihinde </a:t>
            </a:r>
            <a:r>
              <a:rPr lang="tr-TR" dirty="0" smtClean="0"/>
              <a:t>verdiği bir kararda, </a:t>
            </a:r>
            <a:r>
              <a:rPr lang="tr-TR" i="1" dirty="0" smtClean="0"/>
              <a:t>“</a:t>
            </a:r>
            <a:r>
              <a:rPr lang="tr-TR" i="1" dirty="0" smtClean="0"/>
              <a:t>bu sözleşme ile futbolcu, kulüp forması altında müsabakalara katılma ve bu müsabakalara hazırlanma biçimindeki </a:t>
            </a:r>
            <a:r>
              <a:rPr lang="tr-TR" b="1" i="1" dirty="0" smtClean="0"/>
              <a:t>iş görme</a:t>
            </a:r>
            <a:r>
              <a:rPr lang="tr-TR" i="1" dirty="0" smtClean="0"/>
              <a:t> borcunu üstlenirken, Kulüp de </a:t>
            </a:r>
            <a:r>
              <a:rPr lang="tr-TR" b="1" i="1" dirty="0" smtClean="0"/>
              <a:t>ücret </a:t>
            </a:r>
            <a:r>
              <a:rPr lang="tr-TR" i="1" dirty="0" smtClean="0"/>
              <a:t>ödeme borcu altına girmektedir. Kulüp ile futbolcu arasındaki sözleşme hukuken </a:t>
            </a:r>
            <a:r>
              <a:rPr lang="tr-TR" b="1" i="1" dirty="0" smtClean="0"/>
              <a:t>hizmet sözleşmesi </a:t>
            </a:r>
            <a:r>
              <a:rPr lang="tr-TR" i="1" dirty="0" smtClean="0"/>
              <a:t>olarak nitelendirilmektedir.” </a:t>
            </a:r>
            <a:r>
              <a:rPr lang="tr-TR" dirty="0" smtClean="0"/>
              <a:t>şeklinde gerekçelendirerek profesyonel futbolcu ile kulübü arasında imzalanan sözleşmenin bir hizmet sözleşmesi olduğunu </a:t>
            </a:r>
            <a:r>
              <a:rPr lang="tr-TR" dirty="0" smtClean="0"/>
              <a:t>belirtmiştir.</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a:bodyPr>
          <a:lstStyle/>
          <a:p>
            <a:pPr algn="just"/>
            <a:r>
              <a:rPr lang="tr-TR" dirty="0" smtClean="0"/>
              <a:t>Kıta Avrupa hukukuna paralel olarak Birleşik Krallıkta da profesyonel futbolcuların iş sözleşmesiyle çalıştıkları kabul edilir. Avrupa Hukuku’ndaki ortak görüş birliği, Avrupa Topluluğu Adalet Divanı’nın </a:t>
            </a:r>
            <a:r>
              <a:rPr lang="tr-TR" dirty="0" err="1" smtClean="0"/>
              <a:t>Bosman</a:t>
            </a:r>
            <a:r>
              <a:rPr lang="tr-TR" dirty="0" smtClean="0"/>
              <a:t> Davası karar gerekçesine doğrudan etki etmiştir. </a:t>
            </a:r>
            <a:r>
              <a:rPr lang="tr-TR" u="sng" dirty="0" smtClean="0"/>
              <a:t>Adalet Divanı </a:t>
            </a:r>
            <a:r>
              <a:rPr lang="tr-TR" dirty="0" smtClean="0"/>
              <a:t>vermiş olduğu karar ile, </a:t>
            </a:r>
            <a:r>
              <a:rPr lang="tr-TR" b="1" dirty="0" smtClean="0"/>
              <a:t>futbolcunun bir işçi olduğunu</a:t>
            </a:r>
            <a:r>
              <a:rPr lang="tr-TR" dirty="0" smtClean="0"/>
              <a:t>, profesyonel futbol kulübü ile profesyonel futbolcu arasındaki ilişkiyi </a:t>
            </a:r>
            <a:r>
              <a:rPr lang="tr-TR" b="1" dirty="0" smtClean="0"/>
              <a:t>iş sözleşmesi </a:t>
            </a:r>
            <a:r>
              <a:rPr lang="tr-TR" dirty="0" smtClean="0"/>
              <a:t>olarak nitelendirmiştir.</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gn="just"/>
            <a:r>
              <a:rPr lang="tr-TR" dirty="0" smtClean="0"/>
              <a:t>Profesyonel Futbolcu sözleşmenin işçi olan tarafıdır. Spor kulübü ise iş veren hüviyeti taşır. </a:t>
            </a:r>
          </a:p>
          <a:p>
            <a:pPr algn="just"/>
            <a:r>
              <a:rPr lang="tr-TR" dirty="0" smtClean="0"/>
              <a:t>Ancak </a:t>
            </a:r>
            <a:r>
              <a:rPr lang="tr-TR" b="1" dirty="0" smtClean="0"/>
              <a:t>4857 sayılı İş </a:t>
            </a:r>
            <a:r>
              <a:rPr lang="tr-TR" b="1" dirty="0" smtClean="0"/>
              <a:t>Kanunu’nun</a:t>
            </a:r>
            <a:r>
              <a:rPr lang="tr-TR" i="1" dirty="0" smtClean="0"/>
              <a:t>“İstisnalar</a:t>
            </a:r>
            <a:r>
              <a:rPr lang="tr-TR" i="1" dirty="0" smtClean="0"/>
              <a:t>” başlıklı 4. maddesinin (g) bendi uyarınca </a:t>
            </a:r>
            <a:r>
              <a:rPr lang="tr-TR" i="1" u="sng" dirty="0" smtClean="0"/>
              <a:t>sporcular hakkında İş Kanunu </a:t>
            </a:r>
            <a:r>
              <a:rPr lang="tr-TR" u="sng" dirty="0" smtClean="0"/>
              <a:t>hükümleri uygulanamayacağı </a:t>
            </a:r>
            <a:r>
              <a:rPr lang="tr-TR" dirty="0" smtClean="0"/>
              <a:t>açıkça ifade edilmiştir.</a:t>
            </a:r>
          </a:p>
          <a:p>
            <a:pPr algn="just"/>
            <a:r>
              <a:rPr lang="tr-TR" dirty="0" smtClean="0"/>
              <a:t>Öğretide kanunda belirtilen sporcular ifadesinden anlaşılması gerekenin </a:t>
            </a:r>
            <a:r>
              <a:rPr lang="tr-TR" u="sng" dirty="0" smtClean="0"/>
              <a:t>profesyonel sporcular </a:t>
            </a:r>
            <a:r>
              <a:rPr lang="tr-TR" dirty="0" smtClean="0"/>
              <a:t>olduğu konusunda görüş birliği bulunmaktadır.</a:t>
            </a:r>
            <a:endParaRPr lang="tr-TR" dirty="0"/>
          </a:p>
        </p:txBody>
      </p:sp>
      <p:sp>
        <p:nvSpPr>
          <p:cNvPr id="2" name="1 Başlık"/>
          <p:cNvSpPr>
            <a:spLocks noGrp="1"/>
          </p:cNvSpPr>
          <p:nvPr>
            <p:ph type="title"/>
          </p:nvPr>
        </p:nvSpPr>
        <p:spPr/>
        <p:txBody>
          <a:bodyPr/>
          <a:lstStyle/>
          <a:p>
            <a:r>
              <a:rPr lang="tr-TR" dirty="0" smtClean="0"/>
              <a:t>SÖZLEŞMENİN TARAFLARI</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sz="3200" dirty="0" smtClean="0"/>
              <a:t>Sporcuların yaptıkları iş nedeni ile kanun koyucu tarafından kapsam dışında tutulmasının sonucu, </a:t>
            </a:r>
            <a:r>
              <a:rPr lang="tr-TR" sz="3200" b="1" dirty="0" smtClean="0"/>
              <a:t>profesyonel futbolculara borçlar kanunu hükümleri</a:t>
            </a:r>
            <a:r>
              <a:rPr lang="tr-TR" sz="3200" dirty="0" smtClean="0"/>
              <a:t> uygulanacaktır. Diğer bir anlatımla, profesyonel futbolcular iş kanunu kapsamında korunan işçi olmayıp borçlar konunu çerçevesinde işçi sayılırlar.</a:t>
            </a:r>
          </a:p>
          <a:p>
            <a:pPr algn="just"/>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sz="3200" dirty="0" smtClean="0"/>
              <a:t>Sözleşmenin bir tarafı, profesyonel sporcu istihdam etmek isteyen futbol kulübüdür. </a:t>
            </a:r>
            <a:r>
              <a:rPr lang="tr-TR" sz="3200" dirty="0" err="1" smtClean="0"/>
              <a:t>PFSTT’nın</a:t>
            </a:r>
            <a:r>
              <a:rPr lang="tr-TR" sz="3200" dirty="0" smtClean="0"/>
              <a:t> 2. maddesinde futbol dalında faaliyette bulunan mevzuata uygun olarak kurulmuş ve </a:t>
            </a:r>
            <a:r>
              <a:rPr lang="tr-TR" sz="3200" b="1" dirty="0" smtClean="0"/>
              <a:t>TFF tarafından tescil edilmiş </a:t>
            </a:r>
            <a:r>
              <a:rPr lang="tr-TR" sz="3200" dirty="0" smtClean="0"/>
              <a:t>dernek veya şirketlerin, Profesyonel Futbolcu Sözleşmesine taraf olabileceği belirtilmiştir</a:t>
            </a:r>
            <a:r>
              <a:rPr lang="tr-TR" dirty="0" smtClean="0"/>
              <a:t>.</a:t>
            </a:r>
          </a:p>
          <a:p>
            <a:pPr algn="just"/>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gn="just"/>
            <a:r>
              <a:rPr lang="tr-TR" dirty="0" smtClean="0"/>
              <a:t>P</a:t>
            </a:r>
            <a:r>
              <a:rPr lang="tr-TR" dirty="0" smtClean="0"/>
              <a:t>rofesyonel </a:t>
            </a:r>
            <a:r>
              <a:rPr lang="tr-TR" dirty="0" smtClean="0"/>
              <a:t>sporcu sözleşmelerinin kanunda aksi belirtilmediği sürece </a:t>
            </a:r>
            <a:r>
              <a:rPr lang="tr-TR" u="sng" dirty="0" smtClean="0"/>
              <a:t>özel bir şekle bağlı olmadığı</a:t>
            </a:r>
            <a:r>
              <a:rPr lang="tr-TR" dirty="0" smtClean="0"/>
              <a:t> söylenebilir. Ancak uygulamada durum farklıdır.</a:t>
            </a:r>
          </a:p>
          <a:p>
            <a:pPr algn="just"/>
            <a:r>
              <a:rPr lang="tr-TR" dirty="0" smtClean="0"/>
              <a:t>Federasyonlar</a:t>
            </a:r>
            <a:r>
              <a:rPr lang="tr-TR" dirty="0" smtClean="0"/>
              <a:t>, oyuncular ile kulüpler arasında düzenlenen sözleşmelerde bir disiplin sağlamak, sporcuyu veya yeri geldiğinde kulübü korumak adına önceden federasyonlarca belirlenen </a:t>
            </a:r>
            <a:r>
              <a:rPr lang="tr-TR" b="1" dirty="0" smtClean="0"/>
              <a:t>tek tip sözleşmelerin </a:t>
            </a:r>
            <a:r>
              <a:rPr lang="tr-TR" dirty="0" smtClean="0"/>
              <a:t>taraflarca kullanılmasını zorunlu kılmışlardır.</a:t>
            </a:r>
            <a:endParaRPr lang="tr-TR" dirty="0"/>
          </a:p>
        </p:txBody>
      </p:sp>
      <p:sp>
        <p:nvSpPr>
          <p:cNvPr id="2" name="1 Başlık"/>
          <p:cNvSpPr>
            <a:spLocks noGrp="1"/>
          </p:cNvSpPr>
          <p:nvPr>
            <p:ph type="title"/>
          </p:nvPr>
        </p:nvSpPr>
        <p:spPr/>
        <p:txBody>
          <a:bodyPr/>
          <a:lstStyle/>
          <a:p>
            <a:r>
              <a:rPr lang="tr-TR" dirty="0" smtClean="0"/>
              <a:t>SÖZLEŞMENİN ŞEKLİ</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FIFA Talimatı’na göre</a:t>
            </a:r>
            <a:r>
              <a:rPr lang="tr-TR" dirty="0" smtClean="0"/>
              <a:t>; kulübe </a:t>
            </a:r>
            <a:r>
              <a:rPr lang="tr-TR" i="1" u="sng" dirty="0" smtClean="0"/>
              <a:t>yazılı sözleşme </a:t>
            </a:r>
            <a:r>
              <a:rPr lang="tr-TR" dirty="0" smtClean="0"/>
              <a:t>ile bağlı olan ve kendisine harcadığı futbol giderlerinden daha fazla </a:t>
            </a:r>
            <a:r>
              <a:rPr lang="tr-TR" i="1" u="sng" dirty="0" smtClean="0"/>
              <a:t>ücret</a:t>
            </a:r>
            <a:r>
              <a:rPr lang="tr-TR" dirty="0" smtClean="0"/>
              <a:t> ödenen kişi profesyonel futbolcu olarak tanımlanır.</a:t>
            </a:r>
          </a:p>
          <a:p>
            <a:pPr algn="just"/>
            <a:r>
              <a:rPr lang="tr-TR" b="1" dirty="0" smtClean="0"/>
              <a:t>TFF Profesyonel Futbolcuların Statüsü ve Transferi Talimatına </a:t>
            </a:r>
            <a:r>
              <a:rPr lang="tr-TR" dirty="0" smtClean="0"/>
              <a:t>göre; bir kulüple </a:t>
            </a:r>
            <a:r>
              <a:rPr lang="tr-TR" i="1" u="sng" dirty="0" smtClean="0"/>
              <a:t>yazılı sözleşme </a:t>
            </a:r>
            <a:r>
              <a:rPr lang="tr-TR" dirty="0" smtClean="0"/>
              <a:t>yapmış olan ve kendisine futbol faaliyeti kapsamında yaptığı harcamalardan daha fazla miktarda </a:t>
            </a:r>
            <a:r>
              <a:rPr lang="tr-TR" i="1" u="sng" dirty="0" smtClean="0"/>
              <a:t>ödeme</a:t>
            </a:r>
            <a:r>
              <a:rPr lang="tr-TR" dirty="0" smtClean="0"/>
              <a:t> yapılan futbolcu olarak tanımlanmıştır.</a:t>
            </a:r>
            <a:endParaRPr lang="tr-TR" dirty="0"/>
          </a:p>
        </p:txBody>
      </p:sp>
      <p:sp>
        <p:nvSpPr>
          <p:cNvPr id="2" name="1 Başlık"/>
          <p:cNvSpPr>
            <a:spLocks noGrp="1"/>
          </p:cNvSpPr>
          <p:nvPr>
            <p:ph type="title"/>
          </p:nvPr>
        </p:nvSpPr>
        <p:spPr/>
        <p:txBody>
          <a:bodyPr>
            <a:normAutofit fontScale="90000"/>
          </a:bodyPr>
          <a:lstStyle/>
          <a:p>
            <a:r>
              <a:rPr lang="tr-TR" dirty="0" smtClean="0"/>
              <a:t>SPORDA PROFESYONELLİK </a:t>
            </a:r>
            <a:r>
              <a:rPr lang="tr-TR" dirty="0" smtClean="0"/>
              <a:t>KAVRAMI</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fontScale="92500" lnSpcReduction="20000"/>
          </a:bodyPr>
          <a:lstStyle/>
          <a:p>
            <a:pPr algn="just"/>
            <a:r>
              <a:rPr lang="tr-TR" dirty="0" smtClean="0"/>
              <a:t>Tahkim Kurulu’nun 22.08.2002 tarihinde vermiş olduğu bir kararda kulüp ile futbolcu, </a:t>
            </a:r>
            <a:r>
              <a:rPr lang="tr-TR" u="sng" dirty="0" smtClean="0"/>
              <a:t>TFF tescil edilmiş sözleşmeden farklı olarak bir ek protokol yapmış </a:t>
            </a:r>
            <a:r>
              <a:rPr lang="tr-TR" dirty="0" smtClean="0"/>
              <a:t>ancak Tahkim Kurulu; </a:t>
            </a:r>
            <a:r>
              <a:rPr lang="tr-TR" i="1" dirty="0" smtClean="0"/>
              <a:t>“futbolcu ile kulüp arasında yapılacak sözleşmelerin </a:t>
            </a:r>
            <a:r>
              <a:rPr lang="tr-TR" b="1" i="1" dirty="0" smtClean="0"/>
              <a:t>tek tip </a:t>
            </a:r>
            <a:r>
              <a:rPr lang="tr-TR" i="1" dirty="0" smtClean="0"/>
              <a:t>olduğu,bunun </a:t>
            </a:r>
            <a:r>
              <a:rPr lang="tr-TR" b="1" i="1" dirty="0" smtClean="0"/>
              <a:t>ancak TFF tarafından hazırlanacağı</a:t>
            </a:r>
            <a:r>
              <a:rPr lang="tr-TR" i="1" dirty="0" smtClean="0"/>
              <a:t> ve noter tasdikinin mecburiyeti PFT’nın8-a maddesi ile bir amir hüküm olarak ortaya konulmuştur. Bu </a:t>
            </a:r>
            <a:r>
              <a:rPr lang="tr-TR" b="1" i="1" dirty="0" smtClean="0"/>
              <a:t>protokolü yeni bir sözleşme olarak kabul etmek mümkün değildir</a:t>
            </a:r>
            <a:r>
              <a:rPr lang="tr-TR" i="1" dirty="0" smtClean="0"/>
              <a:t>. Zira protokol, taraflar arasındaki mevcut sözleşmenin süresini uzatmakta, transfer bedelini yeniden belirlemekte, ön koşullar hakkında yeni düzenlemeler getirmektedir. Sonuç olarak, taraflar arasında yapılan protokol gerek şekil şartları gerekse esas yönünden  Talimata aykırı olduğundan” gerekçesi ile taraflarca düzenlenen </a:t>
            </a:r>
            <a:r>
              <a:rPr lang="tr-TR" b="1" i="1" dirty="0" smtClean="0"/>
              <a:t>ek </a:t>
            </a:r>
            <a:r>
              <a:rPr lang="tr-TR" b="1" i="1" dirty="0" err="1" smtClean="0"/>
              <a:t>protokolun</a:t>
            </a:r>
            <a:r>
              <a:rPr lang="tr-TR" b="1" i="1" dirty="0" smtClean="0"/>
              <a:t> geçerliliğini kabul et</a:t>
            </a:r>
            <a:r>
              <a:rPr lang="tr-TR" b="1" dirty="0" smtClean="0"/>
              <a:t>memiştir</a:t>
            </a:r>
            <a:r>
              <a:rPr lang="tr-TR" dirty="0" smtClean="0"/>
              <a:t>.</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a:bodyPr>
          <a:lstStyle/>
          <a:p>
            <a:pPr algn="just"/>
            <a:r>
              <a:rPr lang="tr-TR" dirty="0" smtClean="0"/>
              <a:t>Tahkim Kurulu’nun vermiş olduğu bu gibi kararlar ile Kurul, serbest iradeler ile yapılan sözleşmelerin önüne set çekmiş ve yapılan sözleşmeler dolayısıyla tarafların mağdur olmasına sebebiyet vermiştir. Bu mağduriyettin </a:t>
            </a:r>
            <a:r>
              <a:rPr lang="tr-TR" dirty="0" err="1" smtClean="0"/>
              <a:t>bertarafı</a:t>
            </a:r>
            <a:r>
              <a:rPr lang="tr-TR" dirty="0" smtClean="0"/>
              <a:t> düşüncesi ile </a:t>
            </a:r>
            <a:r>
              <a:rPr lang="tr-TR" u="sng" dirty="0" smtClean="0"/>
              <a:t>Yargıtay</a:t>
            </a:r>
            <a:r>
              <a:rPr lang="tr-TR" dirty="0" smtClean="0"/>
              <a:t> 13. Hukuk Dairesi, 13.04.2004 tarihinde vermiş olduğu karar ile, </a:t>
            </a:r>
            <a:r>
              <a:rPr lang="tr-TR" b="1" dirty="0" smtClean="0"/>
              <a:t>futbolcu ile kulübü arasında tek tip sözleşme yapılmasının zorunlu olduğunu</a:t>
            </a:r>
            <a:r>
              <a:rPr lang="tr-TR" dirty="0" smtClean="0"/>
              <a:t>, ancak tarafların kanuna, talimatlara ve sözleşmeye aykırı olmayacak şekilde </a:t>
            </a:r>
            <a:r>
              <a:rPr lang="tr-TR" b="1" dirty="0" smtClean="0"/>
              <a:t>ek sözleşme yapabileceklerini </a:t>
            </a:r>
            <a:r>
              <a:rPr lang="tr-TR" dirty="0" smtClean="0"/>
              <a:t>hüküm altına </a:t>
            </a:r>
            <a:r>
              <a:rPr lang="tr-TR" dirty="0" smtClean="0"/>
              <a:t>almıştır.</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5937523"/>
          </a:xfrm>
        </p:spPr>
        <p:txBody>
          <a:bodyPr>
            <a:normAutofit/>
          </a:bodyPr>
          <a:lstStyle/>
          <a:p>
            <a:pPr algn="just"/>
            <a:r>
              <a:rPr lang="tr-TR" dirty="0" err="1" smtClean="0"/>
              <a:t>TFF’nın</a:t>
            </a:r>
            <a:r>
              <a:rPr lang="tr-TR" dirty="0" smtClean="0"/>
              <a:t> Talimat’ında sözleşmenin içeriği konusunda bir düzenleme bulunmuyor ise de, </a:t>
            </a:r>
            <a:r>
              <a:rPr lang="tr-TR" u="sng" dirty="0" err="1" smtClean="0"/>
              <a:t>TFF’nın</a:t>
            </a:r>
            <a:r>
              <a:rPr lang="tr-TR" u="sng" dirty="0" smtClean="0"/>
              <a:t> internet sitesinden yayınlanan Tek Tip Sözleşme örneği </a:t>
            </a:r>
            <a:r>
              <a:rPr lang="tr-TR" dirty="0" smtClean="0"/>
              <a:t>incelendiğinde, sözleşmede tarafların açık kimlik ve adres bilgileri, var ise temsilcilerinin bilgileri yer almakla birlikte, futbolcunun ücretini ne şekilde ve hangi şartlarda alacağının belirlenmesi için ücret kısmı, ayrıca tarafların özel hükümleri için boş bırakılmış özel hükümler bölümü mevcuttur. İş bu özel hükümler bölümünü taraflar, kanun ve talimat hükümlerine aykırı olmayacak şekilde düzenleme hakkına sahiptirler.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a:bodyPr>
          <a:lstStyle/>
          <a:p>
            <a:pPr algn="just"/>
            <a:r>
              <a:rPr lang="tr-TR" dirty="0" smtClean="0"/>
              <a:t>T</a:t>
            </a:r>
            <a:r>
              <a:rPr lang="tr-TR" dirty="0" smtClean="0"/>
              <a:t>araflar</a:t>
            </a:r>
            <a:r>
              <a:rPr lang="tr-TR" dirty="0" smtClean="0"/>
              <a:t>, imzaladıkları </a:t>
            </a:r>
            <a:r>
              <a:rPr lang="tr-TR" b="1" dirty="0" smtClean="0"/>
              <a:t>sözleşmeyi TFF tescil </a:t>
            </a:r>
            <a:r>
              <a:rPr lang="tr-TR" dirty="0" smtClean="0"/>
              <a:t>ettirmek zorundadırlar. TFF tarafından sözleşmenin tescil edilmemesi halinde, futbolcu profesyonel olarak kulübün forması altında müsabakalara katılması mümkün değildir.</a:t>
            </a:r>
          </a:p>
          <a:p>
            <a:pPr algn="just"/>
            <a:r>
              <a:rPr lang="tr-TR" dirty="0" smtClean="0"/>
              <a:t>U</a:t>
            </a:r>
            <a:r>
              <a:rPr lang="tr-TR" dirty="0" smtClean="0"/>
              <a:t>ygulamada</a:t>
            </a:r>
            <a:r>
              <a:rPr lang="tr-TR" dirty="0" smtClean="0"/>
              <a:t>, taraflar arasında TFF tescil için bir tek tip sözleşme yapıldığı görülmekle birlikte, ayrıca </a:t>
            </a:r>
            <a:r>
              <a:rPr lang="tr-TR" u="sng" dirty="0" smtClean="0"/>
              <a:t>ücret gibi unsurları düzenlemek adına ikinci bir sözleşme</a:t>
            </a:r>
            <a:r>
              <a:rPr lang="tr-TR" dirty="0" smtClean="0"/>
              <a:t> de yapıldığı bilinmektedir. Bu ikinci sözleşmeler, diğer ifade ile </a:t>
            </a:r>
            <a:r>
              <a:rPr lang="tr-TR" u="sng" dirty="0" smtClean="0"/>
              <a:t>ek protokollerin geçerliliğinde ise tescil aramamaktadır</a:t>
            </a:r>
            <a:r>
              <a:rPr lang="tr-TR" dirty="0" smtClean="0"/>
              <a:t>.</a:t>
            </a: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t>Profesyonel Futbolcu İş Sözleşmesi’nin </a:t>
            </a:r>
            <a:r>
              <a:rPr lang="tr-TR" b="1" dirty="0" smtClean="0"/>
              <a:t>belirli süre</a:t>
            </a:r>
            <a:r>
              <a:rPr lang="tr-TR" dirty="0" smtClean="0"/>
              <a:t> için yapılması zorunludur. Her ne kadar taraflar arasında süre serbestçe belirlenmekle birlikte, sözleşme süresi Talimat’ a göre uyarınca, </a:t>
            </a:r>
            <a:r>
              <a:rPr lang="tr-TR" b="1" dirty="0" smtClean="0"/>
              <a:t>beş yıldan fazla olamaz</a:t>
            </a:r>
            <a:r>
              <a:rPr lang="tr-TR" dirty="0" smtClean="0"/>
              <a:t>.</a:t>
            </a:r>
          </a:p>
          <a:p>
            <a:pPr algn="just"/>
            <a:r>
              <a:rPr lang="tr-TR" dirty="0" smtClean="0"/>
              <a:t>18 yaşının altındaki futbolcular ile imzalanacak sözleşmelerin süresi </a:t>
            </a:r>
            <a:r>
              <a:rPr lang="tr-TR" b="1" dirty="0" smtClean="0"/>
              <a:t>üç yıldan </a:t>
            </a:r>
            <a:r>
              <a:rPr lang="tr-TR" dirty="0" smtClean="0"/>
              <a:t>fazla olamaz.</a:t>
            </a:r>
          </a:p>
          <a:p>
            <a:pPr algn="just"/>
            <a:r>
              <a:rPr lang="tr-TR" dirty="0" smtClean="0"/>
              <a:t>Talimat’a göre, taraflara sözleşmenin bitiş tarihinin </a:t>
            </a:r>
            <a:r>
              <a:rPr lang="tr-TR" b="1" dirty="0" smtClean="0"/>
              <a:t>31 Mayıs </a:t>
            </a:r>
            <a:r>
              <a:rPr lang="tr-TR" dirty="0" smtClean="0"/>
              <a:t>olarak tespiti zorunludur.</a:t>
            </a:r>
            <a:endParaRPr lang="tr-TR" dirty="0"/>
          </a:p>
        </p:txBody>
      </p:sp>
      <p:sp>
        <p:nvSpPr>
          <p:cNvPr id="2" name="1 Başlık"/>
          <p:cNvSpPr>
            <a:spLocks noGrp="1"/>
          </p:cNvSpPr>
          <p:nvPr>
            <p:ph type="title"/>
          </p:nvPr>
        </p:nvSpPr>
        <p:spPr/>
        <p:txBody>
          <a:bodyPr/>
          <a:lstStyle/>
          <a:p>
            <a:r>
              <a:rPr lang="tr-TR" dirty="0" smtClean="0"/>
              <a:t>SÖZLEŞMENİN SÜRESİ</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a:bodyPr>
          <a:lstStyle/>
          <a:p>
            <a:pPr algn="just"/>
            <a:r>
              <a:rPr lang="tr-TR" sz="2800" dirty="0" smtClean="0"/>
              <a:t>Sözleşmenin 31 Mayısta son bulmamasının </a:t>
            </a:r>
            <a:r>
              <a:rPr lang="tr-TR" sz="2800" b="1" dirty="0" smtClean="0"/>
              <a:t>tek istisnası resmi müsabakaların sözleşme bitiş tarihinden sonra devam etmesi </a:t>
            </a:r>
            <a:r>
              <a:rPr lang="tr-TR" sz="2800" dirty="0" smtClean="0"/>
              <a:t>halinde ortaya çıkmaktadır. </a:t>
            </a:r>
            <a:endParaRPr lang="tr-TR" sz="2800" dirty="0" smtClean="0"/>
          </a:p>
          <a:p>
            <a:pPr algn="just"/>
            <a:r>
              <a:rPr lang="tr-TR" sz="2800" dirty="0" smtClean="0"/>
              <a:t>Bu </a:t>
            </a:r>
            <a:r>
              <a:rPr lang="tr-TR" sz="2800" dirty="0" smtClean="0"/>
              <a:t>durumda, ilgili fıkra hükmüne göre,sözleşme resmi müsabakaların bitimine kadar uzamış sayılır.</a:t>
            </a:r>
            <a:endParaRPr lang="tr-TR"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b="1" u="sng" dirty="0" smtClean="0"/>
              <a:t>FUTBOLCUNUN HAKLARI:</a:t>
            </a:r>
          </a:p>
          <a:p>
            <a:pPr marL="514350" indent="-514350">
              <a:buFont typeface="+mj-lt"/>
              <a:buAutoNum type="arabicPeriod"/>
            </a:pPr>
            <a:r>
              <a:rPr lang="tr-TR" i="1" dirty="0" smtClean="0">
                <a:effectLst>
                  <a:outerShdw blurRad="38100" dist="38100" dir="2700000" algn="tl">
                    <a:srgbClr val="000000">
                      <a:alpha val="43137"/>
                    </a:srgbClr>
                  </a:outerShdw>
                </a:effectLst>
              </a:rPr>
              <a:t>Ücret İsteme Hakkı</a:t>
            </a:r>
          </a:p>
          <a:p>
            <a:pPr marL="514350" indent="-514350">
              <a:buFont typeface="Wingdings" pitchFamily="2" charset="2"/>
              <a:buChar char="Ø"/>
            </a:pPr>
            <a:r>
              <a:rPr lang="tr-TR" dirty="0" smtClean="0"/>
              <a:t>Transfer Ücreti</a:t>
            </a:r>
          </a:p>
          <a:p>
            <a:pPr marL="514350" indent="-514350">
              <a:buFont typeface="Wingdings" pitchFamily="2" charset="2"/>
              <a:buChar char="Ø"/>
            </a:pPr>
            <a:r>
              <a:rPr lang="tr-TR" dirty="0" smtClean="0"/>
              <a:t>Aylık Ücret</a:t>
            </a:r>
          </a:p>
          <a:p>
            <a:pPr marL="514350" indent="-514350">
              <a:buFont typeface="Wingdings" pitchFamily="2" charset="2"/>
              <a:buChar char="Ø"/>
            </a:pPr>
            <a:r>
              <a:rPr lang="tr-TR" dirty="0" smtClean="0"/>
              <a:t>Maç Başı Ücret</a:t>
            </a:r>
          </a:p>
          <a:p>
            <a:pPr marL="514350" indent="-514350">
              <a:buFont typeface="Wingdings" pitchFamily="2" charset="2"/>
              <a:buChar char="Ø"/>
            </a:pPr>
            <a:r>
              <a:rPr lang="tr-TR" dirty="0" smtClean="0"/>
              <a:t>Primler</a:t>
            </a:r>
          </a:p>
          <a:p>
            <a:pPr marL="514350" indent="-514350">
              <a:buNone/>
            </a:pPr>
            <a:r>
              <a:rPr lang="tr-TR" dirty="0" smtClean="0">
                <a:effectLst>
                  <a:outerShdw blurRad="38100" dist="38100" dir="2700000" algn="tl">
                    <a:srgbClr val="000000">
                      <a:alpha val="43137"/>
                    </a:srgbClr>
                  </a:outerShdw>
                </a:effectLst>
              </a:rPr>
              <a:t>2. Yıllık Ücretli İzin Hakkı</a:t>
            </a:r>
          </a:p>
          <a:p>
            <a:pPr marL="514350" indent="-514350">
              <a:buNone/>
            </a:pPr>
            <a:r>
              <a:rPr lang="tr-TR" dirty="0" smtClean="0">
                <a:effectLst>
                  <a:outerShdw blurRad="38100" dist="38100" dir="2700000" algn="tl">
                    <a:srgbClr val="000000">
                      <a:alpha val="43137"/>
                    </a:srgbClr>
                  </a:outerShdw>
                </a:effectLst>
              </a:rPr>
              <a:t>3.Sosyal Sigorta Hakları</a:t>
            </a:r>
          </a:p>
          <a:p>
            <a:pPr marL="514350" indent="-514350">
              <a:buNone/>
            </a:pPr>
            <a:r>
              <a:rPr lang="tr-TR" dirty="0" smtClean="0">
                <a:effectLst>
                  <a:outerShdw blurRad="38100" dist="38100" dir="2700000" algn="tl">
                    <a:srgbClr val="000000">
                      <a:alpha val="43137"/>
                    </a:srgbClr>
                  </a:outerShdw>
                </a:effectLst>
              </a:rPr>
              <a:t>4. Sendikal Haklar</a:t>
            </a:r>
            <a:endParaRPr lang="tr-TR" dirty="0">
              <a:effectLst>
                <a:outerShdw blurRad="38100" dist="38100" dir="2700000" algn="tl">
                  <a:srgbClr val="000000">
                    <a:alpha val="43137"/>
                  </a:srgbClr>
                </a:outerShdw>
              </a:effectLst>
            </a:endParaRPr>
          </a:p>
        </p:txBody>
      </p:sp>
      <p:sp>
        <p:nvSpPr>
          <p:cNvPr id="2" name="1 Başlık"/>
          <p:cNvSpPr>
            <a:spLocks noGrp="1"/>
          </p:cNvSpPr>
          <p:nvPr>
            <p:ph type="title"/>
          </p:nvPr>
        </p:nvSpPr>
        <p:spPr/>
        <p:txBody>
          <a:bodyPr>
            <a:normAutofit fontScale="90000"/>
          </a:bodyPr>
          <a:lstStyle/>
          <a:p>
            <a:r>
              <a:rPr lang="tr-TR" dirty="0" smtClean="0"/>
              <a:t>SÖZLEŞMEDEN DOĞAN HAK ve BORÇLAR</a:t>
            </a: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SÖZLEŞMEDEN DOĞAN HAK VE BORÇLAR</a:t>
            </a:r>
            <a:endParaRPr lang="tr-TR" dirty="0"/>
          </a:p>
        </p:txBody>
      </p:sp>
      <p:sp>
        <p:nvSpPr>
          <p:cNvPr id="3" name="2 Metin Yer Tutucusu"/>
          <p:cNvSpPr>
            <a:spLocks noGrp="1"/>
          </p:cNvSpPr>
          <p:nvPr>
            <p:ph type="body" idx="1"/>
          </p:nvPr>
        </p:nvSpPr>
        <p:spPr>
          <a:xfrm>
            <a:off x="395536" y="1556792"/>
            <a:ext cx="4040188" cy="639762"/>
          </a:xfrm>
        </p:spPr>
        <p:txBody>
          <a:bodyPr>
            <a:normAutofit fontScale="85000" lnSpcReduction="20000"/>
          </a:bodyPr>
          <a:lstStyle/>
          <a:p>
            <a:endParaRPr lang="tr-TR" dirty="0" smtClean="0"/>
          </a:p>
          <a:p>
            <a:r>
              <a:rPr lang="tr-TR" dirty="0" smtClean="0"/>
              <a:t>FUTBOLCUNUN HAKLARI</a:t>
            </a:r>
            <a:endParaRPr lang="tr-TR" dirty="0"/>
          </a:p>
        </p:txBody>
      </p:sp>
      <p:sp>
        <p:nvSpPr>
          <p:cNvPr id="5" name="4 Metin Yer Tutucusu"/>
          <p:cNvSpPr>
            <a:spLocks noGrp="1"/>
          </p:cNvSpPr>
          <p:nvPr>
            <p:ph type="body" sz="half" idx="3"/>
          </p:nvPr>
        </p:nvSpPr>
        <p:spPr>
          <a:xfrm>
            <a:off x="4788024" y="1484784"/>
            <a:ext cx="4041775" cy="762000"/>
          </a:xfrm>
        </p:spPr>
        <p:txBody>
          <a:bodyPr>
            <a:normAutofit lnSpcReduction="10000"/>
          </a:bodyPr>
          <a:lstStyle/>
          <a:p>
            <a:r>
              <a:rPr lang="tr-TR" dirty="0" smtClean="0"/>
              <a:t>FUTBOLCUNUN BORÇLARI</a:t>
            </a:r>
            <a:endParaRPr lang="tr-TR" dirty="0"/>
          </a:p>
        </p:txBody>
      </p:sp>
      <p:sp>
        <p:nvSpPr>
          <p:cNvPr id="4" name="3 İçerik Yer Tutucusu"/>
          <p:cNvSpPr>
            <a:spLocks noGrp="1"/>
          </p:cNvSpPr>
          <p:nvPr>
            <p:ph sz="quarter" idx="2"/>
          </p:nvPr>
        </p:nvSpPr>
        <p:spPr/>
        <p:txBody>
          <a:bodyPr>
            <a:normAutofit lnSpcReduction="10000"/>
          </a:bodyPr>
          <a:lstStyle/>
          <a:p>
            <a:pPr marL="514350" indent="-514350">
              <a:buFont typeface="+mj-lt"/>
              <a:buAutoNum type="arabicPeriod"/>
            </a:pPr>
            <a:endParaRPr lang="tr-TR" dirty="0" smtClean="0"/>
          </a:p>
          <a:p>
            <a:pPr marL="514350" indent="-514350">
              <a:buFont typeface="+mj-lt"/>
              <a:buAutoNum type="arabicPeriod"/>
            </a:pPr>
            <a:endParaRPr lang="tr-TR" dirty="0" smtClean="0"/>
          </a:p>
          <a:p>
            <a:pPr marL="514350" indent="-514350">
              <a:buFont typeface="+mj-lt"/>
              <a:buAutoNum type="arabicPeriod"/>
            </a:pPr>
            <a:r>
              <a:rPr lang="tr-TR" dirty="0" smtClean="0">
                <a:effectLst>
                  <a:outerShdw blurRad="38100" dist="38100" dir="2700000" algn="tl">
                    <a:srgbClr val="000000">
                      <a:alpha val="43137"/>
                    </a:srgbClr>
                  </a:outerShdw>
                </a:effectLst>
              </a:rPr>
              <a:t>Ücret </a:t>
            </a:r>
            <a:r>
              <a:rPr lang="tr-TR" dirty="0" smtClean="0">
                <a:effectLst>
                  <a:outerShdw blurRad="38100" dist="38100" dir="2700000" algn="tl">
                    <a:srgbClr val="000000">
                      <a:alpha val="43137"/>
                    </a:srgbClr>
                  </a:outerShdw>
                </a:effectLst>
              </a:rPr>
              <a:t>İsteme Hakkı</a:t>
            </a:r>
          </a:p>
          <a:p>
            <a:pPr marL="514350" indent="-514350">
              <a:buFont typeface="Wingdings" pitchFamily="2" charset="2"/>
              <a:buChar char="Ø"/>
            </a:pPr>
            <a:r>
              <a:rPr lang="tr-TR" dirty="0" smtClean="0">
                <a:effectLst>
                  <a:outerShdw blurRad="38100" dist="38100" dir="2700000" algn="tl">
                    <a:srgbClr val="000000">
                      <a:alpha val="43137"/>
                    </a:srgbClr>
                  </a:outerShdw>
                </a:effectLst>
              </a:rPr>
              <a:t>Transfer Ücreti</a:t>
            </a:r>
          </a:p>
          <a:p>
            <a:pPr marL="514350" indent="-514350">
              <a:buFont typeface="Wingdings" pitchFamily="2" charset="2"/>
              <a:buChar char="Ø"/>
            </a:pPr>
            <a:r>
              <a:rPr lang="tr-TR" dirty="0" smtClean="0">
                <a:effectLst>
                  <a:outerShdw blurRad="38100" dist="38100" dir="2700000" algn="tl">
                    <a:srgbClr val="000000">
                      <a:alpha val="43137"/>
                    </a:srgbClr>
                  </a:outerShdw>
                </a:effectLst>
              </a:rPr>
              <a:t>Aylık Ücret</a:t>
            </a:r>
          </a:p>
          <a:p>
            <a:pPr marL="514350" indent="-514350">
              <a:buFont typeface="Wingdings" pitchFamily="2" charset="2"/>
              <a:buChar char="Ø"/>
            </a:pPr>
            <a:r>
              <a:rPr lang="tr-TR" dirty="0" smtClean="0">
                <a:effectLst>
                  <a:outerShdw blurRad="38100" dist="38100" dir="2700000" algn="tl">
                    <a:srgbClr val="000000">
                      <a:alpha val="43137"/>
                    </a:srgbClr>
                  </a:outerShdw>
                </a:effectLst>
              </a:rPr>
              <a:t>Maç Başı Ücret</a:t>
            </a:r>
          </a:p>
          <a:p>
            <a:pPr marL="514350" indent="-514350">
              <a:buFont typeface="Wingdings" pitchFamily="2" charset="2"/>
              <a:buChar char="Ø"/>
            </a:pPr>
            <a:r>
              <a:rPr lang="tr-TR" dirty="0" smtClean="0">
                <a:effectLst>
                  <a:outerShdw blurRad="38100" dist="38100" dir="2700000" algn="tl">
                    <a:srgbClr val="000000">
                      <a:alpha val="43137"/>
                    </a:srgbClr>
                  </a:outerShdw>
                </a:effectLst>
              </a:rPr>
              <a:t>Primler</a:t>
            </a:r>
          </a:p>
          <a:p>
            <a:pPr marL="514350" indent="-514350">
              <a:buNone/>
            </a:pPr>
            <a:r>
              <a:rPr lang="tr-TR" dirty="0" smtClean="0">
                <a:effectLst>
                  <a:outerShdw blurRad="38100" dist="38100" dir="2700000" algn="tl">
                    <a:srgbClr val="000000">
                      <a:alpha val="43137"/>
                    </a:srgbClr>
                  </a:outerShdw>
                </a:effectLst>
              </a:rPr>
              <a:t>2. Yıllık Ücretli İzin Hakkı</a:t>
            </a:r>
          </a:p>
          <a:p>
            <a:pPr marL="514350" indent="-514350">
              <a:buNone/>
            </a:pPr>
            <a:r>
              <a:rPr lang="tr-TR" dirty="0" smtClean="0">
                <a:effectLst>
                  <a:outerShdw blurRad="38100" dist="38100" dir="2700000" algn="tl">
                    <a:srgbClr val="000000">
                      <a:alpha val="43137"/>
                    </a:srgbClr>
                  </a:outerShdw>
                </a:effectLst>
              </a:rPr>
              <a:t>3.Sosyal Sigorta Hakları</a:t>
            </a:r>
          </a:p>
          <a:p>
            <a:pPr marL="514350" indent="-514350">
              <a:buNone/>
            </a:pPr>
            <a:r>
              <a:rPr lang="tr-TR" dirty="0" smtClean="0">
                <a:effectLst>
                  <a:outerShdw blurRad="38100" dist="38100" dir="2700000" algn="tl">
                    <a:srgbClr val="000000">
                      <a:alpha val="43137"/>
                    </a:srgbClr>
                  </a:outerShdw>
                </a:effectLst>
              </a:rPr>
              <a:t>4. Sendikal Haklar</a:t>
            </a:r>
          </a:p>
          <a:p>
            <a:endParaRPr lang="tr-TR" dirty="0"/>
          </a:p>
        </p:txBody>
      </p:sp>
      <p:sp>
        <p:nvSpPr>
          <p:cNvPr id="6" name="5 İçerik Yer Tutucusu"/>
          <p:cNvSpPr>
            <a:spLocks noGrp="1"/>
          </p:cNvSpPr>
          <p:nvPr>
            <p:ph sz="quarter" idx="4"/>
          </p:nvPr>
        </p:nvSpPr>
        <p:spPr/>
        <p:txBody>
          <a:bodyPr/>
          <a:lstStyle/>
          <a:p>
            <a:endParaRPr lang="tr-TR" dirty="0" smtClean="0"/>
          </a:p>
          <a:p>
            <a:endParaRPr lang="tr-TR" dirty="0" smtClean="0"/>
          </a:p>
          <a:p>
            <a:r>
              <a:rPr lang="tr-TR" dirty="0" smtClean="0">
                <a:effectLst>
                  <a:outerShdw blurRad="38100" dist="38100" dir="2700000" algn="tl">
                    <a:srgbClr val="000000">
                      <a:alpha val="43137"/>
                    </a:srgbClr>
                  </a:outerShdw>
                </a:effectLst>
              </a:rPr>
              <a:t>1</a:t>
            </a:r>
            <a:r>
              <a:rPr lang="tr-TR" dirty="0" smtClean="0">
                <a:effectLst>
                  <a:outerShdw blurRad="38100" dist="38100" dir="2700000" algn="tl">
                    <a:srgbClr val="000000">
                      <a:alpha val="43137"/>
                    </a:srgbClr>
                  </a:outerShdw>
                </a:effectLst>
              </a:rPr>
              <a:t>. İş Görme Borcu</a:t>
            </a:r>
          </a:p>
          <a:p>
            <a:r>
              <a:rPr lang="tr-TR" dirty="0" smtClean="0">
                <a:effectLst>
                  <a:outerShdw blurRad="38100" dist="38100" dir="2700000" algn="tl">
                    <a:srgbClr val="000000">
                      <a:alpha val="43137"/>
                    </a:srgbClr>
                  </a:outerShdw>
                </a:effectLst>
              </a:rPr>
              <a:t>2. Sadakat Borcu</a:t>
            </a:r>
          </a:p>
          <a:p>
            <a:r>
              <a:rPr lang="tr-TR" dirty="0" smtClean="0">
                <a:effectLst>
                  <a:outerShdw blurRad="38100" dist="38100" dir="2700000" algn="tl">
                    <a:srgbClr val="000000">
                      <a:alpha val="43137"/>
                    </a:srgbClr>
                  </a:outerShdw>
                </a:effectLst>
              </a:rPr>
              <a:t>3. Talimatlara Uyma Borcu</a:t>
            </a:r>
          </a:p>
          <a:p>
            <a:r>
              <a:rPr lang="tr-TR" dirty="0" smtClean="0">
                <a:effectLst>
                  <a:outerShdw blurRad="38100" dist="38100" dir="2700000" algn="tl">
                    <a:srgbClr val="000000">
                      <a:alpha val="43137"/>
                    </a:srgbClr>
                  </a:outerShdw>
                </a:effectLst>
              </a:rPr>
              <a:t>4.</a:t>
            </a:r>
            <a:r>
              <a:rPr lang="tr-TR" dirty="0" err="1" smtClean="0">
                <a:effectLst>
                  <a:outerShdw blurRad="38100" dist="38100" dir="2700000" algn="tl">
                    <a:srgbClr val="000000">
                      <a:alpha val="43137"/>
                    </a:srgbClr>
                  </a:outerShdw>
                </a:effectLst>
              </a:rPr>
              <a:t>PFSTT’de</a:t>
            </a:r>
            <a:r>
              <a:rPr lang="tr-TR" dirty="0" smtClean="0">
                <a:effectLst>
                  <a:outerShdw blurRad="38100" dist="38100" dir="2700000" algn="tl">
                    <a:srgbClr val="000000">
                      <a:alpha val="43137"/>
                    </a:srgbClr>
                  </a:outerShdw>
                </a:effectLst>
              </a:rPr>
              <a:t> düzenlenmiş borçlar</a:t>
            </a:r>
          </a:p>
          <a:p>
            <a:r>
              <a:rPr lang="tr-TR" dirty="0" smtClean="0">
                <a:effectLst>
                  <a:outerShdw blurRad="38100" dist="38100" dir="2700000" algn="tl">
                    <a:srgbClr val="000000">
                      <a:alpha val="43137"/>
                    </a:srgbClr>
                  </a:outerShdw>
                </a:effectLst>
              </a:rPr>
              <a:t>5. Sözleşme’de öngörülmüş borçlar</a:t>
            </a:r>
            <a:endParaRPr lang="tr-TR"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u="sng" dirty="0" smtClean="0"/>
              <a:t>1.KENDİLİĞİNDEN SONA ERME:</a:t>
            </a:r>
          </a:p>
          <a:p>
            <a:pPr>
              <a:buFont typeface="Wingdings" pitchFamily="2" charset="2"/>
              <a:buChar char="Ø"/>
            </a:pPr>
            <a:r>
              <a:rPr lang="tr-TR" dirty="0" smtClean="0"/>
              <a:t>Sürenin Sona Ermesi</a:t>
            </a:r>
          </a:p>
          <a:p>
            <a:pPr>
              <a:buFont typeface="Wingdings" pitchFamily="2" charset="2"/>
              <a:buChar char="Ø"/>
            </a:pPr>
            <a:r>
              <a:rPr lang="tr-TR" dirty="0" smtClean="0"/>
              <a:t>Ölüm</a:t>
            </a:r>
          </a:p>
          <a:p>
            <a:pPr>
              <a:buFont typeface="Wingdings" pitchFamily="2" charset="2"/>
              <a:buChar char="Ø"/>
            </a:pPr>
            <a:r>
              <a:rPr lang="tr-TR" dirty="0" smtClean="0"/>
              <a:t>Kulübün Tüzel Kişiliğinin Sona Ermesi</a:t>
            </a:r>
          </a:p>
          <a:p>
            <a:pPr>
              <a:buFont typeface="Wingdings" pitchFamily="2" charset="2"/>
              <a:buChar char="Ø"/>
            </a:pPr>
            <a:r>
              <a:rPr lang="tr-TR" dirty="0" smtClean="0"/>
              <a:t>İmkansızlık </a:t>
            </a:r>
          </a:p>
          <a:p>
            <a:pPr>
              <a:buFont typeface="Wingdings" pitchFamily="2" charset="2"/>
              <a:buChar char="Ø"/>
            </a:pPr>
            <a:r>
              <a:rPr lang="tr-TR" dirty="0" smtClean="0"/>
              <a:t>Bozucu Şart</a:t>
            </a:r>
          </a:p>
          <a:p>
            <a:pPr>
              <a:buNone/>
            </a:pPr>
            <a:r>
              <a:rPr lang="tr-TR" dirty="0" smtClean="0"/>
              <a:t>2. </a:t>
            </a:r>
            <a:r>
              <a:rPr lang="tr-TR" u="sng" dirty="0" smtClean="0"/>
              <a:t>TARAFLARIN SONA ERDİRMESİ</a:t>
            </a:r>
            <a:endParaRPr lang="tr-TR" u="sng" dirty="0"/>
          </a:p>
        </p:txBody>
      </p:sp>
      <p:sp>
        <p:nvSpPr>
          <p:cNvPr id="2" name="1 Başlık"/>
          <p:cNvSpPr>
            <a:spLocks noGrp="1"/>
          </p:cNvSpPr>
          <p:nvPr>
            <p:ph type="title"/>
          </p:nvPr>
        </p:nvSpPr>
        <p:spPr/>
        <p:txBody>
          <a:bodyPr>
            <a:normAutofit fontScale="90000"/>
          </a:bodyPr>
          <a:lstStyle/>
          <a:p>
            <a:r>
              <a:rPr lang="tr-TR" dirty="0" smtClean="0"/>
              <a:t>SÖZLEŞMENİN SONA ERMESİ ve SONUÇLARI</a:t>
            </a:r>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lnSpcReduction="10000"/>
          </a:bodyPr>
          <a:lstStyle/>
          <a:p>
            <a:r>
              <a:rPr lang="tr-TR" b="1" u="sng" dirty="0" smtClean="0"/>
              <a:t>BOZUCU ŞART NEDİR</a:t>
            </a:r>
            <a:r>
              <a:rPr lang="tr-TR" dirty="0" smtClean="0"/>
              <a:t>?</a:t>
            </a:r>
          </a:p>
          <a:p>
            <a:pPr algn="just"/>
            <a:r>
              <a:rPr lang="tr-TR" dirty="0" smtClean="0"/>
              <a:t>Geçerli olarak yapılmış bir sözleşmenin sonuçlarının ortadan kalkması, </a:t>
            </a:r>
            <a:r>
              <a:rPr lang="tr-TR" b="1" dirty="0" smtClean="0"/>
              <a:t>gelecekteki belirsiz bir olayın gerçekleşmesine bağlanmış </a:t>
            </a:r>
            <a:r>
              <a:rPr lang="tr-TR" dirty="0" smtClean="0"/>
              <a:t>ise, bozucu şarta bağlı bir sözleşmeden bahsedilir.</a:t>
            </a:r>
          </a:p>
          <a:p>
            <a:pPr algn="just"/>
            <a:r>
              <a:rPr lang="tr-TR" dirty="0" smtClean="0"/>
              <a:t>Profesyonel futbolda, bozucu şarta bağlı olarak sözleşme yapıldığı görülmektedir</a:t>
            </a:r>
            <a:r>
              <a:rPr lang="tr-TR" dirty="0" smtClean="0"/>
              <a:t>. </a:t>
            </a:r>
            <a:r>
              <a:rPr lang="tr-TR" b="1" dirty="0" smtClean="0"/>
              <a:t>Örneğin</a:t>
            </a:r>
            <a:r>
              <a:rPr lang="tr-TR" b="1" dirty="0" smtClean="0"/>
              <a:t>, futbolcunun bir Avrupa kulübü tarafından transfer edilmek istenmesi durumunda, kulübüyle sözleşmesinin sona ereceği şeklinde, bozucu şart </a:t>
            </a:r>
            <a:r>
              <a:rPr lang="tr-TR" dirty="0" smtClean="0"/>
              <a:t>kararlaştırılabilmekte ve bu tür şartlar, Profesyonel Futbolcu Sözleşmesi’nin özel hükümler bölümüne yazılabilmektedir.</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algn="just"/>
            <a:endParaRPr lang="tr-TR" dirty="0" smtClean="0"/>
          </a:p>
          <a:p>
            <a:pPr algn="just"/>
            <a:endParaRPr lang="tr-TR" dirty="0" smtClean="0"/>
          </a:p>
          <a:p>
            <a:pPr algn="just"/>
            <a:r>
              <a:rPr lang="tr-TR" dirty="0" smtClean="0"/>
              <a:t>Bu </a:t>
            </a:r>
            <a:r>
              <a:rPr lang="tr-TR" dirty="0" smtClean="0"/>
              <a:t>tanımlar dışında kalan tüm futbolcular ise Amatör Futbolcu olarak geçmektedir</a:t>
            </a:r>
            <a:r>
              <a:rPr lang="tr-TR" dirty="0" smtClean="0"/>
              <a:t>.</a:t>
            </a:r>
          </a:p>
          <a:p>
            <a:pPr algn="just">
              <a:buNone/>
            </a:pPr>
            <a:endParaRPr lang="tr-TR" dirty="0" smtClean="0"/>
          </a:p>
          <a:p>
            <a:pPr algn="just">
              <a:buNone/>
            </a:pPr>
            <a:endParaRPr lang="tr-TR" dirty="0" smtClean="0"/>
          </a:p>
          <a:p>
            <a:pPr algn="just"/>
            <a:r>
              <a:rPr lang="tr-TR" dirty="0" smtClean="0"/>
              <a:t>Talimata göre; Bir maç ile ilgili gerçekleşen konaklama, malzeme, sigorta ve antrenman giderlerinin karşılanması halinde futbolcunun amatörlük statüsünün bozulmayacaktır.</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fontScale="92500" lnSpcReduction="10000"/>
          </a:bodyPr>
          <a:lstStyle/>
          <a:p>
            <a:pPr algn="just">
              <a:buNone/>
            </a:pPr>
            <a:r>
              <a:rPr lang="tr-TR" b="1" u="sng" dirty="0" smtClean="0"/>
              <a:t>TARAFLARIN SONA ERDİRMESİ:</a:t>
            </a:r>
          </a:p>
          <a:p>
            <a:pPr algn="just">
              <a:buNone/>
            </a:pPr>
            <a:r>
              <a:rPr lang="tr-TR" i="1" u="sng" dirty="0" smtClean="0"/>
              <a:t>Kulübün Fesih Hakkı </a:t>
            </a:r>
          </a:p>
          <a:p>
            <a:pPr algn="just">
              <a:buNone/>
            </a:pPr>
            <a:r>
              <a:rPr lang="tr-TR" dirty="0" err="1" smtClean="0">
                <a:effectLst>
                  <a:outerShdw blurRad="38100" dist="38100" dir="2700000" algn="tl">
                    <a:srgbClr val="000000">
                      <a:alpha val="43137"/>
                    </a:srgbClr>
                  </a:outerShdw>
                </a:effectLst>
              </a:rPr>
              <a:t>aa</a:t>
            </a:r>
            <a:r>
              <a:rPr lang="tr-TR" dirty="0" smtClean="0">
                <a:effectLst>
                  <a:outerShdw blurRad="38100" dist="38100" dir="2700000" algn="tl">
                    <a:srgbClr val="000000">
                      <a:alpha val="43137"/>
                    </a:srgbClr>
                  </a:outerShdw>
                </a:effectLst>
              </a:rPr>
              <a:t>. Futbolcunun futbol faaliyeti dışında vaki hastalık veya istirahat halinin altı ayı aşması</a:t>
            </a:r>
          </a:p>
          <a:p>
            <a:pPr algn="just">
              <a:buNone/>
            </a:pPr>
            <a:r>
              <a:rPr lang="tr-TR" dirty="0" err="1" smtClean="0">
                <a:effectLst>
                  <a:outerShdw blurRad="38100" dist="38100" dir="2700000" algn="tl">
                    <a:srgbClr val="000000">
                      <a:alpha val="43137"/>
                    </a:srgbClr>
                  </a:outerShdw>
                </a:effectLst>
              </a:rPr>
              <a:t>bb</a:t>
            </a:r>
            <a:r>
              <a:rPr lang="tr-TR" dirty="0" smtClean="0">
                <a:effectLst>
                  <a:outerShdw blurRad="38100" dist="38100" dir="2700000" algn="tl">
                    <a:srgbClr val="000000">
                      <a:alpha val="43137"/>
                    </a:srgbClr>
                  </a:outerShdw>
                </a:effectLst>
              </a:rPr>
              <a:t>. Futbolcunun en az altı ay müddetle kesinleşmiş hak mahrumiyeti veya müsabakadan men cezası almış olması </a:t>
            </a:r>
          </a:p>
          <a:p>
            <a:pPr algn="just">
              <a:buNone/>
            </a:pPr>
            <a:r>
              <a:rPr lang="tr-TR" dirty="0" err="1" smtClean="0">
                <a:effectLst>
                  <a:outerShdw blurRad="38100" dist="38100" dir="2700000" algn="tl">
                    <a:srgbClr val="000000">
                      <a:alpha val="43137"/>
                    </a:srgbClr>
                  </a:outerShdw>
                </a:effectLst>
              </a:rPr>
              <a:t>cc</a:t>
            </a:r>
            <a:r>
              <a:rPr lang="tr-TR" dirty="0" smtClean="0">
                <a:effectLst>
                  <a:outerShdw blurRad="38100" dist="38100" dir="2700000" algn="tl">
                    <a:srgbClr val="000000">
                      <a:alpha val="43137"/>
                    </a:srgbClr>
                  </a:outerShdw>
                </a:effectLst>
              </a:rPr>
              <a:t>. Futbolcunun, Profesyonel Futbolcuların Statüsü ve Transferleri Talimatının 25. maddesinde sayılan yükümlülüklerini ağır surette ihlal etmesi</a:t>
            </a:r>
          </a:p>
          <a:p>
            <a:pPr algn="just">
              <a:buNone/>
            </a:pPr>
            <a:r>
              <a:rPr lang="tr-TR" dirty="0" err="1" smtClean="0">
                <a:effectLst>
                  <a:outerShdw blurRad="38100" dist="38100" dir="2700000" algn="tl">
                    <a:srgbClr val="000000">
                      <a:alpha val="43137"/>
                    </a:srgbClr>
                  </a:outerShdw>
                </a:effectLst>
              </a:rPr>
              <a:t>dd</a:t>
            </a:r>
            <a:r>
              <a:rPr lang="tr-TR" dirty="0" smtClean="0">
                <a:effectLst>
                  <a:outerShdw blurRad="38100" dist="38100" dir="2700000" algn="tl">
                    <a:srgbClr val="000000">
                      <a:alpha val="43137"/>
                    </a:srgbClr>
                  </a:outerShdw>
                </a:effectLst>
              </a:rPr>
              <a:t>. Futbolcunun, Futbolcu Temsilcileri (Menajer) Talimatına aykırı davranışları nedeniyle kesinleşmiş en az 4 resmi müsabakadan men cezası almış olması </a:t>
            </a:r>
          </a:p>
          <a:p>
            <a:pPr algn="just">
              <a:buNone/>
            </a:pPr>
            <a:r>
              <a:rPr lang="tr-TR" dirty="0" err="1" smtClean="0">
                <a:effectLst>
                  <a:outerShdw blurRad="38100" dist="38100" dir="2700000" algn="tl">
                    <a:srgbClr val="000000">
                      <a:alpha val="43137"/>
                    </a:srgbClr>
                  </a:outerShdw>
                </a:effectLst>
              </a:rPr>
              <a:t>ee</a:t>
            </a:r>
            <a:r>
              <a:rPr lang="tr-TR" dirty="0" smtClean="0">
                <a:effectLst>
                  <a:outerShdw blurRad="38100" dist="38100" dir="2700000" algn="tl">
                    <a:srgbClr val="000000">
                      <a:alpha val="43137"/>
                    </a:srgbClr>
                  </a:outerShdw>
                </a:effectLst>
              </a:rPr>
              <a:t>. Borca aykırılık</a:t>
            </a:r>
            <a:endParaRPr lang="tr-TR"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5937523"/>
          </a:xfrm>
        </p:spPr>
        <p:txBody>
          <a:bodyPr>
            <a:normAutofit fontScale="92500" lnSpcReduction="20000"/>
          </a:bodyPr>
          <a:lstStyle/>
          <a:p>
            <a:r>
              <a:rPr lang="tr-TR" i="1" u="sng" dirty="0" smtClean="0"/>
              <a:t>Futbolcunun Fesih Hakkı</a:t>
            </a:r>
          </a:p>
          <a:p>
            <a:pPr algn="just"/>
            <a:r>
              <a:rPr lang="tr-TR" dirty="0" err="1" smtClean="0">
                <a:effectLst>
                  <a:outerShdw blurRad="38100" dist="38100" dir="2700000" algn="tl">
                    <a:srgbClr val="000000">
                      <a:alpha val="43137"/>
                    </a:srgbClr>
                  </a:outerShdw>
                </a:effectLst>
              </a:rPr>
              <a:t>aa</a:t>
            </a:r>
            <a:r>
              <a:rPr lang="tr-TR" dirty="0" smtClean="0">
                <a:effectLst>
                  <a:outerShdw blurRad="38100" dist="38100" dir="2700000" algn="tl">
                    <a:srgbClr val="000000">
                      <a:alpha val="43137"/>
                    </a:srgbClr>
                  </a:outerShdw>
                </a:effectLst>
              </a:rPr>
              <a:t>. Ücretin ödenmemesi nedeniyle fesih hakkı</a:t>
            </a:r>
          </a:p>
          <a:p>
            <a:pPr algn="just"/>
            <a:r>
              <a:rPr lang="tr-TR" dirty="0" err="1" smtClean="0">
                <a:effectLst>
                  <a:outerShdw blurRad="38100" dist="38100" dir="2700000" algn="tl">
                    <a:srgbClr val="000000">
                      <a:alpha val="43137"/>
                    </a:srgbClr>
                  </a:outerShdw>
                </a:effectLst>
              </a:rPr>
              <a:t>bb</a:t>
            </a:r>
            <a:r>
              <a:rPr lang="tr-TR" dirty="0" smtClean="0">
                <a:effectLst>
                  <a:outerShdw blurRad="38100" dist="38100" dir="2700000" algn="tl">
                    <a:srgbClr val="000000">
                      <a:alpha val="43137"/>
                    </a:srgbClr>
                  </a:outerShdw>
                </a:effectLst>
              </a:rPr>
              <a:t>. Kulübün ücret dışındaki edimlerini yerine </a:t>
            </a:r>
            <a:r>
              <a:rPr lang="en-US" dirty="0" err="1" smtClean="0">
                <a:effectLst>
                  <a:outerShdw blurRad="38100" dist="38100" dir="2700000" algn="tl">
                    <a:srgbClr val="000000">
                      <a:alpha val="43137"/>
                    </a:srgbClr>
                  </a:outerShdw>
                </a:effectLst>
              </a:rPr>
              <a:t>getirmemesi</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nedeniyle</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fesih</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hakkı</a:t>
            </a:r>
            <a:endParaRPr lang="en-US" dirty="0" smtClean="0">
              <a:effectLst>
                <a:outerShdw blurRad="38100" dist="38100" dir="2700000" algn="tl">
                  <a:srgbClr val="000000">
                    <a:alpha val="43137"/>
                  </a:srgbClr>
                </a:outerShdw>
              </a:effectLst>
            </a:endParaRPr>
          </a:p>
          <a:p>
            <a:pPr algn="just"/>
            <a:r>
              <a:rPr lang="da-DK" dirty="0" smtClean="0">
                <a:effectLst>
                  <a:outerShdw blurRad="38100" dist="38100" dir="2700000" algn="tl">
                    <a:srgbClr val="000000">
                      <a:alpha val="43137"/>
                    </a:srgbClr>
                  </a:outerShdw>
                </a:effectLst>
              </a:rPr>
              <a:t>cc. Sportif nedenle fesih hakkı</a:t>
            </a:r>
            <a:endParaRPr lang="tr-TR" dirty="0" smtClean="0">
              <a:effectLst>
                <a:outerShdw blurRad="38100" dist="38100" dir="2700000" algn="tl">
                  <a:srgbClr val="000000">
                    <a:alpha val="43137"/>
                  </a:srgbClr>
                </a:outerShdw>
              </a:effectLst>
            </a:endParaRPr>
          </a:p>
          <a:p>
            <a:pPr>
              <a:buNone/>
            </a:pPr>
            <a:r>
              <a:rPr lang="tr-TR" u="sng" dirty="0" smtClean="0"/>
              <a:t>SPORTİF HAKLI NEDENLE FESİH NEDİR</a:t>
            </a:r>
            <a:r>
              <a:rPr lang="tr-TR" dirty="0" smtClean="0"/>
              <a:t>?</a:t>
            </a:r>
          </a:p>
          <a:p>
            <a:pPr algn="just"/>
            <a:r>
              <a:rPr lang="tr-TR" dirty="0" smtClean="0"/>
              <a:t>Talimatın 28. maddesi ayrıca sportif haklı sebeple feshi de düzenlemiştir. Maddeye göre, futbolcu, sezon sonunda, </a:t>
            </a:r>
            <a:r>
              <a:rPr lang="tr-TR" b="1" dirty="0" smtClean="0"/>
              <a:t>kulübün oynadığı resmi müsabakaların yüzde 10’undan daha azında görevlendirildiği</a:t>
            </a:r>
            <a:r>
              <a:rPr lang="tr-TR" dirty="0" smtClean="0"/>
              <a:t> takdirde, sözleşmesini sportif haklı sebeple feshetme hakkına sahiptir. Sportif haklı sebeple fesih, söz konusu olayın özelliklerine göre değerlendirilir. Futbolcunun sakatlık, uzaklaştırma, takım içindeki görevi, yaşı ve geçmiş kariyerine dayanarak makul beklentileri dahil ancak bununla sınırlı olmamak üzere değerlendirme yapılır.</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5937523"/>
          </a:xfrm>
        </p:spPr>
        <p:txBody>
          <a:bodyPr>
            <a:normAutofit/>
          </a:bodyPr>
          <a:lstStyle/>
          <a:p>
            <a:r>
              <a:rPr lang="tr-TR" sz="3200" b="1" i="1" u="sng" dirty="0" smtClean="0"/>
              <a:t>Sona Ermenin Sonuçları</a:t>
            </a:r>
          </a:p>
          <a:p>
            <a:pPr algn="just"/>
            <a:r>
              <a:rPr lang="tr-TR" dirty="0" smtClean="0">
                <a:effectLst>
                  <a:outerShdw blurRad="38100" dist="38100" dir="2700000" algn="tl">
                    <a:srgbClr val="000000">
                      <a:alpha val="43137"/>
                    </a:srgbClr>
                  </a:outerShdw>
                </a:effectLst>
              </a:rPr>
              <a:t>A. Serbest Kalma</a:t>
            </a:r>
          </a:p>
          <a:p>
            <a:pPr algn="just"/>
            <a:r>
              <a:rPr lang="tr-TR" dirty="0" smtClean="0">
                <a:effectLst>
                  <a:outerShdw blurRad="38100" dist="38100" dir="2700000" algn="tl">
                    <a:srgbClr val="000000">
                      <a:alpha val="43137"/>
                    </a:srgbClr>
                  </a:outerShdw>
                </a:effectLst>
              </a:rPr>
              <a:t>B. Faal Futbol Hayatının Sona Ermesi </a:t>
            </a:r>
          </a:p>
          <a:p>
            <a:pPr algn="just"/>
            <a:r>
              <a:rPr lang="tr-TR" dirty="0" smtClean="0">
                <a:effectLst>
                  <a:outerShdw blurRad="38100" dist="38100" dir="2700000" algn="tl">
                    <a:srgbClr val="000000">
                      <a:alpha val="43137"/>
                    </a:srgbClr>
                  </a:outerShdw>
                </a:effectLst>
              </a:rPr>
              <a:t>C. Sır Saklama Yükümlülüğü ve Rekabet Yasağı </a:t>
            </a:r>
          </a:p>
          <a:p>
            <a:pPr algn="just"/>
            <a:r>
              <a:rPr lang="tr-TR" dirty="0" smtClean="0">
                <a:effectLst>
                  <a:outerShdw blurRad="38100" dist="38100" dir="2700000" algn="tl">
                    <a:srgbClr val="000000">
                      <a:alpha val="43137"/>
                    </a:srgbClr>
                  </a:outerShdw>
                </a:effectLst>
              </a:rPr>
              <a:t>D. Cezai Şart </a:t>
            </a:r>
          </a:p>
          <a:p>
            <a:pPr algn="just"/>
            <a:r>
              <a:rPr lang="tr-TR" dirty="0" smtClean="0">
                <a:effectLst>
                  <a:outerShdw blurRad="38100" dist="38100" dir="2700000" algn="tl">
                    <a:srgbClr val="000000">
                      <a:alpha val="43137"/>
                    </a:srgbClr>
                  </a:outerShdw>
                </a:effectLst>
              </a:rPr>
              <a:t>E. Tazminat</a:t>
            </a:r>
          </a:p>
          <a:p>
            <a:pPr algn="just"/>
            <a:r>
              <a:rPr lang="tr-TR" dirty="0" smtClean="0">
                <a:effectLst>
                  <a:outerShdw blurRad="38100" dist="38100" dir="2700000" algn="tl">
                    <a:srgbClr val="000000">
                      <a:alpha val="43137"/>
                    </a:srgbClr>
                  </a:outerShdw>
                </a:effectLst>
              </a:rPr>
              <a:t>F. Sportif Cezalar</a:t>
            </a:r>
            <a:endParaRPr lang="tr-TR"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u="sng" dirty="0" smtClean="0"/>
              <a:t>Ulusal Sportif Yargı Yolu </a:t>
            </a:r>
          </a:p>
          <a:p>
            <a:r>
              <a:rPr lang="tr-TR" dirty="0" smtClean="0"/>
              <a:t>A. TFF Uyuşmazlık Çözüm Kurulu</a:t>
            </a:r>
          </a:p>
          <a:p>
            <a:r>
              <a:rPr lang="tr-TR" dirty="0" smtClean="0"/>
              <a:t>B. TFF Tahkim Kurulu</a:t>
            </a:r>
          </a:p>
          <a:p>
            <a:pPr>
              <a:buNone/>
            </a:pPr>
            <a:endParaRPr lang="tr-TR" dirty="0" smtClean="0"/>
          </a:p>
          <a:p>
            <a:pPr>
              <a:buNone/>
            </a:pPr>
            <a:r>
              <a:rPr lang="tr-TR" dirty="0" smtClean="0"/>
              <a:t> </a:t>
            </a:r>
            <a:r>
              <a:rPr lang="tr-TR" u="sng" dirty="0" smtClean="0"/>
              <a:t>Uluslararası Sportif Yargı Yolu</a:t>
            </a:r>
          </a:p>
          <a:p>
            <a:pPr marL="514350" indent="-514350">
              <a:buAutoNum type="alphaUcPeriod"/>
            </a:pPr>
            <a:r>
              <a:rPr lang="tr-TR" dirty="0" smtClean="0"/>
              <a:t>FIFA Uyuşmazlık Çözüm Kurulu</a:t>
            </a:r>
          </a:p>
          <a:p>
            <a:pPr marL="514350" indent="-514350">
              <a:buAutoNum type="alphaUcPeriod"/>
            </a:pPr>
            <a:r>
              <a:rPr lang="tr-TR" dirty="0" smtClean="0"/>
              <a:t> Spor Tahkim Mahkemesi (CAS)</a:t>
            </a:r>
          </a:p>
          <a:p>
            <a:pPr marL="514350" indent="-514350">
              <a:buNone/>
            </a:pPr>
            <a:r>
              <a:rPr lang="tr-TR" dirty="0" smtClean="0"/>
              <a:t>1. Temyiz Mercii Olarak CAS. </a:t>
            </a:r>
          </a:p>
          <a:p>
            <a:pPr marL="514350" indent="-514350">
              <a:buNone/>
            </a:pPr>
            <a:r>
              <a:rPr lang="tr-TR" dirty="0" smtClean="0"/>
              <a:t>2. İlk Derece Tahkim Mercii Olarak CAS</a:t>
            </a:r>
            <a:endParaRPr lang="tr-TR" dirty="0"/>
          </a:p>
        </p:txBody>
      </p:sp>
      <p:sp>
        <p:nvSpPr>
          <p:cNvPr id="2" name="1 Başlık"/>
          <p:cNvSpPr>
            <a:spLocks noGrp="1"/>
          </p:cNvSpPr>
          <p:nvPr>
            <p:ph type="title"/>
          </p:nvPr>
        </p:nvSpPr>
        <p:spPr/>
        <p:txBody>
          <a:bodyPr>
            <a:noAutofit/>
          </a:bodyPr>
          <a:lstStyle/>
          <a:p>
            <a:r>
              <a:rPr lang="tr-TR" sz="2800" b="1" dirty="0" smtClean="0">
                <a:solidFill>
                  <a:schemeClr val="tx1"/>
                </a:solidFill>
              </a:rPr>
              <a:t>Profesyonel Futbolcu Sözleşmesinin Sona Ermesinden Kaynaklanan Uyuşmazlıkların Sportif Yargı Yoluyla Çözümü</a:t>
            </a:r>
            <a:endParaRPr lang="tr-TR" sz="2800" b="1" dirty="0">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r>
              <a:rPr lang="tr-TR" dirty="0" smtClean="0"/>
              <a:t>YARARLANILAN KAYNKALAR:</a:t>
            </a:r>
          </a:p>
          <a:p>
            <a:r>
              <a:rPr lang="tr-TR" dirty="0" smtClean="0"/>
              <a:t>Onur AKSOY: Profesyonel Futbolcunun İş Sözleşmesi (Yüksek Lisans Tezi)</a:t>
            </a:r>
          </a:p>
          <a:p>
            <a:pPr algn="just"/>
            <a:r>
              <a:rPr lang="tr-TR" dirty="0" smtClean="0"/>
              <a:t>Onur ŞAHİN:</a:t>
            </a:r>
            <a:r>
              <a:rPr lang="tr-TR" sz="2400" dirty="0" smtClean="0"/>
              <a:t>PROFESYONEL FUTBOLCU SÖZLEŞMESİNİN SONA ERMESİ VE BUNDAN KAYNAKLANAN UYUŞMAZLIKLARIN SPORTİF YARGI YOLUYLA ÇÖZÜMÜ</a:t>
            </a:r>
            <a:endParaRPr lang="tr-T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endParaRPr lang="tr-TR" dirty="0" smtClean="0"/>
          </a:p>
          <a:p>
            <a:pPr algn="just"/>
            <a:r>
              <a:rPr lang="tr-TR" dirty="0" smtClean="0"/>
              <a:t>Profesyonel </a:t>
            </a:r>
            <a:r>
              <a:rPr lang="tr-TR" dirty="0" smtClean="0"/>
              <a:t>futbolcular ile kulüpler arasında yapılan ve taraflara karşılıklı hak ve borç yükleyen </a:t>
            </a:r>
            <a:r>
              <a:rPr lang="tr-TR" i="1" u="sng" dirty="0" smtClean="0"/>
              <a:t>belirli süreli </a:t>
            </a:r>
            <a:r>
              <a:rPr lang="tr-TR" i="1" u="sng" dirty="0" err="1" smtClean="0"/>
              <a:t>rızai</a:t>
            </a:r>
            <a:r>
              <a:rPr lang="tr-TR" i="1" u="sng" dirty="0" smtClean="0"/>
              <a:t> </a:t>
            </a:r>
            <a:r>
              <a:rPr lang="tr-TR" dirty="0" smtClean="0"/>
              <a:t>sözleşmelerdir.</a:t>
            </a:r>
          </a:p>
          <a:p>
            <a:pPr algn="just">
              <a:buNone/>
            </a:pPr>
            <a:endParaRPr lang="tr-TR" dirty="0" smtClean="0"/>
          </a:p>
          <a:p>
            <a:pPr algn="just"/>
            <a:r>
              <a:rPr lang="tr-TR" dirty="0" smtClean="0"/>
              <a:t>Sözleşmenin </a:t>
            </a:r>
            <a:r>
              <a:rPr lang="tr-TR" dirty="0" smtClean="0"/>
              <a:t>konusunu, futbolcunun kulüp adına müsabakalarda mücadele etmesini kulübün de futbolcuya bu hizmeti karşılığında ücret ödemesi oluşturur.</a:t>
            </a:r>
          </a:p>
          <a:p>
            <a:pPr algn="just"/>
            <a:endParaRPr lang="tr-TR" dirty="0"/>
          </a:p>
        </p:txBody>
      </p:sp>
      <p:sp>
        <p:nvSpPr>
          <p:cNvPr id="2" name="1 Başlık"/>
          <p:cNvSpPr>
            <a:spLocks noGrp="1"/>
          </p:cNvSpPr>
          <p:nvPr>
            <p:ph type="title"/>
          </p:nvPr>
        </p:nvSpPr>
        <p:spPr>
          <a:xfrm>
            <a:off x="467544" y="404664"/>
            <a:ext cx="8229600" cy="1143000"/>
          </a:xfrm>
        </p:spPr>
        <p:txBody>
          <a:bodyPr>
            <a:normAutofit fontScale="90000"/>
          </a:bodyPr>
          <a:lstStyle/>
          <a:p>
            <a:r>
              <a:rPr lang="tr-TR" dirty="0" smtClean="0"/>
              <a:t>Profesyonel Futbolcu Sözleşmesi</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dirty="0" smtClean="0"/>
              <a:t>Profesyonel futbolcu sözleşmesinin konusu, futbolcunun bağlı olduğu kulübe karşı bir hizmet edimi vaat etmesi veya bir hizmet </a:t>
            </a:r>
            <a:r>
              <a:rPr lang="tr-TR" dirty="0" smtClean="0"/>
              <a:t>görmesidir.</a:t>
            </a:r>
          </a:p>
          <a:p>
            <a:pPr algn="just"/>
            <a:endParaRPr lang="tr-TR" dirty="0" smtClean="0"/>
          </a:p>
          <a:p>
            <a:pPr algn="just">
              <a:buNone/>
            </a:pPr>
            <a:endParaRPr lang="tr-TR" dirty="0" smtClean="0"/>
          </a:p>
          <a:p>
            <a:pPr algn="just"/>
            <a:r>
              <a:rPr lang="tr-TR" dirty="0" smtClean="0"/>
              <a:t>Bu faaliyetler içerisinde futbolcunun asıl edimi futbol oynamak ise de, futbolcunun müsabakalara katılma, profesyonel seviyede futbol oynamasını sağlayan idman yapma, teknik ve taktik bilgilerini geliştirme gibi asli edimleri de vardır. </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a:bodyPr>
          <a:lstStyle/>
          <a:p>
            <a:endParaRPr lang="tr-TR" dirty="0" smtClean="0"/>
          </a:p>
          <a:p>
            <a:pPr algn="just"/>
            <a:r>
              <a:rPr lang="tr-TR" sz="2400" dirty="0" smtClean="0"/>
              <a:t>Uluslararası </a:t>
            </a:r>
            <a:r>
              <a:rPr lang="tr-TR" sz="2400" dirty="0" smtClean="0"/>
              <a:t>hukuk doktrini ve yargı içtihatlarında istikrarlı biçimde profesyonel </a:t>
            </a:r>
            <a:r>
              <a:rPr lang="tr-TR" sz="2400" i="1" u="sng" dirty="0" smtClean="0"/>
              <a:t>futbolcu sözleşmesinin iş sözleşmesi </a:t>
            </a:r>
            <a:r>
              <a:rPr lang="tr-TR" sz="2400" dirty="0" smtClean="0"/>
              <a:t>(</a:t>
            </a:r>
            <a:r>
              <a:rPr lang="tr-TR" sz="2400" dirty="0" err="1" smtClean="0"/>
              <a:t>employment</a:t>
            </a:r>
            <a:r>
              <a:rPr lang="tr-TR" sz="2400" dirty="0" smtClean="0"/>
              <a:t> </a:t>
            </a:r>
            <a:r>
              <a:rPr lang="tr-TR" sz="2400" dirty="0" err="1" smtClean="0"/>
              <a:t>contract</a:t>
            </a:r>
            <a:r>
              <a:rPr lang="tr-TR" sz="2400" dirty="0" smtClean="0"/>
              <a:t>) niteliği taşıdığı vurgulanmıştır. </a:t>
            </a:r>
          </a:p>
          <a:p>
            <a:pPr algn="just"/>
            <a:r>
              <a:rPr lang="tr-TR" sz="2400" dirty="0" smtClean="0"/>
              <a:t>Profesyonel Futbolcu İş Sözleşmesi, futbolcunun kişiliğine sıkı şekilde bağlı yani </a:t>
            </a:r>
            <a:r>
              <a:rPr lang="tr-TR" sz="2400" u="sng" dirty="0" smtClean="0"/>
              <a:t>bizzat futbolcunun yapması gereken edimler </a:t>
            </a:r>
            <a:r>
              <a:rPr lang="tr-TR" sz="2400" dirty="0" smtClean="0"/>
              <a:t>içeren bir sözleşmedir.</a:t>
            </a:r>
          </a:p>
          <a:p>
            <a:pPr algn="just"/>
            <a:r>
              <a:rPr lang="tr-TR" sz="2400" dirty="0" smtClean="0"/>
              <a:t>Profesyonel futbolcu sözleşmesinde de işin niteliği gereği işçinin işi başkasına yaptırabilme olanağı bulunmamaktadır. </a:t>
            </a:r>
            <a:r>
              <a:rPr lang="tr-TR" sz="2400" dirty="0" smtClean="0"/>
              <a:t>Bu sebepledir </a:t>
            </a:r>
            <a:r>
              <a:rPr lang="tr-TR" sz="2400" dirty="0" smtClean="0"/>
              <a:t>ki, futbolcunun ölümü durumunda sözleşme ilişkisi kendiliğinden sona erer ve kulüp sözleşmedeki edimlerin yerine getirilmesini futbolcunun mirasçılarından talep edemez.</a:t>
            </a:r>
          </a:p>
          <a:p>
            <a:pPr algn="just"/>
            <a:endParaRPr lang="tr-T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a:bodyPr>
          <a:lstStyle/>
          <a:p>
            <a:pPr algn="just"/>
            <a:r>
              <a:rPr lang="tr-TR" dirty="0" smtClean="0"/>
              <a:t>Sözleşme ile profesyonel futbolcu, sözleşme süresi boyunca futbol oynamayı üstlenmektedir. Futbolcu sözleşmelerinin </a:t>
            </a:r>
            <a:r>
              <a:rPr lang="tr-TR" dirty="0" err="1" smtClean="0"/>
              <a:t>işgörme</a:t>
            </a:r>
            <a:r>
              <a:rPr lang="tr-TR" dirty="0" smtClean="0"/>
              <a:t> sözleşmelerinden bir hizmet sözleşmesi olduğu doktrinde çoğunlukla kabul edildiğinden hizmet sözleşmesinin unsurlarından olan sürekliliğin Profesyonel Futbolcu İş Sözleşmeleri’nde de bulunduğu söylenebilir. Diğer bir ifade ile profesyonel futbolcu, istisna sözleşmesinde olduğu gibi belli bir sonuç meydana getirme borcu altında değildir. Bu sebeple de kulüp ile futbolcu arasında </a:t>
            </a:r>
            <a:r>
              <a:rPr lang="tr-TR" i="1" u="sng" dirty="0" smtClean="0"/>
              <a:t>sürekli bir ilişki doğduğu </a:t>
            </a:r>
            <a:r>
              <a:rPr lang="tr-TR" dirty="0" smtClean="0"/>
              <a:t>kabul edilmelidir.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algn="just"/>
            <a:endParaRPr lang="tr-TR" dirty="0" smtClean="0"/>
          </a:p>
          <a:p>
            <a:pPr algn="just"/>
            <a:r>
              <a:rPr lang="tr-TR" dirty="0" smtClean="0"/>
              <a:t>Sürekli </a:t>
            </a:r>
            <a:r>
              <a:rPr lang="tr-TR" dirty="0" smtClean="0"/>
              <a:t>bir borç ilişkisinin varlığı çerçevesinde, futbolcunun yerine getirdiği hizmetin görülmesi </a:t>
            </a:r>
            <a:r>
              <a:rPr lang="tr-TR" i="1" u="sng" dirty="0" smtClean="0"/>
              <a:t>belirli bir süre </a:t>
            </a:r>
            <a:r>
              <a:rPr lang="tr-TR" dirty="0" smtClean="0"/>
              <a:t>için olmalıdır. Profesyonel Futbolcuların Statüsü ve Transferleri </a:t>
            </a:r>
            <a:r>
              <a:rPr lang="tr-TR" dirty="0" smtClean="0"/>
              <a:t>Talimatı’na göre </a:t>
            </a:r>
            <a:r>
              <a:rPr lang="tr-TR" dirty="0" smtClean="0"/>
              <a:t>sözleşme en </a:t>
            </a:r>
            <a:r>
              <a:rPr lang="tr-TR" dirty="0" smtClean="0"/>
              <a:t>fa.</a:t>
            </a:r>
            <a:r>
              <a:rPr lang="tr-TR" dirty="0" err="1" smtClean="0"/>
              <a:t>zla</a:t>
            </a:r>
            <a:r>
              <a:rPr lang="tr-TR" dirty="0" smtClean="0"/>
              <a:t> </a:t>
            </a:r>
            <a:r>
              <a:rPr lang="tr-TR" b="1" dirty="0" smtClean="0"/>
              <a:t>beş yıl </a:t>
            </a:r>
            <a:r>
              <a:rPr lang="tr-TR" dirty="0" smtClean="0"/>
              <a:t>süreli olabilmektedir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lgn="just"/>
            <a:r>
              <a:rPr lang="tr-TR" dirty="0" smtClean="0"/>
              <a:t>Bir futbolcu, iş görme edimini işverenin vereceği emir ve talimatlar çerçevesinde yerine getirmeyi taahhüt ederek formasını giydiği kulübün denetimi ve otoritesi altında çalışmaktadır. </a:t>
            </a:r>
            <a:endParaRPr lang="tr-TR" dirty="0" smtClean="0"/>
          </a:p>
          <a:p>
            <a:pPr algn="just"/>
            <a:endParaRPr lang="tr-TR" dirty="0" smtClean="0"/>
          </a:p>
          <a:p>
            <a:pPr algn="just"/>
            <a:r>
              <a:rPr lang="tr-TR" dirty="0" smtClean="0"/>
              <a:t>Bu </a:t>
            </a:r>
            <a:r>
              <a:rPr lang="tr-TR" dirty="0" smtClean="0"/>
              <a:t>bağlamda, profesyonel futbolcu sözleşmesinin kişisel </a:t>
            </a:r>
            <a:r>
              <a:rPr lang="tr-TR" b="1" dirty="0" smtClean="0"/>
              <a:t>(hukuki) bağımlılık </a:t>
            </a:r>
            <a:r>
              <a:rPr lang="tr-TR" dirty="0" smtClean="0"/>
              <a:t>unsuru içerdiği, işçi futbolcunun işverenin emir ve talimatlarına uygun olarak şekilde iş gördüğü anlaşılmaktadır.</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124</TotalTime>
  <Words>1854</Words>
  <Application>Microsoft Office PowerPoint</Application>
  <PresentationFormat>Ekran Gösterisi (4:3)</PresentationFormat>
  <Paragraphs>138</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Kalabalık</vt:lpstr>
      <vt:lpstr>PROFESYONEL FUTBOLCU SÖZLEŞMELERİ</vt:lpstr>
      <vt:lpstr>SPORDA PROFESYONELLİK KAVRAMI</vt:lpstr>
      <vt:lpstr>Slayt 3</vt:lpstr>
      <vt:lpstr>Profesyonel Futbolcu Sözleşmesi</vt:lpstr>
      <vt:lpstr>Slayt 5</vt:lpstr>
      <vt:lpstr>Slayt 6</vt:lpstr>
      <vt:lpstr>Slayt 7</vt:lpstr>
      <vt:lpstr>Slayt 8</vt:lpstr>
      <vt:lpstr>Slayt 9</vt:lpstr>
      <vt:lpstr>Slayt 10</vt:lpstr>
      <vt:lpstr>Slayt 11</vt:lpstr>
      <vt:lpstr>Slayt 12</vt:lpstr>
      <vt:lpstr>SÖZLEŞMENİN HUKUKİ NİTELİĞİ</vt:lpstr>
      <vt:lpstr>Slayt 14</vt:lpstr>
      <vt:lpstr>Slayt 15</vt:lpstr>
      <vt:lpstr>SÖZLEŞMENİN TARAFLARI</vt:lpstr>
      <vt:lpstr>Slayt 17</vt:lpstr>
      <vt:lpstr>Slayt 18</vt:lpstr>
      <vt:lpstr>SÖZLEŞMENİN ŞEKLİ</vt:lpstr>
      <vt:lpstr>Slayt 20</vt:lpstr>
      <vt:lpstr>Slayt 21</vt:lpstr>
      <vt:lpstr>Slayt 22</vt:lpstr>
      <vt:lpstr>Slayt 23</vt:lpstr>
      <vt:lpstr>SÖZLEŞMENİN SÜRESİ</vt:lpstr>
      <vt:lpstr>Slayt 25</vt:lpstr>
      <vt:lpstr>SÖZLEŞMEDEN DOĞAN HAK ve BORÇLAR</vt:lpstr>
      <vt:lpstr>SÖZLEŞMEDEN DOĞAN HAK VE BORÇLAR</vt:lpstr>
      <vt:lpstr>SÖZLEŞMENİN SONA ERMESİ ve SONUÇLARI</vt:lpstr>
      <vt:lpstr>Slayt 29</vt:lpstr>
      <vt:lpstr>Slayt 30</vt:lpstr>
      <vt:lpstr>Slayt 31</vt:lpstr>
      <vt:lpstr>Slayt 32</vt:lpstr>
      <vt:lpstr>Profesyonel Futbolcu Sözleşmesinin Sona Ermesinden Kaynaklanan Uyuşmazlıkların Sportif Yargı Yoluyla Çözümü</vt:lpstr>
      <vt:lpstr>Slayt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PROFESYONEL FUTBOLCU SÖZLEŞMELERİ</dc:title>
  <dc:creator>user1</dc:creator>
  <cp:lastModifiedBy>Windows User</cp:lastModifiedBy>
  <cp:revision>15</cp:revision>
  <dcterms:created xsi:type="dcterms:W3CDTF">2018-11-20T10:01:53Z</dcterms:created>
  <dcterms:modified xsi:type="dcterms:W3CDTF">2018-11-21T05:41:57Z</dcterms:modified>
</cp:coreProperties>
</file>