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60" r:id="rId3"/>
    <p:sldId id="273" r:id="rId4"/>
    <p:sldId id="259" r:id="rId5"/>
    <p:sldId id="261" r:id="rId6"/>
    <p:sldId id="262" r:id="rId7"/>
    <p:sldId id="263" r:id="rId8"/>
    <p:sldId id="264" r:id="rId9"/>
    <p:sldId id="257" r:id="rId10"/>
    <p:sldId id="265" r:id="rId11"/>
    <p:sldId id="266" r:id="rId12"/>
    <p:sldId id="258" r:id="rId13"/>
    <p:sldId id="267" r:id="rId14"/>
    <p:sldId id="268" r:id="rId15"/>
    <p:sldId id="269" r:id="rId16"/>
    <p:sldId id="270" r:id="rId17"/>
    <p:sldId id="272" r:id="rId18"/>
    <p:sldId id="27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61D7A2-432C-41BD-8819-8AED10D77D0F}" type="doc">
      <dgm:prSet loTypeId="urn:microsoft.com/office/officeart/2005/8/layout/vProcess5" loCatId="process" qsTypeId="urn:microsoft.com/office/officeart/2005/8/quickstyle/3d1" qsCatId="3D" csTypeId="urn:microsoft.com/office/officeart/2005/8/colors/accent1_2" csCatId="accent1" phldr="1"/>
      <dgm:spPr/>
      <dgm:t>
        <a:bodyPr/>
        <a:lstStyle/>
        <a:p>
          <a:endParaRPr lang="tr-TR"/>
        </a:p>
      </dgm:t>
    </dgm:pt>
    <dgm:pt modelId="{3F62E616-3EDB-4C50-8205-DC5F355BF0EF}">
      <dgm:prSet phldrT="[Metin]"/>
      <dgm:spPr/>
      <dgm:t>
        <a:bodyPr/>
        <a:lstStyle/>
        <a:p>
          <a:r>
            <a:rPr lang="tr-TR" dirty="0" smtClean="0"/>
            <a:t>Sporcunun kusurlu olduğu</a:t>
          </a:r>
          <a:endParaRPr lang="tr-TR" dirty="0"/>
        </a:p>
      </dgm:t>
    </dgm:pt>
    <dgm:pt modelId="{E83049E0-10D6-40D2-9BF7-D1477FEC27C9}" type="parTrans" cxnId="{47709E20-A463-416E-9BDD-708D9DF092CB}">
      <dgm:prSet/>
      <dgm:spPr/>
      <dgm:t>
        <a:bodyPr/>
        <a:lstStyle/>
        <a:p>
          <a:endParaRPr lang="tr-TR"/>
        </a:p>
      </dgm:t>
    </dgm:pt>
    <dgm:pt modelId="{3E3BFECC-544E-4840-8AF4-611D11A5DCBF}" type="sibTrans" cxnId="{47709E20-A463-416E-9BDD-708D9DF092CB}">
      <dgm:prSet/>
      <dgm:spPr/>
      <dgm:t>
        <a:bodyPr/>
        <a:lstStyle/>
        <a:p>
          <a:endParaRPr lang="tr-TR"/>
        </a:p>
      </dgm:t>
    </dgm:pt>
    <dgm:pt modelId="{C345DFB9-A9FD-4980-9B7C-5C5FD1597D11}">
      <dgm:prSet phldrT="[Metin]"/>
      <dgm:spPr/>
      <dgm:t>
        <a:bodyPr/>
        <a:lstStyle/>
        <a:p>
          <a:r>
            <a:rPr lang="tr-TR" dirty="0" smtClean="0"/>
            <a:t>Maddenin kullanıldığı ve uygulandığı</a:t>
          </a:r>
          <a:endParaRPr lang="tr-TR" dirty="0"/>
        </a:p>
      </dgm:t>
    </dgm:pt>
    <dgm:pt modelId="{E614CB0B-B070-403B-B89B-2E810E88F358}" type="parTrans" cxnId="{C0D616C6-44EC-4C1B-BDDA-D115FFF0AC37}">
      <dgm:prSet/>
      <dgm:spPr/>
      <dgm:t>
        <a:bodyPr/>
        <a:lstStyle/>
        <a:p>
          <a:endParaRPr lang="tr-TR"/>
        </a:p>
      </dgm:t>
    </dgm:pt>
    <dgm:pt modelId="{CC4BD632-909F-4CF3-964B-FA335DCFD12A}" type="sibTrans" cxnId="{C0D616C6-44EC-4C1B-BDDA-D115FFF0AC37}">
      <dgm:prSet/>
      <dgm:spPr/>
      <dgm:t>
        <a:bodyPr/>
        <a:lstStyle/>
        <a:p>
          <a:endParaRPr lang="tr-TR"/>
        </a:p>
      </dgm:t>
    </dgm:pt>
    <dgm:pt modelId="{D4F2816D-1F8B-4276-94EE-280EF505B7EB}" type="pres">
      <dgm:prSet presAssocID="{1F61D7A2-432C-41BD-8819-8AED10D77D0F}" presName="outerComposite" presStyleCnt="0">
        <dgm:presLayoutVars>
          <dgm:chMax val="5"/>
          <dgm:dir/>
          <dgm:resizeHandles val="exact"/>
        </dgm:presLayoutVars>
      </dgm:prSet>
      <dgm:spPr/>
      <dgm:t>
        <a:bodyPr/>
        <a:lstStyle/>
        <a:p>
          <a:endParaRPr lang="tr-TR"/>
        </a:p>
      </dgm:t>
    </dgm:pt>
    <dgm:pt modelId="{E46E5F44-4CC1-42CA-9178-A00D71ADD39B}" type="pres">
      <dgm:prSet presAssocID="{1F61D7A2-432C-41BD-8819-8AED10D77D0F}" presName="dummyMaxCanvas" presStyleCnt="0">
        <dgm:presLayoutVars/>
      </dgm:prSet>
      <dgm:spPr/>
    </dgm:pt>
    <dgm:pt modelId="{E7D02757-B23B-4F71-840D-78556124327A}" type="pres">
      <dgm:prSet presAssocID="{1F61D7A2-432C-41BD-8819-8AED10D77D0F}" presName="TwoNodes_1" presStyleLbl="node1" presStyleIdx="0" presStyleCnt="2" custLinFactY="22923" custLinFactNeighborX="6015" custLinFactNeighborY="100000">
        <dgm:presLayoutVars>
          <dgm:bulletEnabled val="1"/>
        </dgm:presLayoutVars>
      </dgm:prSet>
      <dgm:spPr/>
      <dgm:t>
        <a:bodyPr/>
        <a:lstStyle/>
        <a:p>
          <a:endParaRPr lang="tr-TR"/>
        </a:p>
      </dgm:t>
    </dgm:pt>
    <dgm:pt modelId="{53916837-27DB-43D1-A10E-7FE2B765159E}" type="pres">
      <dgm:prSet presAssocID="{1F61D7A2-432C-41BD-8819-8AED10D77D0F}" presName="TwoNodes_2" presStyleLbl="node1" presStyleIdx="1" presStyleCnt="2" custLinFactY="-10660" custLinFactNeighborX="-11632" custLinFactNeighborY="-100000">
        <dgm:presLayoutVars>
          <dgm:bulletEnabled val="1"/>
        </dgm:presLayoutVars>
      </dgm:prSet>
      <dgm:spPr/>
      <dgm:t>
        <a:bodyPr/>
        <a:lstStyle/>
        <a:p>
          <a:endParaRPr lang="tr-TR"/>
        </a:p>
      </dgm:t>
    </dgm:pt>
    <dgm:pt modelId="{A6F12CD0-2561-49DF-97E1-D4A683319A18}" type="pres">
      <dgm:prSet presAssocID="{1F61D7A2-432C-41BD-8819-8AED10D77D0F}" presName="TwoConn_1-2" presStyleLbl="fgAccFollowNode1" presStyleIdx="0" presStyleCnt="1" custLinFactX="51517" custLinFactNeighborX="100000" custLinFactNeighborY="8739">
        <dgm:presLayoutVars>
          <dgm:bulletEnabled val="1"/>
        </dgm:presLayoutVars>
      </dgm:prSet>
      <dgm:spPr/>
      <dgm:t>
        <a:bodyPr/>
        <a:lstStyle/>
        <a:p>
          <a:endParaRPr lang="tr-TR"/>
        </a:p>
      </dgm:t>
    </dgm:pt>
    <dgm:pt modelId="{0FF9F952-4BEF-453F-8A2F-2A72EDB2DE79}" type="pres">
      <dgm:prSet presAssocID="{1F61D7A2-432C-41BD-8819-8AED10D77D0F}" presName="TwoNodes_1_text" presStyleLbl="node1" presStyleIdx="1" presStyleCnt="2">
        <dgm:presLayoutVars>
          <dgm:bulletEnabled val="1"/>
        </dgm:presLayoutVars>
      </dgm:prSet>
      <dgm:spPr/>
      <dgm:t>
        <a:bodyPr/>
        <a:lstStyle/>
        <a:p>
          <a:endParaRPr lang="tr-TR"/>
        </a:p>
      </dgm:t>
    </dgm:pt>
    <dgm:pt modelId="{0E0CB754-D823-4508-AB26-03F6B940D467}" type="pres">
      <dgm:prSet presAssocID="{1F61D7A2-432C-41BD-8819-8AED10D77D0F}" presName="TwoNodes_2_text" presStyleLbl="node1" presStyleIdx="1" presStyleCnt="2">
        <dgm:presLayoutVars>
          <dgm:bulletEnabled val="1"/>
        </dgm:presLayoutVars>
      </dgm:prSet>
      <dgm:spPr/>
      <dgm:t>
        <a:bodyPr/>
        <a:lstStyle/>
        <a:p>
          <a:endParaRPr lang="tr-TR"/>
        </a:p>
      </dgm:t>
    </dgm:pt>
  </dgm:ptLst>
  <dgm:cxnLst>
    <dgm:cxn modelId="{47709E20-A463-416E-9BDD-708D9DF092CB}" srcId="{1F61D7A2-432C-41BD-8819-8AED10D77D0F}" destId="{3F62E616-3EDB-4C50-8205-DC5F355BF0EF}" srcOrd="0" destOrd="0" parTransId="{E83049E0-10D6-40D2-9BF7-D1477FEC27C9}" sibTransId="{3E3BFECC-544E-4840-8AF4-611D11A5DCBF}"/>
    <dgm:cxn modelId="{FBACA98F-32C4-4ADF-9EBD-41D4EAD699C3}" type="presOf" srcId="{C345DFB9-A9FD-4980-9B7C-5C5FD1597D11}" destId="{53916837-27DB-43D1-A10E-7FE2B765159E}" srcOrd="0" destOrd="0" presId="urn:microsoft.com/office/officeart/2005/8/layout/vProcess5"/>
    <dgm:cxn modelId="{7C0AD405-EB55-4DF1-9CA4-0178D4AA3DE0}" type="presOf" srcId="{3F62E616-3EDB-4C50-8205-DC5F355BF0EF}" destId="{E7D02757-B23B-4F71-840D-78556124327A}" srcOrd="0" destOrd="0" presId="urn:microsoft.com/office/officeart/2005/8/layout/vProcess5"/>
    <dgm:cxn modelId="{F2100E62-E20E-429E-A838-D0E2231EAFB5}" type="presOf" srcId="{3E3BFECC-544E-4840-8AF4-611D11A5DCBF}" destId="{A6F12CD0-2561-49DF-97E1-D4A683319A18}" srcOrd="0" destOrd="0" presId="urn:microsoft.com/office/officeart/2005/8/layout/vProcess5"/>
    <dgm:cxn modelId="{9FA03731-222B-496C-B6B3-70D1C25A552C}" type="presOf" srcId="{1F61D7A2-432C-41BD-8819-8AED10D77D0F}" destId="{D4F2816D-1F8B-4276-94EE-280EF505B7EB}" srcOrd="0" destOrd="0" presId="urn:microsoft.com/office/officeart/2005/8/layout/vProcess5"/>
    <dgm:cxn modelId="{C0D616C6-44EC-4C1B-BDDA-D115FFF0AC37}" srcId="{1F61D7A2-432C-41BD-8819-8AED10D77D0F}" destId="{C345DFB9-A9FD-4980-9B7C-5C5FD1597D11}" srcOrd="1" destOrd="0" parTransId="{E614CB0B-B070-403B-B89B-2E810E88F358}" sibTransId="{CC4BD632-909F-4CF3-964B-FA335DCFD12A}"/>
    <dgm:cxn modelId="{73DE3825-291D-4D11-BA4D-43ADFDAD5C1D}" type="presOf" srcId="{3F62E616-3EDB-4C50-8205-DC5F355BF0EF}" destId="{0FF9F952-4BEF-453F-8A2F-2A72EDB2DE79}" srcOrd="1" destOrd="0" presId="urn:microsoft.com/office/officeart/2005/8/layout/vProcess5"/>
    <dgm:cxn modelId="{43A11A15-C7AD-4CE1-AB63-3F75EDDA7EC8}" type="presOf" srcId="{C345DFB9-A9FD-4980-9B7C-5C5FD1597D11}" destId="{0E0CB754-D823-4508-AB26-03F6B940D467}" srcOrd="1" destOrd="0" presId="urn:microsoft.com/office/officeart/2005/8/layout/vProcess5"/>
    <dgm:cxn modelId="{9071073B-0955-4ADA-AE2F-E09105AE0FCF}" type="presParOf" srcId="{D4F2816D-1F8B-4276-94EE-280EF505B7EB}" destId="{E46E5F44-4CC1-42CA-9178-A00D71ADD39B}" srcOrd="0" destOrd="0" presId="urn:microsoft.com/office/officeart/2005/8/layout/vProcess5"/>
    <dgm:cxn modelId="{24CB9720-7634-4554-A284-1DC1904A6D1A}" type="presParOf" srcId="{D4F2816D-1F8B-4276-94EE-280EF505B7EB}" destId="{E7D02757-B23B-4F71-840D-78556124327A}" srcOrd="1" destOrd="0" presId="urn:microsoft.com/office/officeart/2005/8/layout/vProcess5"/>
    <dgm:cxn modelId="{1FFD9CB1-2558-4D27-B035-6C9DA9D868AA}" type="presParOf" srcId="{D4F2816D-1F8B-4276-94EE-280EF505B7EB}" destId="{53916837-27DB-43D1-A10E-7FE2B765159E}" srcOrd="2" destOrd="0" presId="urn:microsoft.com/office/officeart/2005/8/layout/vProcess5"/>
    <dgm:cxn modelId="{B8F6246F-0697-4080-9297-948E91AF0540}" type="presParOf" srcId="{D4F2816D-1F8B-4276-94EE-280EF505B7EB}" destId="{A6F12CD0-2561-49DF-97E1-D4A683319A18}" srcOrd="3" destOrd="0" presId="urn:microsoft.com/office/officeart/2005/8/layout/vProcess5"/>
    <dgm:cxn modelId="{FC039E7A-7AAB-41F1-83D5-D5E512EF8020}" type="presParOf" srcId="{D4F2816D-1F8B-4276-94EE-280EF505B7EB}" destId="{0FF9F952-4BEF-453F-8A2F-2A72EDB2DE79}" srcOrd="4" destOrd="0" presId="urn:microsoft.com/office/officeart/2005/8/layout/vProcess5"/>
    <dgm:cxn modelId="{4310850E-065B-4A8A-A3FA-6D7C45E4E0CF}" type="presParOf" srcId="{D4F2816D-1F8B-4276-94EE-280EF505B7EB}" destId="{0E0CB754-D823-4508-AB26-03F6B940D467}"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D02757-B23B-4F71-840D-78556124327A}">
      <dsp:nvSpPr>
        <dsp:cNvPr id="0" name=""/>
        <dsp:cNvSpPr/>
      </dsp:nvSpPr>
      <dsp:spPr>
        <a:xfrm>
          <a:off x="311673" y="1148527"/>
          <a:ext cx="5181600" cy="939704"/>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smtClean="0"/>
            <a:t>Sporcunun kusurlu olduğu</a:t>
          </a:r>
          <a:endParaRPr lang="tr-TR" sz="2400" kern="1200" dirty="0"/>
        </a:p>
      </dsp:txBody>
      <dsp:txXfrm>
        <a:off x="311673" y="1148527"/>
        <a:ext cx="4265388" cy="939704"/>
      </dsp:txXfrm>
    </dsp:sp>
    <dsp:sp modelId="{53916837-27DB-43D1-A10E-7FE2B765159E}">
      <dsp:nvSpPr>
        <dsp:cNvPr id="0" name=""/>
        <dsp:cNvSpPr/>
      </dsp:nvSpPr>
      <dsp:spPr>
        <a:xfrm>
          <a:off x="311676" y="108650"/>
          <a:ext cx="5181600" cy="939704"/>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smtClean="0"/>
            <a:t>Maddenin kullanıldığı ve uygulandığı</a:t>
          </a:r>
          <a:endParaRPr lang="tr-TR" sz="2400" kern="1200" dirty="0"/>
        </a:p>
      </dsp:txBody>
      <dsp:txXfrm>
        <a:off x="311676" y="108650"/>
        <a:ext cx="3656392" cy="939704"/>
      </dsp:txXfrm>
    </dsp:sp>
    <dsp:sp modelId="{A6F12CD0-2561-49DF-97E1-D4A683319A18}">
      <dsp:nvSpPr>
        <dsp:cNvPr id="0" name=""/>
        <dsp:cNvSpPr/>
      </dsp:nvSpPr>
      <dsp:spPr>
        <a:xfrm>
          <a:off x="5485192" y="792090"/>
          <a:ext cx="610807" cy="61080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7150" dist="38100" dir="5400000" algn="ctr" rotWithShape="0">
            <a:schemeClr val="accent1">
              <a:alpha val="90000"/>
              <a:tint val="40000"/>
              <a:hueOff val="0"/>
              <a:satOff val="0"/>
              <a:lumOff val="0"/>
              <a:alphaOff val="0"/>
              <a:shade val="9000"/>
              <a:satMod val="105000"/>
              <a:alpha val="48000"/>
            </a:scheme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tr-TR" sz="2700" kern="1200"/>
        </a:p>
      </dsp:txBody>
      <dsp:txXfrm>
        <a:off x="5485192" y="792090"/>
        <a:ext cx="610807" cy="61080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6DC5C-8BD2-4880-845E-562D73A8981D}" type="datetimeFigureOut">
              <a:rPr lang="tr-TR" smtClean="0"/>
              <a:pPr/>
              <a:t>27.11.2018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3558C-6966-4C79-902A-1F16157BE1F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EA05683-D3FD-47B7-91FE-2A2C104D58AD}" type="datetime1">
              <a:rPr lang="tr-TR" smtClean="0"/>
              <a:pPr/>
              <a:t>27.11.2018</a:t>
            </a:fld>
            <a:endParaRPr lang="tr-TR"/>
          </a:p>
        </p:txBody>
      </p:sp>
      <p:sp>
        <p:nvSpPr>
          <p:cNvPr id="19" name="18 Altbilgi Yer Tutucusu"/>
          <p:cNvSpPr>
            <a:spLocks noGrp="1"/>
          </p:cNvSpPr>
          <p:nvPr>
            <p:ph type="ftr" sz="quarter" idx="11"/>
          </p:nvPr>
        </p:nvSpPr>
        <p:spPr/>
        <p:txBody>
          <a:bodyPr/>
          <a:lstStyle/>
          <a:p>
            <a:r>
              <a:rPr lang="tr-TR" smtClean="0"/>
              <a:t>Arş. Gör. Burak BİLGE</a:t>
            </a:r>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3934B37-3F56-43A7-AC72-43A4F9B41AC2}" type="datetime1">
              <a:rPr lang="tr-TR" smtClean="0"/>
              <a:pPr/>
              <a:t>27.11.2018</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BE21593-A49B-4F9B-BD7C-7301BE7E6B24}" type="datetime1">
              <a:rPr lang="tr-TR" smtClean="0"/>
              <a:pPr/>
              <a:t>27.11.2018</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10807CF-076D-41AE-90A9-B76A0D7F2FD4}" type="datetime1">
              <a:rPr lang="tr-TR" smtClean="0"/>
              <a:pPr/>
              <a:t>27.11.2018</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C8DA821-60D7-488B-9B86-3322CD73D612}" type="datetime1">
              <a:rPr lang="tr-TR" smtClean="0"/>
              <a:pPr/>
              <a:t>27.11.2018</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A14C15A-719F-459D-B5A7-5E12AF8A1651}" type="datetime1">
              <a:rPr lang="tr-TR" smtClean="0"/>
              <a:pPr/>
              <a:t>27.11.2018</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F627E4F-1264-417A-87A7-08B05D28D054}" type="datetime1">
              <a:rPr lang="tr-TR" smtClean="0"/>
              <a:pPr/>
              <a:t>27.11.2018</a:t>
            </a:fld>
            <a:endParaRPr lang="tr-TR"/>
          </a:p>
        </p:txBody>
      </p:sp>
      <p:sp>
        <p:nvSpPr>
          <p:cNvPr id="8" name="7 Altbilgi Yer Tutucusu"/>
          <p:cNvSpPr>
            <a:spLocks noGrp="1"/>
          </p:cNvSpPr>
          <p:nvPr>
            <p:ph type="ftr" sz="quarter" idx="11"/>
          </p:nvPr>
        </p:nvSpPr>
        <p:spPr/>
        <p:txBody>
          <a:bodyPr/>
          <a:lstStyle/>
          <a:p>
            <a:r>
              <a:rPr lang="tr-TR" smtClean="0"/>
              <a:t>Arş. Gör. Burak BİLGE</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07A145A-8479-4511-B348-84F5B2029B88}" type="datetime1">
              <a:rPr lang="tr-TR" smtClean="0"/>
              <a:pPr/>
              <a:t>27.11.2018</a:t>
            </a:fld>
            <a:endParaRPr lang="tr-T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C71326A-34D0-40EB-A7E5-8FFBDA52621C}" type="datetime1">
              <a:rPr lang="tr-TR" smtClean="0"/>
              <a:pPr/>
              <a:t>27.11.2018</a:t>
            </a:fld>
            <a:endParaRPr lang="tr-TR"/>
          </a:p>
        </p:txBody>
      </p:sp>
      <p:sp>
        <p:nvSpPr>
          <p:cNvPr id="3" name="2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6A1FAC7-A9A7-40DD-B725-92AD1FB76ABA}" type="datetime1">
              <a:rPr lang="tr-TR" smtClean="0"/>
              <a:pPr/>
              <a:t>27.11.2018</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F7728AD-AE05-4D9A-A70E-40DE9F157038}" type="datetime1">
              <a:rPr lang="tr-TR" smtClean="0"/>
              <a:pPr/>
              <a:t>27.11.2018</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49917D-9C96-4272-8030-A10C1D825DDC}" type="datetime1">
              <a:rPr lang="tr-TR" smtClean="0"/>
              <a:pPr/>
              <a:t>27.11.2018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Arş. Gör. Burak BİLGE</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DOPİNG</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77500" lnSpcReduction="20000"/>
          </a:bodyPr>
          <a:lstStyle/>
          <a:p>
            <a:r>
              <a:rPr lang="tr-TR" b="1" dirty="0" smtClean="0"/>
              <a:t>Kusursuz sorumluluk hali sadece </a:t>
            </a:r>
            <a:r>
              <a:rPr lang="tr-TR" b="1" dirty="0" err="1" smtClean="0"/>
              <a:t>WADC’nin</a:t>
            </a:r>
            <a:r>
              <a:rPr lang="tr-TR" b="1" dirty="0" smtClean="0"/>
              <a:t> 2. maddesinde yer almaktadır</a:t>
            </a:r>
            <a:r>
              <a:rPr lang="tr-TR" dirty="0" smtClean="0"/>
              <a:t>. </a:t>
            </a:r>
            <a:r>
              <a:rPr lang="tr-TR" b="1" dirty="0" smtClean="0"/>
              <a:t>Ancak </a:t>
            </a:r>
            <a:r>
              <a:rPr lang="tr-TR" b="1" dirty="0" err="1" smtClean="0"/>
              <a:t>CAS’ın</a:t>
            </a:r>
            <a:r>
              <a:rPr lang="tr-TR" b="1" dirty="0" smtClean="0"/>
              <a:t> antrenörlerin de kusursuz sorumlu olduğuna ilişkin kararlarına rastlanmaktadır</a:t>
            </a:r>
            <a:r>
              <a:rPr lang="tr-TR" dirty="0" smtClean="0"/>
              <a:t>. Örnek bir olay şu şekildedir: 29 Kasım akşamı davacı, </a:t>
            </a:r>
            <a:r>
              <a:rPr lang="tr-TR" dirty="0" err="1" smtClean="0"/>
              <a:t>R’nin</a:t>
            </a:r>
            <a:r>
              <a:rPr lang="tr-TR" dirty="0" smtClean="0"/>
              <a:t> otel odasına gidip nasıl olduğunu sormuştur ve sporcu, başının ağrıdığını söylemiştir. </a:t>
            </a:r>
            <a:r>
              <a:rPr lang="tr-TR" dirty="0" err="1" smtClean="0"/>
              <a:t>Panadol</a:t>
            </a:r>
            <a:r>
              <a:rPr lang="tr-TR" dirty="0" smtClean="0"/>
              <a:t> alıp almadığını sormuş, </a:t>
            </a:r>
            <a:r>
              <a:rPr lang="tr-TR" dirty="0" err="1" smtClean="0"/>
              <a:t>R’de</a:t>
            </a:r>
            <a:r>
              <a:rPr lang="tr-TR" dirty="0" smtClean="0"/>
              <a:t> kalmadığını söylemiş, davacı da odasından bir tablet alıp geleceğini belirtmiştir. Sporcu tableti almış ancak antrenörünün kendisine </a:t>
            </a:r>
            <a:r>
              <a:rPr lang="tr-TR" dirty="0" err="1" smtClean="0"/>
              <a:t>Panadol’den</a:t>
            </a:r>
            <a:r>
              <a:rPr lang="tr-TR" dirty="0" smtClean="0"/>
              <a:t> başka tablet vermiş olabileceğini düşünmemiş- tir. Ancak tablet </a:t>
            </a:r>
            <a:r>
              <a:rPr lang="tr-TR" dirty="0" err="1" smtClean="0"/>
              <a:t>Panadol</a:t>
            </a:r>
            <a:r>
              <a:rPr lang="tr-TR" dirty="0" smtClean="0"/>
              <a:t> değil, yasaklı madde içeren bir tablettir. Davacı, odasında bir tablet bulduğunu, üzerindeki yazının okunmadığını, ancak sonradan hatırladığı kadarıyla bir kaç yıl önce karısına verdiği “</a:t>
            </a:r>
            <a:r>
              <a:rPr lang="tr-TR" dirty="0" err="1" smtClean="0"/>
              <a:t>Di</a:t>
            </a:r>
            <a:r>
              <a:rPr lang="tr-TR" dirty="0" smtClean="0"/>
              <a:t> </a:t>
            </a:r>
            <a:r>
              <a:rPr lang="tr-TR" dirty="0" err="1" smtClean="0"/>
              <a:t>Gesic</a:t>
            </a:r>
            <a:r>
              <a:rPr lang="tr-TR" dirty="0" smtClean="0"/>
              <a:t>” markasını taşıdığını belirtmiştir. Eskiden etkili bir baş ağrısı ilacı olduğunu ve </a:t>
            </a:r>
            <a:r>
              <a:rPr lang="tr-TR" dirty="0" err="1" smtClean="0"/>
              <a:t>Panadol’e</a:t>
            </a:r>
            <a:r>
              <a:rPr lang="tr-TR" dirty="0" smtClean="0"/>
              <a:t> eş değer bir ilaç olduğunu narkotik analjezik ya da yasaklı madde içerdiğini düşünmediğini açıklamıştır. «</a:t>
            </a:r>
            <a:r>
              <a:rPr lang="tr-TR" dirty="0" err="1" smtClean="0"/>
              <a:t>Di</a:t>
            </a:r>
            <a:r>
              <a:rPr lang="tr-TR" dirty="0" smtClean="0"/>
              <a:t> </a:t>
            </a:r>
            <a:r>
              <a:rPr lang="tr-TR" dirty="0" err="1" smtClean="0"/>
              <a:t>Gesic</a:t>
            </a:r>
            <a:r>
              <a:rPr lang="tr-TR" dirty="0" smtClean="0"/>
              <a:t>” gibi ilaçlarda </a:t>
            </a:r>
            <a:r>
              <a:rPr lang="tr-TR" dirty="0" err="1" smtClean="0"/>
              <a:t>propoksifen</a:t>
            </a:r>
            <a:r>
              <a:rPr lang="tr-TR" dirty="0" smtClean="0"/>
              <a:t> maddesinin mevcudiyeti saptanmıştır. </a:t>
            </a:r>
            <a:r>
              <a:rPr lang="tr-TR" b="1" dirty="0" smtClean="0"/>
              <a:t>Bunun üzerine, antrenöre 2 yıl müsabakalardan men cezası verilmiştir. Karar CAS önüne gelmiş ve CAS, antrenörün eyleminin (sporcusuna yasak madde vermiş olmak) suçun maddi unsurunu oluşturacağını ve kişisel kasıt bulunmasa da böylesi eylemlerde anti-doping kural ihlali olacağını belirtmiştir </a:t>
            </a:r>
            <a:r>
              <a:rPr lang="tr-TR" dirty="0" smtClean="0"/>
              <a:t>[CAS, 95/150 (www.tas-</a:t>
            </a:r>
            <a:r>
              <a:rPr lang="tr-TR" dirty="0" err="1" smtClean="0"/>
              <a:t>cas</a:t>
            </a:r>
            <a:r>
              <a:rPr lang="tr-TR" dirty="0" smtClean="0"/>
              <a:t>.org,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10000"/>
          </a:bodyPr>
          <a:lstStyle/>
          <a:p>
            <a:pPr algn="just"/>
            <a:r>
              <a:rPr lang="tr-TR" b="1" dirty="0" smtClean="0"/>
              <a:t>Türkiye Atletizm Federasyonu </a:t>
            </a:r>
            <a:r>
              <a:rPr lang="tr-TR" dirty="0" smtClean="0"/>
              <a:t>Disiplin Kurulu tarafından antrenörlerin kusursuz olduğunu belirterek men cezası vermiş ancak, karar Spor Genel Müdürlüğü Tahkim Kuruluna (SGMTK) taşınmış ve Kurul, </a:t>
            </a:r>
            <a:r>
              <a:rPr lang="tr-TR" b="1" dirty="0" smtClean="0"/>
              <a:t>suçta ve cezada kanunilik ilkesinin ihlali olarak değerlendirilmiş ve kusursuz sorumluluğu antrenörler hakkında uygulamamıştır </a:t>
            </a:r>
            <a:r>
              <a:rPr lang="tr-TR" dirty="0" smtClean="0"/>
              <a:t>( SGMTK, 2013/234 Esas, 2014/39 Karar, 13.02.2014 Tarih). Aynı karar </a:t>
            </a:r>
            <a:r>
              <a:rPr lang="tr-TR" dirty="0" err="1" smtClean="0"/>
              <a:t>CAS’a</a:t>
            </a:r>
            <a:r>
              <a:rPr lang="tr-TR" dirty="0" smtClean="0"/>
              <a:t> taşınmış ve kararda, CAS 95/150 davasında antrenör yasaklı madde içerdiğini bilmeden sporcuya ağrı kesici verdiğini, niyetinin olmaması ya da ilacın yasaklı madde içerdiğini bilmemesi kusursuz sorumluluktan kaçmasını engellemeyeceğini, mevcut davamızda antrenörün sporcuya herhangi bir şey verdiğine dair bir kanıt olmadığını belirterek kararı iptal etmiştir (CAS 2014/A/3480, 20 Haziran 2014).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a:bodyPr>
          <a:lstStyle/>
          <a:p>
            <a:pPr algn="just"/>
            <a:r>
              <a:rPr lang="tr-TR" dirty="0" smtClean="0"/>
              <a:t>Yasaklanmış olan maddelerin veya </a:t>
            </a:r>
            <a:r>
              <a:rPr lang="tr-TR" dirty="0" err="1" smtClean="0"/>
              <a:t>metabolitlerinin</a:t>
            </a:r>
            <a:r>
              <a:rPr lang="tr-TR" dirty="0" smtClean="0"/>
              <a:t> veya belirteçlerinin sporcunun vücudundan alınan örneklerde var olması halinde dopingle mücadele kural ihlalinin oluştuğu kabul edilir ve sporcu oyundan diskalifiye edilir ve sporcunun ferdi sonuçları iptal edilir. </a:t>
            </a:r>
            <a:r>
              <a:rPr lang="tr-TR" b="1" u="sng" dirty="0" smtClean="0"/>
              <a:t>Sporcunun men cezası alabilmesi için ise kusurlu olması gerekir</a:t>
            </a:r>
            <a:r>
              <a:rPr lang="tr-TR" dirty="0" smtClean="0"/>
              <a:t>. Bu durumda ilk görünüşte kanıt ilkesi yani, ispat külfetinin yer değiştirmesi söz konusu olacaktır. Sporcu, kusuru olmadığını ispat etmelidir ki süreli veya ömür boyu men cezası verilmesin.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Kusursuz Sorumluluğun Varlığı Halinde Uygulanacak Yaptırım</a:t>
            </a:r>
            <a:endParaRPr lang="tr-TR" dirty="0"/>
          </a:p>
        </p:txBody>
      </p:sp>
      <p:sp>
        <p:nvSpPr>
          <p:cNvPr id="3" name="2 İçerik Yer Tutucusu"/>
          <p:cNvSpPr>
            <a:spLocks noGrp="1"/>
          </p:cNvSpPr>
          <p:nvPr>
            <p:ph idx="1"/>
          </p:nvPr>
        </p:nvSpPr>
        <p:spPr/>
        <p:txBody>
          <a:bodyPr/>
          <a:lstStyle/>
          <a:p>
            <a:pPr algn="just"/>
            <a:r>
              <a:rPr lang="tr-TR" b="1" dirty="0" smtClean="0"/>
              <a:t>WADC 9</a:t>
            </a:r>
            <a:r>
              <a:rPr lang="tr-TR" dirty="0" smtClean="0"/>
              <a:t>: Bireysel sporlarda müsabaka sırasında yapılacak kontrollerde bulunan doping kuralı ihlali halinde;</a:t>
            </a:r>
          </a:p>
          <a:p>
            <a:r>
              <a:rPr lang="tr-TR" dirty="0" smtClean="0"/>
              <a:t>1. </a:t>
            </a:r>
            <a:r>
              <a:rPr lang="tr-TR" u="sng" dirty="0" smtClean="0"/>
              <a:t>Elde edilen sonuçların iptali</a:t>
            </a:r>
          </a:p>
          <a:p>
            <a:r>
              <a:rPr lang="tr-TR" dirty="0" smtClean="0"/>
              <a:t>2. </a:t>
            </a:r>
            <a:r>
              <a:rPr lang="tr-TR" u="sng" dirty="0" smtClean="0"/>
              <a:t>madalyaların, ödüllerin, puanların vs. geri alınması</a:t>
            </a:r>
          </a:p>
          <a:p>
            <a:r>
              <a:rPr lang="tr-TR" u="sng" dirty="0" smtClean="0"/>
              <a:t>Yaptırımları uygulanır</a:t>
            </a:r>
            <a:r>
              <a:rPr lang="tr-TR" dirty="0" smtClean="0"/>
              <a:t>.</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r>
              <a:rPr lang="tr-TR" b="1" dirty="0" smtClean="0"/>
              <a:t>WADC 10/1: </a:t>
            </a:r>
            <a:r>
              <a:rPr lang="tr-TR" dirty="0" smtClean="0"/>
              <a:t>	Bir anti-doping kural ihlali olduğunda sporcunun o turnuvada elde ettiği bütün sonuçlar ortadan kalkar. Bu durumda, sporcunun numunesinde yasaklı madde bir kez bulundu mu suçluluk karinesini çürütmek için herhangi bir ihtimal olmadan sporcu diskalifiye edilmektedir.</a:t>
            </a:r>
          </a:p>
          <a:p>
            <a:pPr algn="just"/>
            <a:r>
              <a:rPr lang="tr-TR" b="1" dirty="0" err="1" smtClean="0"/>
              <a:t>WADC’nin</a:t>
            </a:r>
            <a:r>
              <a:rPr lang="tr-TR" b="1" dirty="0" smtClean="0"/>
              <a:t> 10.5. </a:t>
            </a:r>
            <a:r>
              <a:rPr lang="tr-TR" dirty="0" smtClean="0"/>
              <a:t>düzenlemesine göre, bir anti-doping kural ihlali olduğunda sporcu, kusurunun olmadığını ispat ederse men cezası uygulanmayacaktır.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Yani, sporcuya belirli süreli veya ömür boyu müsabakalardan men cezası verebilmek için sporcunun kusuru değerlendirmeye alınır. Doktrine ve </a:t>
            </a:r>
            <a:r>
              <a:rPr lang="tr-TR" dirty="0" err="1" smtClean="0"/>
              <a:t>CAS’a</a:t>
            </a:r>
            <a:r>
              <a:rPr lang="tr-TR" dirty="0" smtClean="0"/>
              <a:t> göre, </a:t>
            </a:r>
            <a:r>
              <a:rPr lang="tr-TR" b="1" dirty="0" smtClean="0"/>
              <a:t>sporcunun kusuru varsa süreli veya ömür boyu men cezası uygulanacaktır. (Aksi kişilik haklarına saldırıdır.)</a:t>
            </a:r>
          </a:p>
          <a:p>
            <a:pPr algn="just"/>
            <a:r>
              <a:rPr lang="tr-TR" dirty="0" smtClean="0"/>
              <a:t>Sporcunun kusurunun olmadığını ispatlama hakkının elinden alınmaması gerekir. Sporcuya, yasaklanmış olan bir maddenin veya </a:t>
            </a:r>
            <a:r>
              <a:rPr lang="tr-TR" dirty="0" err="1" smtClean="0"/>
              <a:t>metabolitlerinin</a:t>
            </a:r>
            <a:r>
              <a:rPr lang="tr-TR" dirty="0" smtClean="0"/>
              <a:t> veya belirteçlerinin </a:t>
            </a:r>
            <a:r>
              <a:rPr lang="tr-TR" dirty="0" err="1" smtClean="0"/>
              <a:t>WADC’nin</a:t>
            </a:r>
            <a:r>
              <a:rPr lang="tr-TR" dirty="0" smtClean="0"/>
              <a:t> 2.1 maddesinin ihlali olarak alınan numunelerde ortaya çıkması durumunda men cezasının uygulanmaması için bu maddelerin kendi vücuduna nasıl girdiğini açıklama fırsatı verilmelidir.</a:t>
            </a:r>
            <a:endParaRPr lang="tr-TR" b="1"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İSPAT KÜLFETİ</a:t>
            </a:r>
            <a:endParaRPr lang="tr-TR" dirty="0"/>
          </a:p>
        </p:txBody>
      </p:sp>
      <p:sp>
        <p:nvSpPr>
          <p:cNvPr id="3" name="2 İçerik Yer Tutucusu"/>
          <p:cNvSpPr>
            <a:spLocks noGrp="1"/>
          </p:cNvSpPr>
          <p:nvPr>
            <p:ph idx="1"/>
          </p:nvPr>
        </p:nvSpPr>
        <p:spPr/>
        <p:txBody>
          <a:bodyPr>
            <a:normAutofit/>
          </a:bodyPr>
          <a:lstStyle/>
          <a:p>
            <a:pPr algn="just"/>
            <a:r>
              <a:rPr lang="tr-TR" b="1" dirty="0" smtClean="0"/>
              <a:t>WADC 3: </a:t>
            </a:r>
            <a:r>
              <a:rPr lang="tr-TR" dirty="0" smtClean="0"/>
              <a:t>Anti-doping kural ihlalinin oluştuğunu </a:t>
            </a:r>
            <a:r>
              <a:rPr lang="tr-TR" u="sng" dirty="0" smtClean="0"/>
              <a:t>ispat </a:t>
            </a:r>
            <a:r>
              <a:rPr lang="tr-TR" dirty="0" smtClean="0"/>
              <a:t>edecek olan dopingle mücadele organizasyonudur yani, herhangi bir doping uyuşmazlığında suçluluğu ispat edecek olan </a:t>
            </a:r>
            <a:r>
              <a:rPr lang="tr-TR" b="1" dirty="0" smtClean="0"/>
              <a:t>spor organizasyonunu</a:t>
            </a:r>
            <a:r>
              <a:rPr lang="tr-TR" dirty="0" smtClean="0"/>
              <a:t> yapan kişidir.</a:t>
            </a:r>
          </a:p>
          <a:p>
            <a:pPr algn="just"/>
            <a:r>
              <a:rPr lang="tr-TR" dirty="0" smtClean="0"/>
              <a:t>Sporcunun numunesinde yasaklanmış madde veya </a:t>
            </a:r>
            <a:r>
              <a:rPr lang="tr-TR" dirty="0" err="1" smtClean="0"/>
              <a:t>metabolitlerin</a:t>
            </a:r>
            <a:r>
              <a:rPr lang="tr-TR" dirty="0" smtClean="0"/>
              <a:t> veya belirteçlerin bulgusu dışında hiçbir delil yoktur. Ancak bir anti-doping kural ihlalinin ispatı için güvenilir olması şartıyla </a:t>
            </a:r>
            <a:r>
              <a:rPr lang="tr-TR" b="1" dirty="0" smtClean="0"/>
              <a:t>sporcunun itirafı ve tanık beyanı </a:t>
            </a:r>
            <a:r>
              <a:rPr lang="tr-TR" dirty="0" smtClean="0"/>
              <a:t>da yeterlidir.</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r>
              <a:rPr lang="tr-TR" dirty="0" smtClean="0"/>
              <a:t>Sporcunun vücut sıvısında yasaklı madde bulunur ise genel tecrübeye göre, uygulanmış veya kullanılmış madde ve bunun kusurlu bir şekilde yapılmış olduğu kabul edilir. Yasaklı olan maddenin bulunması buna sebep olan davranışın varlığını göstermektedir. Buradan iki karine doğar;</a:t>
            </a:r>
          </a:p>
          <a:p>
            <a:pPr algn="just"/>
            <a:endParaRPr lang="tr-TR" dirty="0"/>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graphicFrame>
        <p:nvGraphicFramePr>
          <p:cNvPr id="4" name="3 Diyagram"/>
          <p:cNvGraphicFramePr/>
          <p:nvPr/>
        </p:nvGraphicFramePr>
        <p:xfrm>
          <a:off x="1524000" y="4077072"/>
          <a:ext cx="6096000"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Bu karineleri çürütmek çok sıkı kurallara bağlıdır. Bu bulgunun olası nedenini iddia etmek yeterli değildir, bu iddiayı destekleyen gerçek, inandırıcı bulgular konmalıdır.</a:t>
            </a:r>
          </a:p>
          <a:p>
            <a:pPr algn="just"/>
            <a:r>
              <a:rPr lang="tr-TR" b="1" dirty="0" smtClean="0"/>
              <a:t>Sıkı bir kusursuz sorumluluk sistemi getirilmiş olsa da sporcu tarafından kusurunun olmadığı ispat edilebilecektir</a:t>
            </a:r>
            <a:r>
              <a:rPr lang="tr-TR" dirty="0" smtClean="0"/>
              <a:t>. Ancak </a:t>
            </a:r>
            <a:r>
              <a:rPr lang="tr-TR" dirty="0" err="1" smtClean="0"/>
              <a:t>WADC’nin</a:t>
            </a:r>
            <a:r>
              <a:rPr lang="tr-TR" dirty="0" smtClean="0"/>
              <a:t> 9. maddesi gereği, diğer sporcular üzerinde sporcunun avantajlı olmaması için, </a:t>
            </a:r>
            <a:r>
              <a:rPr lang="tr-TR" b="1" dirty="0" smtClean="0"/>
              <a:t>kastın veya ihmalin olmadığı ispat edilse dahi, sporcu diskalifiye edilecektir</a:t>
            </a:r>
            <a:r>
              <a:rPr lang="tr-TR" dirty="0" smtClean="0"/>
              <a:t>. Yani, kasıt veya ihmal sadece men cezasının belirlenmesinde devreye girmektedir.</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BİLİNMESİ GEREKEN ÖNEMLİ KAVRAMLAR</a:t>
            </a:r>
            <a:endParaRPr lang="tr-TR" dirty="0"/>
          </a:p>
        </p:txBody>
      </p:sp>
      <p:sp>
        <p:nvSpPr>
          <p:cNvPr id="3" name="2 İçerik Yer Tutucusu"/>
          <p:cNvSpPr>
            <a:spLocks noGrp="1"/>
          </p:cNvSpPr>
          <p:nvPr>
            <p:ph idx="1"/>
          </p:nvPr>
        </p:nvSpPr>
        <p:spPr/>
        <p:txBody>
          <a:bodyPr>
            <a:normAutofit/>
          </a:bodyPr>
          <a:lstStyle/>
          <a:p>
            <a:r>
              <a:rPr lang="tr-TR" b="1" dirty="0" err="1" smtClean="0"/>
              <a:t>Ioc</a:t>
            </a:r>
            <a:r>
              <a:rPr lang="tr-TR" b="1" dirty="0" smtClean="0"/>
              <a:t>: </a:t>
            </a:r>
            <a:r>
              <a:rPr lang="tr-TR" dirty="0" smtClean="0"/>
              <a:t>Uluslararası Olimpiyat Komitesi</a:t>
            </a:r>
          </a:p>
          <a:p>
            <a:r>
              <a:rPr lang="tr-TR" b="1" dirty="0" smtClean="0"/>
              <a:t>WADA</a:t>
            </a:r>
            <a:r>
              <a:rPr lang="tr-TR" dirty="0" smtClean="0"/>
              <a:t>: Dünya Anti-Doping Ajansı</a:t>
            </a:r>
          </a:p>
          <a:p>
            <a:r>
              <a:rPr lang="tr-TR" b="1" dirty="0" smtClean="0"/>
              <a:t>WADC:</a:t>
            </a:r>
            <a:r>
              <a:rPr lang="tr-TR" dirty="0" smtClean="0"/>
              <a:t> Dünya Anti Doping </a:t>
            </a:r>
            <a:r>
              <a:rPr lang="tr-TR" dirty="0" err="1" smtClean="0"/>
              <a:t>Code</a:t>
            </a:r>
            <a:endParaRPr lang="tr-TR" dirty="0" smtClean="0"/>
          </a:p>
          <a:p>
            <a:pPr algn="just"/>
            <a:r>
              <a:rPr lang="tr-TR" b="1" dirty="0" smtClean="0"/>
              <a:t>Doping, </a:t>
            </a:r>
            <a:r>
              <a:rPr lang="tr-TR" dirty="0" smtClean="0"/>
              <a:t>sporcunun yarışma sırasında </a:t>
            </a:r>
            <a:r>
              <a:rPr lang="tr-TR" i="1" dirty="0" smtClean="0"/>
              <a:t>fiziksel ve zihinsel</a:t>
            </a:r>
            <a:r>
              <a:rPr lang="tr-TR" dirty="0" smtClean="0"/>
              <a:t> performansını arttırmak amacı ile, "Uluslararası Olimpiyat Komitesi (IOC) tarafından yasaklanmış </a:t>
            </a:r>
            <a:r>
              <a:rPr lang="tr-TR" i="1" dirty="0" smtClean="0"/>
              <a:t>madde veya yöntemlerin</a:t>
            </a:r>
            <a:r>
              <a:rPr lang="tr-TR" dirty="0" smtClean="0"/>
              <a:t> sporcu tarafından bilinçli veya bilinçsiz olarak kullanımı" olarak tanımlanmaktadır.</a:t>
            </a:r>
          </a:p>
          <a:p>
            <a:endParaRPr lang="tr-TR" dirty="0" smtClean="0"/>
          </a:p>
          <a:p>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692696"/>
            <a:ext cx="7772400" cy="5327104"/>
          </a:xfrm>
        </p:spPr>
        <p:txBody>
          <a:bodyPr>
            <a:normAutofit fontScale="92500" lnSpcReduction="20000"/>
          </a:bodyPr>
          <a:lstStyle/>
          <a:p>
            <a:pPr algn="just"/>
            <a:r>
              <a:rPr lang="tr-TR" b="1" dirty="0" smtClean="0"/>
              <a:t>Gençlik ve Spor Genel Müdürlüğü Sporda Dopingle Mücadele Yönetmeliği m. 4’de </a:t>
            </a:r>
            <a:r>
              <a:rPr lang="tr-TR" dirty="0" smtClean="0"/>
              <a:t>dopingin tanımı şu şekilde yapılmıştır: “</a:t>
            </a:r>
            <a:r>
              <a:rPr lang="tr-TR" i="1" dirty="0" smtClean="0"/>
              <a:t>Sporculara farmakolojik sınıflama içinde yer alan doping maddelerinin verilmesini ve doping </a:t>
            </a:r>
            <a:r>
              <a:rPr lang="tr-TR" i="1" dirty="0" err="1" smtClean="0"/>
              <a:t>metodları</a:t>
            </a:r>
            <a:r>
              <a:rPr lang="tr-TR" i="1" dirty="0" smtClean="0"/>
              <a:t> uygulamasını veya bu maddeler ve </a:t>
            </a:r>
            <a:r>
              <a:rPr lang="tr-TR" i="1" dirty="0" err="1" smtClean="0"/>
              <a:t>metodların</a:t>
            </a:r>
            <a:r>
              <a:rPr lang="tr-TR" i="1" dirty="0" smtClean="0"/>
              <a:t> sporcular tarafından kullanılmasını</a:t>
            </a:r>
            <a:r>
              <a:rPr lang="tr-TR" dirty="0" smtClean="0"/>
              <a:t>” ifade etmektedir. </a:t>
            </a:r>
          </a:p>
          <a:p>
            <a:pPr algn="just"/>
            <a:r>
              <a:rPr lang="tr-TR" dirty="0" smtClean="0"/>
              <a:t>Doping sayılan yöntem ve maddeler her yıl </a:t>
            </a:r>
            <a:r>
              <a:rPr lang="tr-TR" b="1" dirty="0" smtClean="0"/>
              <a:t>IOC</a:t>
            </a:r>
            <a:r>
              <a:rPr lang="tr-TR" dirty="0" smtClean="0"/>
              <a:t> ve </a:t>
            </a:r>
            <a:r>
              <a:rPr lang="tr-TR" b="1" dirty="0" smtClean="0"/>
              <a:t>WADA</a:t>
            </a:r>
            <a:r>
              <a:rPr lang="tr-TR" dirty="0" smtClean="0"/>
              <a:t> tarafından belirlenmektedir.</a:t>
            </a:r>
          </a:p>
          <a:p>
            <a:pPr algn="just"/>
            <a:r>
              <a:rPr lang="tr-TR" dirty="0" smtClean="0"/>
              <a:t>Doping hem haksız rekabete zemin </a:t>
            </a:r>
            <a:r>
              <a:rPr lang="tr-TR" dirty="0" smtClean="0"/>
              <a:t>hazırlaması </a:t>
            </a:r>
            <a:r>
              <a:rPr lang="tr-TR" dirty="0" smtClean="0"/>
              <a:t>hem de sporcu sağlığını kısa ve uzun süreli olarak </a:t>
            </a:r>
            <a:r>
              <a:rPr lang="tr-TR" dirty="0" smtClean="0"/>
              <a:t>bozması </a:t>
            </a:r>
            <a:r>
              <a:rPr lang="tr-TR" dirty="0" smtClean="0"/>
              <a:t>ve hatta olası ölüm risklerinin oluşmasına neden olmasından dolayı spor etiğine aykırıdır. Bu nedenlerle doping WADA, Uluslararası Olimpiyat Komitesi (IOC), FIFA, UEFA, FIBA, IAAF gibi uluslararası spor organizasyonları tarafından yasaklanmıştır.</a:t>
            </a:r>
          </a:p>
          <a:p>
            <a:pPr algn="just"/>
            <a:endParaRPr lang="tr-TR" dirty="0" smtClean="0"/>
          </a:p>
          <a:p>
            <a:pPr algn="just"/>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DOPİNGLE MÜCADELE KURAL İHLALİ</a:t>
            </a:r>
            <a:endParaRPr lang="tr-TR" dirty="0"/>
          </a:p>
        </p:txBody>
      </p:sp>
      <p:sp>
        <p:nvSpPr>
          <p:cNvPr id="3" name="2 İçerik Yer Tutucusu"/>
          <p:cNvSpPr>
            <a:spLocks noGrp="1"/>
          </p:cNvSpPr>
          <p:nvPr>
            <p:ph idx="1"/>
          </p:nvPr>
        </p:nvSpPr>
        <p:spPr/>
        <p:txBody>
          <a:bodyPr>
            <a:normAutofit/>
          </a:bodyPr>
          <a:lstStyle/>
          <a:p>
            <a:pPr>
              <a:buFont typeface="Wingdings" pitchFamily="2" charset="2"/>
              <a:buChar char="Ø"/>
            </a:pPr>
            <a:r>
              <a:rPr lang="tr-TR" u="sng" dirty="0" smtClean="0"/>
              <a:t>Yasak Maddelerin Sporcudan alınan numunelerde bulunması</a:t>
            </a:r>
            <a:r>
              <a:rPr lang="tr-TR" dirty="0" smtClean="0"/>
              <a:t>,</a:t>
            </a:r>
          </a:p>
          <a:p>
            <a:pPr>
              <a:buFont typeface="Wingdings" pitchFamily="2" charset="2"/>
              <a:buChar char="Ø"/>
            </a:pPr>
            <a:r>
              <a:rPr lang="tr-TR" u="sng" dirty="0" smtClean="0"/>
              <a:t>Yasak maddenin veya yöntemin kullanılması veya teşebbüs edilmesi</a:t>
            </a:r>
            <a:r>
              <a:rPr lang="tr-TR" dirty="0" smtClean="0"/>
              <a:t>,</a:t>
            </a:r>
          </a:p>
          <a:p>
            <a:pPr>
              <a:buFont typeface="Wingdings" pitchFamily="2" charset="2"/>
              <a:buChar char="Ø"/>
            </a:pPr>
            <a:r>
              <a:rPr lang="tr-TR" u="sng" dirty="0" smtClean="0"/>
              <a:t>Haklı neden olmaksızın numune alınımı reddetmek veya kaçmak</a:t>
            </a:r>
            <a:r>
              <a:rPr lang="tr-TR" dirty="0" smtClean="0"/>
              <a:t>,</a:t>
            </a:r>
          </a:p>
          <a:p>
            <a:pPr algn="just">
              <a:buFont typeface="Wingdings" pitchFamily="2" charset="2"/>
              <a:buChar char="Ø"/>
            </a:pPr>
            <a:r>
              <a:rPr lang="tr-TR" u="sng" dirty="0" smtClean="0"/>
              <a:t>Yasaklanmış maddenin veya yöntemin ticaretini yapmak,</a:t>
            </a:r>
          </a:p>
          <a:p>
            <a:pPr>
              <a:buFont typeface="Wingdings" pitchFamily="2" charset="2"/>
              <a:buChar char="Ø"/>
            </a:pPr>
            <a:r>
              <a:rPr lang="tr-TR" u="sng" dirty="0" smtClean="0"/>
              <a:t>Sporcuya madde veya yöntem kullanımını teşvik etme, kışkırtma, destekleme, örtbas etme</a:t>
            </a:r>
            <a:r>
              <a:rPr lang="tr-TR" dirty="0" smtClean="0"/>
              <a:t>.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a:bodyPr>
          <a:lstStyle/>
          <a:p>
            <a:pPr algn="just">
              <a:buFont typeface="Wingdings" pitchFamily="2" charset="2"/>
              <a:buChar char="Ø"/>
            </a:pPr>
            <a:r>
              <a:rPr lang="tr-TR" dirty="0" smtClean="0"/>
              <a:t>Bir sporcu herhangi bir müsabakaya girerek, spor </a:t>
            </a:r>
            <a:r>
              <a:rPr lang="tr-TR" dirty="0" err="1" smtClean="0"/>
              <a:t>kulubü</a:t>
            </a:r>
            <a:r>
              <a:rPr lang="tr-TR" dirty="0" smtClean="0"/>
              <a:t> ile </a:t>
            </a:r>
            <a:r>
              <a:rPr lang="tr-TR" b="1" dirty="0" smtClean="0"/>
              <a:t>sözleşme ilişkisine </a:t>
            </a:r>
            <a:r>
              <a:rPr lang="tr-TR" dirty="0" smtClean="0"/>
              <a:t>dahil olur. Dolayısıyla sözleşmeye dayalı olarak çeşitli zorunlu önlemlere katlanma yükümlülüğü altındadır. Doping numunesi ve doping kurallarının ihlal edilmemesi de bunlardan biridir. Bu husus dikkate alındığında, sporcu ile kuruluş arasındaki </a:t>
            </a:r>
            <a:r>
              <a:rPr lang="tr-TR" b="1" dirty="0" smtClean="0"/>
              <a:t>doping soruşturması bir özel hukuk karakterine sahiptir.</a:t>
            </a:r>
          </a:p>
          <a:p>
            <a:pPr algn="just">
              <a:buFont typeface="Wingdings" pitchFamily="2" charset="2"/>
              <a:buChar char="Ø"/>
            </a:pPr>
            <a:r>
              <a:rPr lang="tr-TR" dirty="0" smtClean="0"/>
              <a:t>Dopinge ilişkin CAS değerlendirmelerine bakıldığı zaman, dopingin bir Medeni Hukuk ilişkisi olduğunun vurgulandığı görülmektedir.</a:t>
            </a:r>
            <a:endParaRPr lang="tr-TR" b="1"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Font typeface="Wingdings" pitchFamily="2" charset="2"/>
              <a:buChar char="Ø"/>
            </a:pPr>
            <a:r>
              <a:rPr lang="tr-TR" sz="3200" dirty="0" smtClean="0"/>
              <a:t>Numunesinde yasaklı madde bulunan sporcu </a:t>
            </a:r>
            <a:r>
              <a:rPr lang="tr-TR" sz="3200" b="1" dirty="0" smtClean="0"/>
              <a:t>diskalifiye</a:t>
            </a:r>
            <a:r>
              <a:rPr lang="tr-TR" sz="3200" dirty="0" smtClean="0"/>
              <a:t> edilir ve disiplin prosedürüne tabi tutulur. Bu durumda sporcu, ilgili spor kuruluşunun talimatları ile verilen haklar doğrultusunda disiplin prosedürüne tabi olur. Yoksa </a:t>
            </a:r>
            <a:r>
              <a:rPr lang="tr-TR" sz="3200" u="sng" dirty="0" smtClean="0"/>
              <a:t>Ceza Hukukundan kaynaklı bir soruşturma yürütülmez. </a:t>
            </a:r>
            <a:r>
              <a:rPr lang="tr-TR" sz="3200" dirty="0" smtClean="0"/>
              <a:t>Bu sebeple devletin yaptırım sistemi içerisinde gelişen ilkeler uygulanmaz</a:t>
            </a:r>
            <a:r>
              <a:rPr lang="tr-TR" dirty="0" smtClean="0"/>
              <a:t>.</a:t>
            </a:r>
            <a:endParaRPr lang="tr-TR" u="sng"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sz="3600" dirty="0" smtClean="0"/>
              <a:t>Yine de ceza hukuku ilkeleri buradan soyutlanamaz. Zira anti-doping kural ihlalleri ancak talimatlarla düzenlenebilir; talimatlarda yer alan düzenlemeler dışında anti-doping kuralı ihdas edilemez ve geniş yorumlanamaz. Bu, bir Ceza Hukuku ilkesidir.</a:t>
            </a:r>
            <a:endParaRPr lang="tr-TR" sz="3600"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DOPİNG İHLALLERİNDE KUSURSUZ SORUMLULUK</a:t>
            </a:r>
            <a:endParaRPr lang="tr-TR" dirty="0"/>
          </a:p>
        </p:txBody>
      </p:sp>
      <p:sp>
        <p:nvSpPr>
          <p:cNvPr id="3" name="2 İçerik Yer Tutucusu"/>
          <p:cNvSpPr>
            <a:spLocks noGrp="1"/>
          </p:cNvSpPr>
          <p:nvPr>
            <p:ph idx="1"/>
          </p:nvPr>
        </p:nvSpPr>
        <p:spPr/>
        <p:txBody>
          <a:bodyPr>
            <a:normAutofit/>
          </a:bodyPr>
          <a:lstStyle/>
          <a:p>
            <a:pPr algn="just"/>
            <a:r>
              <a:rPr lang="tr-TR" dirty="0" smtClean="0"/>
              <a:t>Dopingde </a:t>
            </a:r>
            <a:r>
              <a:rPr lang="tr-TR" b="1" dirty="0" smtClean="0"/>
              <a:t>kusursuz sorumluluk </a:t>
            </a:r>
            <a:r>
              <a:rPr lang="tr-TR" dirty="0" smtClean="0"/>
              <a:t>eğer bir anti-doping kural ihlali varsa, sporcunun kusurlu olup olmadığına bakılmaksızın disiplin yaptırımının uygulanmasıdır.</a:t>
            </a:r>
          </a:p>
          <a:p>
            <a:pPr algn="just"/>
            <a:r>
              <a:rPr lang="tr-TR" dirty="0" smtClean="0"/>
              <a:t>Yani, sporcunun numunesinde yasaklı madde veya </a:t>
            </a:r>
            <a:r>
              <a:rPr lang="tr-TR" dirty="0" err="1" smtClean="0"/>
              <a:t>metabolitlerin</a:t>
            </a:r>
            <a:r>
              <a:rPr lang="tr-TR" dirty="0" smtClean="0"/>
              <a:t> veya belirteçlerin bulunması halinde, yasaklı maddenin sporcunun vücuduna nasıl girdiğine veya sporcunun </a:t>
            </a:r>
            <a:r>
              <a:rPr lang="tr-TR" b="1" dirty="0" smtClean="0"/>
              <a:t>kastının veya ihmalinin olup olmadığına bakılmaksızın </a:t>
            </a:r>
            <a:r>
              <a:rPr lang="tr-TR" dirty="0" smtClean="0"/>
              <a:t>müeyyide uygulanması kusursuz sorumluluğu ifade eder.</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sz="2800" dirty="0" smtClean="0"/>
              <a:t>Kural olarak herkes kusuru ile sorumludur. Kusursuz sorumluluk istisnai durumlarda geçerlidir. Dopingle mücadelenin etkin bir şekilde yürütülebilmesi için de </a:t>
            </a:r>
            <a:r>
              <a:rPr lang="tr-TR" sz="2800" b="1" u="sng" dirty="0" smtClean="0"/>
              <a:t>kusursuz sorumluluk </a:t>
            </a:r>
            <a:r>
              <a:rPr lang="tr-TR" sz="2800" dirty="0" smtClean="0"/>
              <a:t>getirilmiştir. Mevcut olayda anti-doping kural ihlalinin varlığı sabit olduktan sonra, sporcunun kusuru olup olmadığına bakılmaksızın ceza tayin edilmektedir. Ancak </a:t>
            </a:r>
            <a:r>
              <a:rPr lang="tr-TR" sz="2800" b="1" dirty="0" smtClean="0"/>
              <a:t>uygulanacak olan cezanın türünde</a:t>
            </a:r>
            <a:r>
              <a:rPr lang="tr-TR" sz="2800" dirty="0" smtClean="0"/>
              <a:t> sporcunun kusuru dikkate alınmaktadır.</a:t>
            </a:r>
            <a:endParaRPr lang="tr-TR" sz="2800" dirty="0"/>
          </a:p>
        </p:txBody>
      </p:sp>
      <p:sp>
        <p:nvSpPr>
          <p:cNvPr id="5" name="4 Altbilgi Yer Tutucusu"/>
          <p:cNvSpPr>
            <a:spLocks noGrp="1"/>
          </p:cNvSpPr>
          <p:nvPr>
            <p:ph type="ftr" sz="quarter" idx="11"/>
          </p:nvPr>
        </p:nvSpPr>
        <p:spPr/>
        <p:txBody>
          <a:bodyPr/>
          <a:lstStyle/>
          <a:p>
            <a:r>
              <a:rPr lang="tr-TR" sz="2800" dirty="0" smtClean="0"/>
              <a:t>Arş. Gör. Burak BİLGE</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z="2800" smtClean="0"/>
              <a:pPr/>
              <a:t>9</a:t>
            </a:fld>
            <a:endParaRPr lang="tr-TR" sz="2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513</TotalTime>
  <Words>1317</Words>
  <Application>Microsoft Office PowerPoint</Application>
  <PresentationFormat>Ekran Gösterisi (4:3)</PresentationFormat>
  <Paragraphs>79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DOPİNG</vt:lpstr>
      <vt:lpstr>BİLİNMESİ GEREKEN ÖNEMLİ KAVRAMLAR</vt:lpstr>
      <vt:lpstr>Slayt 3</vt:lpstr>
      <vt:lpstr>DOPİNGLE MÜCADELE KURAL İHLALİ</vt:lpstr>
      <vt:lpstr>Slayt 5</vt:lpstr>
      <vt:lpstr>Slayt 6</vt:lpstr>
      <vt:lpstr>Slayt 7</vt:lpstr>
      <vt:lpstr>DOPİNG İHLALLERİNDE KUSURSUZ SORUMLULUK</vt:lpstr>
      <vt:lpstr>Slayt 9</vt:lpstr>
      <vt:lpstr>Slayt 10</vt:lpstr>
      <vt:lpstr>Slayt 11</vt:lpstr>
      <vt:lpstr>Slayt 12</vt:lpstr>
      <vt:lpstr>Kusursuz Sorumluluğun Varlığı Halinde Uygulanacak Yaptırım</vt:lpstr>
      <vt:lpstr>Slayt 14</vt:lpstr>
      <vt:lpstr>Slayt 15</vt:lpstr>
      <vt:lpstr>İSPAT KÜLFETİ</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dc:title>
  <dc:creator>user1</dc:creator>
  <cp:lastModifiedBy>Windows User</cp:lastModifiedBy>
  <cp:revision>59</cp:revision>
  <dcterms:created xsi:type="dcterms:W3CDTF">2017-10-31T10:41:43Z</dcterms:created>
  <dcterms:modified xsi:type="dcterms:W3CDTF">2018-11-27T13:17:36Z</dcterms:modified>
</cp:coreProperties>
</file>