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C1149-77C9-4FDE-B8C7-DA6BC32FB8F5}" type="doc">
      <dgm:prSet loTypeId="urn:microsoft.com/office/officeart/2005/8/layout/hList1" loCatId="list" qsTypeId="urn:microsoft.com/office/officeart/2005/8/quickstyle/3d3" qsCatId="3D" csTypeId="urn:microsoft.com/office/officeart/2005/8/colors/accent1_2" csCatId="accent1" phldr="1"/>
      <dgm:spPr/>
      <dgm:t>
        <a:bodyPr/>
        <a:lstStyle/>
        <a:p>
          <a:endParaRPr lang="tr-TR"/>
        </a:p>
      </dgm:t>
    </dgm:pt>
    <dgm:pt modelId="{4F0D4F37-9583-4CA9-98C4-5E3838E15BA3}">
      <dgm:prSet phldrT="[Metin]"/>
      <dgm:spPr/>
      <dgm:t>
        <a:bodyPr/>
        <a:lstStyle/>
        <a:p>
          <a:r>
            <a:rPr lang="tr-TR" b="1" dirty="0" smtClean="0"/>
            <a:t>KASTI KALDIRAN HATA</a:t>
          </a:r>
          <a:endParaRPr lang="tr-TR" b="1" dirty="0"/>
        </a:p>
      </dgm:t>
    </dgm:pt>
    <dgm:pt modelId="{55D1C025-FCB7-4F34-94DC-15FFF2774997}" type="parTrans" cxnId="{CB0845C0-3498-4083-9481-1ED5AFF9BA30}">
      <dgm:prSet/>
      <dgm:spPr/>
      <dgm:t>
        <a:bodyPr/>
        <a:lstStyle/>
        <a:p>
          <a:endParaRPr lang="tr-TR"/>
        </a:p>
      </dgm:t>
    </dgm:pt>
    <dgm:pt modelId="{A46FE1F5-F464-4B41-8B8D-C4AD6536C864}" type="sibTrans" cxnId="{CB0845C0-3498-4083-9481-1ED5AFF9BA30}">
      <dgm:prSet/>
      <dgm:spPr/>
      <dgm:t>
        <a:bodyPr/>
        <a:lstStyle/>
        <a:p>
          <a:endParaRPr lang="tr-TR"/>
        </a:p>
      </dgm:t>
    </dgm:pt>
    <dgm:pt modelId="{9ED5550D-A31B-472D-A3EE-2DBD155114BB}">
      <dgm:prSet phldrT="[Metin]"/>
      <dgm:spPr/>
      <dgm:t>
        <a:bodyPr/>
        <a:lstStyle/>
        <a:p>
          <a:pPr algn="ctr"/>
          <a:r>
            <a:rPr lang="tr-TR" dirty="0" smtClean="0"/>
            <a:t>Suçun maddi unsurlarında hata (30/1)</a:t>
          </a:r>
          <a:endParaRPr lang="tr-TR" dirty="0"/>
        </a:p>
      </dgm:t>
    </dgm:pt>
    <dgm:pt modelId="{3E595CD7-C9BA-4FA1-9FD3-9DA70312A99D}" type="parTrans" cxnId="{04177F88-20EA-4457-81E6-ABC50B7A380E}">
      <dgm:prSet/>
      <dgm:spPr/>
      <dgm:t>
        <a:bodyPr/>
        <a:lstStyle/>
        <a:p>
          <a:endParaRPr lang="tr-TR"/>
        </a:p>
      </dgm:t>
    </dgm:pt>
    <dgm:pt modelId="{C8ABD2C8-23CB-433F-8332-3E3CD58D85B2}" type="sibTrans" cxnId="{04177F88-20EA-4457-81E6-ABC50B7A380E}">
      <dgm:prSet/>
      <dgm:spPr/>
      <dgm:t>
        <a:bodyPr/>
        <a:lstStyle/>
        <a:p>
          <a:endParaRPr lang="tr-TR"/>
        </a:p>
      </dgm:t>
    </dgm:pt>
    <dgm:pt modelId="{0239F424-D9EC-4F11-98B5-61AEE6A85AF0}">
      <dgm:prSet phldrT="[Metin]"/>
      <dgm:spPr/>
      <dgm:t>
        <a:bodyPr/>
        <a:lstStyle/>
        <a:p>
          <a:pPr algn="ctr"/>
          <a:r>
            <a:rPr lang="tr-TR" dirty="0" smtClean="0"/>
            <a:t>Suçun nitelikli unsurlarında hata (30/2)</a:t>
          </a:r>
          <a:endParaRPr lang="tr-TR" dirty="0"/>
        </a:p>
      </dgm:t>
    </dgm:pt>
    <dgm:pt modelId="{745D4554-1F22-484B-8D13-B8A1E1EB7854}" type="parTrans" cxnId="{39A06A38-DADB-4264-894B-A2A24B62374C}">
      <dgm:prSet/>
      <dgm:spPr/>
      <dgm:t>
        <a:bodyPr/>
        <a:lstStyle/>
        <a:p>
          <a:endParaRPr lang="tr-TR"/>
        </a:p>
      </dgm:t>
    </dgm:pt>
    <dgm:pt modelId="{ADDD4783-BE01-4F78-B3FD-6A2D30E33089}" type="sibTrans" cxnId="{39A06A38-DADB-4264-894B-A2A24B62374C}">
      <dgm:prSet/>
      <dgm:spPr/>
      <dgm:t>
        <a:bodyPr/>
        <a:lstStyle/>
        <a:p>
          <a:endParaRPr lang="tr-TR"/>
        </a:p>
      </dgm:t>
    </dgm:pt>
    <dgm:pt modelId="{8A7C91DB-EA0C-4DDC-B5D4-41633AC65C8E}">
      <dgm:prSet phldrT="[Metin]"/>
      <dgm:spPr/>
      <dgm:t>
        <a:bodyPr/>
        <a:lstStyle/>
        <a:p>
          <a:r>
            <a:rPr lang="tr-TR" b="1" dirty="0" smtClean="0"/>
            <a:t>KUSURLULUĞU ETKİLEYEN HATA</a:t>
          </a:r>
          <a:endParaRPr lang="tr-TR" b="1" dirty="0"/>
        </a:p>
      </dgm:t>
    </dgm:pt>
    <dgm:pt modelId="{35CDE28F-4FC9-42D6-B46E-5EBA0AC8EDBC}" type="parTrans" cxnId="{3B1AE19F-1868-4489-B5FD-86BEDAABDB0E}">
      <dgm:prSet/>
      <dgm:spPr/>
      <dgm:t>
        <a:bodyPr/>
        <a:lstStyle/>
        <a:p>
          <a:endParaRPr lang="tr-TR"/>
        </a:p>
      </dgm:t>
    </dgm:pt>
    <dgm:pt modelId="{903725F9-8079-486C-9C2E-ABDBAC3A7A36}" type="sibTrans" cxnId="{3B1AE19F-1868-4489-B5FD-86BEDAABDB0E}">
      <dgm:prSet/>
      <dgm:spPr/>
      <dgm:t>
        <a:bodyPr/>
        <a:lstStyle/>
        <a:p>
          <a:endParaRPr lang="tr-TR"/>
        </a:p>
      </dgm:t>
    </dgm:pt>
    <dgm:pt modelId="{4FC5F480-9FCE-419A-BB52-8F7A540B4C7D}">
      <dgm:prSet phldrT="[Metin]"/>
      <dgm:spPr/>
      <dgm:t>
        <a:bodyPr/>
        <a:lstStyle/>
        <a:p>
          <a:pPr algn="ctr"/>
          <a:r>
            <a:rPr lang="tr-TR" dirty="0" smtClean="0"/>
            <a:t>Kusurluluğu Kaldıran ya da Azaltan Bir Sebebin Maddi Şartlarında Hata (30/3)</a:t>
          </a:r>
          <a:endParaRPr lang="tr-TR" dirty="0"/>
        </a:p>
      </dgm:t>
    </dgm:pt>
    <dgm:pt modelId="{AF82BA6C-2F8B-406F-B88D-7549998FAEDE}" type="parTrans" cxnId="{9C18290C-947B-4D71-A37E-B4B0AC7165A8}">
      <dgm:prSet/>
      <dgm:spPr/>
      <dgm:t>
        <a:bodyPr/>
        <a:lstStyle/>
        <a:p>
          <a:endParaRPr lang="tr-TR"/>
        </a:p>
      </dgm:t>
    </dgm:pt>
    <dgm:pt modelId="{455CC373-8C73-4CFE-9251-65AF3E927169}" type="sibTrans" cxnId="{9C18290C-947B-4D71-A37E-B4B0AC7165A8}">
      <dgm:prSet/>
      <dgm:spPr/>
      <dgm:t>
        <a:bodyPr/>
        <a:lstStyle/>
        <a:p>
          <a:endParaRPr lang="tr-TR"/>
        </a:p>
      </dgm:t>
    </dgm:pt>
    <dgm:pt modelId="{CA8B4E8D-487A-4FB2-8A31-853B5D6D5E5C}">
      <dgm:prSet phldrT="[Metin]"/>
      <dgm:spPr/>
      <dgm:t>
        <a:bodyPr/>
        <a:lstStyle/>
        <a:p>
          <a:pPr algn="ctr"/>
          <a:r>
            <a:rPr lang="tr-TR" dirty="0" smtClean="0"/>
            <a:t>Hukuki Hata (Normun Varlığında Hata/Haksızlık Yanılgısı/Yasak Hatası) 30/4</a:t>
          </a:r>
          <a:endParaRPr lang="tr-TR" dirty="0"/>
        </a:p>
      </dgm:t>
    </dgm:pt>
    <dgm:pt modelId="{2F44C0EE-31A4-4772-962F-2DCE36AB953D}" type="parTrans" cxnId="{9B6AFC5A-AD31-437B-9ECE-B22D53345279}">
      <dgm:prSet/>
      <dgm:spPr/>
      <dgm:t>
        <a:bodyPr/>
        <a:lstStyle/>
        <a:p>
          <a:endParaRPr lang="tr-TR"/>
        </a:p>
      </dgm:t>
    </dgm:pt>
    <dgm:pt modelId="{FFC3229F-3CFC-4976-A20E-F741DD5DB538}" type="sibTrans" cxnId="{9B6AFC5A-AD31-437B-9ECE-B22D53345279}">
      <dgm:prSet/>
      <dgm:spPr/>
      <dgm:t>
        <a:bodyPr/>
        <a:lstStyle/>
        <a:p>
          <a:endParaRPr lang="tr-TR"/>
        </a:p>
      </dgm:t>
    </dgm:pt>
    <dgm:pt modelId="{ADA8A164-CA34-490B-9BE1-62B29349DB51}">
      <dgm:prSet phldrT="[Metin]"/>
      <dgm:spPr/>
      <dgm:t>
        <a:bodyPr/>
        <a:lstStyle/>
        <a:p>
          <a:pPr algn="ctr"/>
          <a:r>
            <a:rPr lang="tr-TR" dirty="0" smtClean="0"/>
            <a:t>Hukuka Uygunluk Sebeplerinin Maddi Şartlarında Hata (30/3)</a:t>
          </a:r>
          <a:endParaRPr lang="tr-TR" dirty="0"/>
        </a:p>
      </dgm:t>
    </dgm:pt>
    <dgm:pt modelId="{D43E0499-4604-4D70-A015-5418E86E5907}" type="parTrans" cxnId="{476FDB86-25BC-4043-9C9D-189A1DAE7188}">
      <dgm:prSet/>
      <dgm:spPr/>
      <dgm:t>
        <a:bodyPr/>
        <a:lstStyle/>
        <a:p>
          <a:endParaRPr lang="tr-TR"/>
        </a:p>
      </dgm:t>
    </dgm:pt>
    <dgm:pt modelId="{05C9FBCA-39E3-451D-8D14-A01A3BCFBE64}" type="sibTrans" cxnId="{476FDB86-25BC-4043-9C9D-189A1DAE7188}">
      <dgm:prSet/>
      <dgm:spPr/>
      <dgm:t>
        <a:bodyPr/>
        <a:lstStyle/>
        <a:p>
          <a:endParaRPr lang="tr-TR"/>
        </a:p>
      </dgm:t>
    </dgm:pt>
    <dgm:pt modelId="{F79E6EAE-B8AE-4C39-9EAE-198AD7A5BDAD}" type="pres">
      <dgm:prSet presAssocID="{E3EC1149-77C9-4FDE-B8C7-DA6BC32FB8F5}" presName="Name0" presStyleCnt="0">
        <dgm:presLayoutVars>
          <dgm:dir/>
          <dgm:animLvl val="lvl"/>
          <dgm:resizeHandles val="exact"/>
        </dgm:presLayoutVars>
      </dgm:prSet>
      <dgm:spPr/>
    </dgm:pt>
    <dgm:pt modelId="{5D0D92FF-1CEF-4993-A85C-D40002C37B07}" type="pres">
      <dgm:prSet presAssocID="{4F0D4F37-9583-4CA9-98C4-5E3838E15BA3}" presName="composite" presStyleCnt="0"/>
      <dgm:spPr/>
    </dgm:pt>
    <dgm:pt modelId="{0D287EE5-A4EA-48BF-9CA4-89155D9F5161}" type="pres">
      <dgm:prSet presAssocID="{4F0D4F37-9583-4CA9-98C4-5E3838E15BA3}" presName="parTx" presStyleLbl="alignNode1" presStyleIdx="0" presStyleCnt="2">
        <dgm:presLayoutVars>
          <dgm:chMax val="0"/>
          <dgm:chPref val="0"/>
          <dgm:bulletEnabled val="1"/>
        </dgm:presLayoutVars>
      </dgm:prSet>
      <dgm:spPr/>
    </dgm:pt>
    <dgm:pt modelId="{47467517-10FF-4462-81C9-CC5D9B0D17EA}" type="pres">
      <dgm:prSet presAssocID="{4F0D4F37-9583-4CA9-98C4-5E3838E15BA3}" presName="desTx" presStyleLbl="alignAccFollowNode1" presStyleIdx="0" presStyleCnt="2">
        <dgm:presLayoutVars>
          <dgm:bulletEnabled val="1"/>
        </dgm:presLayoutVars>
      </dgm:prSet>
      <dgm:spPr/>
      <dgm:t>
        <a:bodyPr/>
        <a:lstStyle/>
        <a:p>
          <a:endParaRPr lang="tr-TR"/>
        </a:p>
      </dgm:t>
    </dgm:pt>
    <dgm:pt modelId="{F4304631-F65F-4C09-B526-4F138A03DF0F}" type="pres">
      <dgm:prSet presAssocID="{A46FE1F5-F464-4B41-8B8D-C4AD6536C864}" presName="space" presStyleCnt="0"/>
      <dgm:spPr/>
    </dgm:pt>
    <dgm:pt modelId="{8DB49C5E-54B7-4C1C-A5DC-A4890E6A29F0}" type="pres">
      <dgm:prSet presAssocID="{8A7C91DB-EA0C-4DDC-B5D4-41633AC65C8E}" presName="composite" presStyleCnt="0"/>
      <dgm:spPr/>
    </dgm:pt>
    <dgm:pt modelId="{8A760C90-24EF-4486-87BB-A0561716A559}" type="pres">
      <dgm:prSet presAssocID="{8A7C91DB-EA0C-4DDC-B5D4-41633AC65C8E}" presName="parTx" presStyleLbl="alignNode1" presStyleIdx="1" presStyleCnt="2">
        <dgm:presLayoutVars>
          <dgm:chMax val="0"/>
          <dgm:chPref val="0"/>
          <dgm:bulletEnabled val="1"/>
        </dgm:presLayoutVars>
      </dgm:prSet>
      <dgm:spPr/>
    </dgm:pt>
    <dgm:pt modelId="{46417108-51B8-4303-85CD-3324E79CA5E5}" type="pres">
      <dgm:prSet presAssocID="{8A7C91DB-EA0C-4DDC-B5D4-41633AC65C8E}" presName="desTx" presStyleLbl="alignAccFollowNode1" presStyleIdx="1" presStyleCnt="2">
        <dgm:presLayoutVars>
          <dgm:bulletEnabled val="1"/>
        </dgm:presLayoutVars>
      </dgm:prSet>
      <dgm:spPr/>
      <dgm:t>
        <a:bodyPr/>
        <a:lstStyle/>
        <a:p>
          <a:endParaRPr lang="tr-TR"/>
        </a:p>
      </dgm:t>
    </dgm:pt>
  </dgm:ptLst>
  <dgm:cxnLst>
    <dgm:cxn modelId="{CE6216B7-4E24-4508-B65F-FD63A4A70F8F}" type="presOf" srcId="{ADA8A164-CA34-490B-9BE1-62B29349DB51}" destId="{47467517-10FF-4462-81C9-CC5D9B0D17EA}" srcOrd="0" destOrd="2" presId="urn:microsoft.com/office/officeart/2005/8/layout/hList1"/>
    <dgm:cxn modelId="{8860B42E-2A06-404B-9D8F-F9FD02BA0AA4}" type="presOf" srcId="{4FC5F480-9FCE-419A-BB52-8F7A540B4C7D}" destId="{46417108-51B8-4303-85CD-3324E79CA5E5}" srcOrd="0" destOrd="0" presId="urn:microsoft.com/office/officeart/2005/8/layout/hList1"/>
    <dgm:cxn modelId="{923F199D-5CEE-4EE1-A85C-4F67D3540B06}" type="presOf" srcId="{8A7C91DB-EA0C-4DDC-B5D4-41633AC65C8E}" destId="{8A760C90-24EF-4486-87BB-A0561716A559}" srcOrd="0" destOrd="0" presId="urn:microsoft.com/office/officeart/2005/8/layout/hList1"/>
    <dgm:cxn modelId="{04177F88-20EA-4457-81E6-ABC50B7A380E}" srcId="{4F0D4F37-9583-4CA9-98C4-5E3838E15BA3}" destId="{9ED5550D-A31B-472D-A3EE-2DBD155114BB}" srcOrd="0" destOrd="0" parTransId="{3E595CD7-C9BA-4FA1-9FD3-9DA70312A99D}" sibTransId="{C8ABD2C8-23CB-433F-8332-3E3CD58D85B2}"/>
    <dgm:cxn modelId="{23561AA4-29F6-47CB-8F83-38C50530E326}" type="presOf" srcId="{0239F424-D9EC-4F11-98B5-61AEE6A85AF0}" destId="{47467517-10FF-4462-81C9-CC5D9B0D17EA}" srcOrd="0" destOrd="1" presId="urn:microsoft.com/office/officeart/2005/8/layout/hList1"/>
    <dgm:cxn modelId="{4209C335-0022-4743-9102-E203520FF856}" type="presOf" srcId="{E3EC1149-77C9-4FDE-B8C7-DA6BC32FB8F5}" destId="{F79E6EAE-B8AE-4C39-9EAE-198AD7A5BDAD}" srcOrd="0" destOrd="0" presId="urn:microsoft.com/office/officeart/2005/8/layout/hList1"/>
    <dgm:cxn modelId="{CC8C6152-30DC-4FC0-88FE-7BE5483FE2D6}" type="presOf" srcId="{9ED5550D-A31B-472D-A3EE-2DBD155114BB}" destId="{47467517-10FF-4462-81C9-CC5D9B0D17EA}" srcOrd="0" destOrd="0" presId="urn:microsoft.com/office/officeart/2005/8/layout/hList1"/>
    <dgm:cxn modelId="{476FDB86-25BC-4043-9C9D-189A1DAE7188}" srcId="{4F0D4F37-9583-4CA9-98C4-5E3838E15BA3}" destId="{ADA8A164-CA34-490B-9BE1-62B29349DB51}" srcOrd="2" destOrd="0" parTransId="{D43E0499-4604-4D70-A015-5418E86E5907}" sibTransId="{05C9FBCA-39E3-451D-8D14-A01A3BCFBE64}"/>
    <dgm:cxn modelId="{CB0845C0-3498-4083-9481-1ED5AFF9BA30}" srcId="{E3EC1149-77C9-4FDE-B8C7-DA6BC32FB8F5}" destId="{4F0D4F37-9583-4CA9-98C4-5E3838E15BA3}" srcOrd="0" destOrd="0" parTransId="{55D1C025-FCB7-4F34-94DC-15FFF2774997}" sibTransId="{A46FE1F5-F464-4B41-8B8D-C4AD6536C864}"/>
    <dgm:cxn modelId="{9C18290C-947B-4D71-A37E-B4B0AC7165A8}" srcId="{8A7C91DB-EA0C-4DDC-B5D4-41633AC65C8E}" destId="{4FC5F480-9FCE-419A-BB52-8F7A540B4C7D}" srcOrd="0" destOrd="0" parTransId="{AF82BA6C-2F8B-406F-B88D-7549998FAEDE}" sibTransId="{455CC373-8C73-4CFE-9251-65AF3E927169}"/>
    <dgm:cxn modelId="{9EDC62AE-F804-411B-B281-4448DB3A8B60}" type="presOf" srcId="{CA8B4E8D-487A-4FB2-8A31-853B5D6D5E5C}" destId="{46417108-51B8-4303-85CD-3324E79CA5E5}" srcOrd="0" destOrd="1" presId="urn:microsoft.com/office/officeart/2005/8/layout/hList1"/>
    <dgm:cxn modelId="{3B1AE19F-1868-4489-B5FD-86BEDAABDB0E}" srcId="{E3EC1149-77C9-4FDE-B8C7-DA6BC32FB8F5}" destId="{8A7C91DB-EA0C-4DDC-B5D4-41633AC65C8E}" srcOrd="1" destOrd="0" parTransId="{35CDE28F-4FC9-42D6-B46E-5EBA0AC8EDBC}" sibTransId="{903725F9-8079-486C-9C2E-ABDBAC3A7A36}"/>
    <dgm:cxn modelId="{AB327865-1732-4483-9856-B7FD663EA3A6}" type="presOf" srcId="{4F0D4F37-9583-4CA9-98C4-5E3838E15BA3}" destId="{0D287EE5-A4EA-48BF-9CA4-89155D9F5161}" srcOrd="0" destOrd="0" presId="urn:microsoft.com/office/officeart/2005/8/layout/hList1"/>
    <dgm:cxn modelId="{39A06A38-DADB-4264-894B-A2A24B62374C}" srcId="{4F0D4F37-9583-4CA9-98C4-5E3838E15BA3}" destId="{0239F424-D9EC-4F11-98B5-61AEE6A85AF0}" srcOrd="1" destOrd="0" parTransId="{745D4554-1F22-484B-8D13-B8A1E1EB7854}" sibTransId="{ADDD4783-BE01-4F78-B3FD-6A2D30E33089}"/>
    <dgm:cxn modelId="{9B6AFC5A-AD31-437B-9ECE-B22D53345279}" srcId="{8A7C91DB-EA0C-4DDC-B5D4-41633AC65C8E}" destId="{CA8B4E8D-487A-4FB2-8A31-853B5D6D5E5C}" srcOrd="1" destOrd="0" parTransId="{2F44C0EE-31A4-4772-962F-2DCE36AB953D}" sibTransId="{FFC3229F-3CFC-4976-A20E-F741DD5DB538}"/>
    <dgm:cxn modelId="{0C8FE4E9-22B3-4B86-969B-52D5AA19837A}" type="presParOf" srcId="{F79E6EAE-B8AE-4C39-9EAE-198AD7A5BDAD}" destId="{5D0D92FF-1CEF-4993-A85C-D40002C37B07}" srcOrd="0" destOrd="0" presId="urn:microsoft.com/office/officeart/2005/8/layout/hList1"/>
    <dgm:cxn modelId="{13908055-6250-4B70-88EB-A0B9163ACDA8}" type="presParOf" srcId="{5D0D92FF-1CEF-4993-A85C-D40002C37B07}" destId="{0D287EE5-A4EA-48BF-9CA4-89155D9F5161}" srcOrd="0" destOrd="0" presId="urn:microsoft.com/office/officeart/2005/8/layout/hList1"/>
    <dgm:cxn modelId="{7C8628A0-A0A6-44FC-BB67-9BBAF9522F7D}" type="presParOf" srcId="{5D0D92FF-1CEF-4993-A85C-D40002C37B07}" destId="{47467517-10FF-4462-81C9-CC5D9B0D17EA}" srcOrd="1" destOrd="0" presId="urn:microsoft.com/office/officeart/2005/8/layout/hList1"/>
    <dgm:cxn modelId="{F8D057ED-F41D-490C-8E38-85FE7962B5AE}" type="presParOf" srcId="{F79E6EAE-B8AE-4C39-9EAE-198AD7A5BDAD}" destId="{F4304631-F65F-4C09-B526-4F138A03DF0F}" srcOrd="1" destOrd="0" presId="urn:microsoft.com/office/officeart/2005/8/layout/hList1"/>
    <dgm:cxn modelId="{B0DC78A9-5EFC-46FD-8E2B-959E813B1D25}" type="presParOf" srcId="{F79E6EAE-B8AE-4C39-9EAE-198AD7A5BDAD}" destId="{8DB49C5E-54B7-4C1C-A5DC-A4890E6A29F0}" srcOrd="2" destOrd="0" presId="urn:microsoft.com/office/officeart/2005/8/layout/hList1"/>
    <dgm:cxn modelId="{F874B11F-8B29-431C-9733-B8CE2A2ABB4D}" type="presParOf" srcId="{8DB49C5E-54B7-4C1C-A5DC-A4890E6A29F0}" destId="{8A760C90-24EF-4486-87BB-A0561716A559}" srcOrd="0" destOrd="0" presId="urn:microsoft.com/office/officeart/2005/8/layout/hList1"/>
    <dgm:cxn modelId="{855E1302-8378-4353-AEE0-93264F13F05F}" type="presParOf" srcId="{8DB49C5E-54B7-4C1C-A5DC-A4890E6A29F0}" destId="{46417108-51B8-4303-85CD-3324E79CA5E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A713AC-0C15-4472-B60A-34122B0C8D2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C3518297-18BF-49F9-8950-BEA0E6153D59}">
      <dgm:prSet phldrT="[Metin]"/>
      <dgm:spPr/>
      <dgm:t>
        <a:bodyPr/>
        <a:lstStyle/>
        <a:p>
          <a:r>
            <a:rPr lang="tr-TR" b="1" dirty="0" smtClean="0">
              <a:solidFill>
                <a:srgbClr val="FF0000"/>
              </a:solidFill>
            </a:rPr>
            <a:t>1. </a:t>
          </a:r>
          <a:r>
            <a:rPr lang="tr-TR" dirty="0" smtClean="0"/>
            <a:t>Kişi işlenen suçtan değil, </a:t>
          </a:r>
          <a:r>
            <a:rPr lang="tr-TR" b="1" dirty="0" smtClean="0"/>
            <a:t>işlemek istediği suçtan sorumludur</a:t>
          </a:r>
          <a:r>
            <a:rPr lang="tr-TR" dirty="0" smtClean="0"/>
            <a:t>. Yani resmi belgede sahtecilik suçundan sorumludur. Yani hata hükümlerinden faydalanır.</a:t>
          </a:r>
          <a:endParaRPr lang="tr-TR" dirty="0"/>
        </a:p>
      </dgm:t>
    </dgm:pt>
    <dgm:pt modelId="{F8241478-AA80-4EF7-9AC2-3ADB87BD66A7}" type="parTrans" cxnId="{13BEA9B9-B4E0-4669-867F-91F6EB1FBCDD}">
      <dgm:prSet/>
      <dgm:spPr/>
      <dgm:t>
        <a:bodyPr/>
        <a:lstStyle/>
        <a:p>
          <a:endParaRPr lang="tr-TR"/>
        </a:p>
      </dgm:t>
    </dgm:pt>
    <dgm:pt modelId="{6F408663-6BF4-45E7-8744-63D7E67ACE51}" type="sibTrans" cxnId="{13BEA9B9-B4E0-4669-867F-91F6EB1FBCDD}">
      <dgm:prSet/>
      <dgm:spPr/>
      <dgm:t>
        <a:bodyPr/>
        <a:lstStyle/>
        <a:p>
          <a:endParaRPr lang="tr-TR"/>
        </a:p>
      </dgm:t>
    </dgm:pt>
    <dgm:pt modelId="{D0C5889A-EF4B-49F9-B397-65E05FC00C2F}">
      <dgm:prSet phldrT="[Metin]"/>
      <dgm:spPr/>
      <dgm:t>
        <a:bodyPr/>
        <a:lstStyle/>
        <a:p>
          <a:pPr algn="just"/>
          <a:r>
            <a:rPr lang="tr-TR" dirty="0" smtClean="0">
              <a:solidFill>
                <a:srgbClr val="FF0000"/>
              </a:solidFill>
            </a:rPr>
            <a:t>2. </a:t>
          </a:r>
          <a:r>
            <a:rPr lang="tr-TR" dirty="0" smtClean="0"/>
            <a:t>Yarg. Göre; fail gerçekte 14 yaşında olan </a:t>
          </a:r>
          <a:r>
            <a:rPr lang="tr-TR" dirty="0" err="1" smtClean="0"/>
            <a:t>A’nın</a:t>
          </a:r>
          <a:r>
            <a:rPr lang="tr-TR" dirty="0" smtClean="0"/>
            <a:t> 16 yaşında olduğunu zannederek A ile cinsel ilişkiye girse hatasından faydalanır. Yani </a:t>
          </a:r>
          <a:r>
            <a:rPr lang="tr-TR" dirty="0" err="1" smtClean="0"/>
            <a:t>yargıtay’a</a:t>
          </a:r>
          <a:r>
            <a:rPr lang="tr-TR" dirty="0" smtClean="0"/>
            <a:t> göre failin </a:t>
          </a:r>
          <a:r>
            <a:rPr lang="tr-TR" dirty="0" err="1" smtClean="0"/>
            <a:t>A’nın</a:t>
          </a:r>
          <a:r>
            <a:rPr lang="tr-TR" dirty="0" smtClean="0"/>
            <a:t> yaşına yönelik hatası (maddi unsurlardaki) nedeniyle eylem cinsel istismar sayılmaz. Buna göre 30/1 kapsamında taksirli sorumluluk saklı olsa da, TCK m. 104 (ROCİS) taksirle işlenemediğinden , bu olay bakımından fail cezalandırılmaz.!!!</a:t>
          </a:r>
          <a:endParaRPr lang="tr-TR" dirty="0"/>
        </a:p>
      </dgm:t>
    </dgm:pt>
    <dgm:pt modelId="{68C1EDA0-43A5-4A41-8D08-594305E7A0D0}" type="parTrans" cxnId="{9B5FE00D-ECDF-447C-9129-E70D1B838F69}">
      <dgm:prSet/>
      <dgm:spPr/>
      <dgm:t>
        <a:bodyPr/>
        <a:lstStyle/>
        <a:p>
          <a:endParaRPr lang="tr-TR"/>
        </a:p>
      </dgm:t>
    </dgm:pt>
    <dgm:pt modelId="{878A0E85-A81F-4AF6-925C-4532F854C2BB}" type="sibTrans" cxnId="{9B5FE00D-ECDF-447C-9129-E70D1B838F69}">
      <dgm:prSet/>
      <dgm:spPr/>
      <dgm:t>
        <a:bodyPr/>
        <a:lstStyle/>
        <a:p>
          <a:endParaRPr lang="tr-TR"/>
        </a:p>
      </dgm:t>
    </dgm:pt>
    <dgm:pt modelId="{6B509DF6-DAAF-4A87-A192-30E7FE22F2C8}">
      <dgm:prSet phldrT="[Metin]"/>
      <dgm:spPr/>
      <dgm:t>
        <a:bodyPr/>
        <a:lstStyle/>
        <a:p>
          <a:pPr algn="just"/>
          <a:r>
            <a:rPr lang="tr-TR" dirty="0" smtClean="0"/>
            <a:t>3. KANAATİMİZ, fail yanılmasaydı dahi eylem suç olacak idiyse, fail işlemek istediği suçtan değil, gerçekte işlenen suçtan sorumludur. Çünkü bu tür bir yanılma  ESASLI BİR YANILMA DEĞİLDİR. Bu yanılma, suçun maddi unsurlarında yanılma değil, SAİKTE HATADIR.  Saik hatası ise (saik suç tipinin unsuru veya nitelikli hali olmadığı müddetçe) ceza sorumluluğunu kaldırmaz. (yani hata hükümleri devreye girmez)</a:t>
          </a:r>
          <a:endParaRPr lang="tr-TR" dirty="0"/>
        </a:p>
      </dgm:t>
    </dgm:pt>
    <dgm:pt modelId="{B6B79471-A60E-4D21-A9D6-EFC2723500CB}" type="parTrans" cxnId="{1B13EA04-58E4-4AE4-BFEA-1815843C69F0}">
      <dgm:prSet/>
      <dgm:spPr/>
      <dgm:t>
        <a:bodyPr/>
        <a:lstStyle/>
        <a:p>
          <a:endParaRPr lang="tr-TR"/>
        </a:p>
      </dgm:t>
    </dgm:pt>
    <dgm:pt modelId="{2CC38C8F-B73F-460A-92AE-504BA7191F8D}" type="sibTrans" cxnId="{1B13EA04-58E4-4AE4-BFEA-1815843C69F0}">
      <dgm:prSet/>
      <dgm:spPr/>
      <dgm:t>
        <a:bodyPr/>
        <a:lstStyle/>
        <a:p>
          <a:endParaRPr lang="tr-TR"/>
        </a:p>
      </dgm:t>
    </dgm:pt>
    <dgm:pt modelId="{6206D347-67A8-424B-8A64-6296CA6C2CD8}" type="pres">
      <dgm:prSet presAssocID="{61A713AC-0C15-4472-B60A-34122B0C8D23}" presName="linear" presStyleCnt="0">
        <dgm:presLayoutVars>
          <dgm:animLvl val="lvl"/>
          <dgm:resizeHandles val="exact"/>
        </dgm:presLayoutVars>
      </dgm:prSet>
      <dgm:spPr/>
    </dgm:pt>
    <dgm:pt modelId="{50DFCFA7-A2B5-41B6-9670-4015236DDC7A}" type="pres">
      <dgm:prSet presAssocID="{C3518297-18BF-49F9-8950-BEA0E6153D59}" presName="parentText" presStyleLbl="node1" presStyleIdx="0" presStyleCnt="3">
        <dgm:presLayoutVars>
          <dgm:chMax val="0"/>
          <dgm:bulletEnabled val="1"/>
        </dgm:presLayoutVars>
      </dgm:prSet>
      <dgm:spPr/>
    </dgm:pt>
    <dgm:pt modelId="{6292AE7C-B891-4B2E-8A25-DD62395CC331}" type="pres">
      <dgm:prSet presAssocID="{6F408663-6BF4-45E7-8744-63D7E67ACE51}" presName="spacer" presStyleCnt="0"/>
      <dgm:spPr/>
    </dgm:pt>
    <dgm:pt modelId="{490B3569-0F88-464B-9CE5-BBADCD73587D}" type="pres">
      <dgm:prSet presAssocID="{D0C5889A-EF4B-49F9-B397-65E05FC00C2F}" presName="parentText" presStyleLbl="node1" presStyleIdx="1" presStyleCnt="3">
        <dgm:presLayoutVars>
          <dgm:chMax val="0"/>
          <dgm:bulletEnabled val="1"/>
        </dgm:presLayoutVars>
      </dgm:prSet>
      <dgm:spPr/>
      <dgm:t>
        <a:bodyPr/>
        <a:lstStyle/>
        <a:p>
          <a:endParaRPr lang="tr-TR"/>
        </a:p>
      </dgm:t>
    </dgm:pt>
    <dgm:pt modelId="{34D6DBD6-1059-471D-8A54-15E3BAE60078}" type="pres">
      <dgm:prSet presAssocID="{878A0E85-A81F-4AF6-925C-4532F854C2BB}" presName="spacer" presStyleCnt="0"/>
      <dgm:spPr/>
    </dgm:pt>
    <dgm:pt modelId="{CD4ACE85-F64E-4F70-A0C0-0C4B2B262CF1}" type="pres">
      <dgm:prSet presAssocID="{6B509DF6-DAAF-4A87-A192-30E7FE22F2C8}" presName="parentText" presStyleLbl="node1" presStyleIdx="2" presStyleCnt="3">
        <dgm:presLayoutVars>
          <dgm:chMax val="0"/>
          <dgm:bulletEnabled val="1"/>
        </dgm:presLayoutVars>
      </dgm:prSet>
      <dgm:spPr/>
      <dgm:t>
        <a:bodyPr/>
        <a:lstStyle/>
        <a:p>
          <a:endParaRPr lang="tr-TR"/>
        </a:p>
      </dgm:t>
    </dgm:pt>
  </dgm:ptLst>
  <dgm:cxnLst>
    <dgm:cxn modelId="{13BEA9B9-B4E0-4669-867F-91F6EB1FBCDD}" srcId="{61A713AC-0C15-4472-B60A-34122B0C8D23}" destId="{C3518297-18BF-49F9-8950-BEA0E6153D59}" srcOrd="0" destOrd="0" parTransId="{F8241478-AA80-4EF7-9AC2-3ADB87BD66A7}" sibTransId="{6F408663-6BF4-45E7-8744-63D7E67ACE51}"/>
    <dgm:cxn modelId="{7A6B9689-5D85-428D-B18E-6561AC5F7B55}" type="presOf" srcId="{C3518297-18BF-49F9-8950-BEA0E6153D59}" destId="{50DFCFA7-A2B5-41B6-9670-4015236DDC7A}" srcOrd="0" destOrd="0" presId="urn:microsoft.com/office/officeart/2005/8/layout/vList2"/>
    <dgm:cxn modelId="{A5B5BF14-99E4-43EB-94A8-EE1A24A969D4}" type="presOf" srcId="{61A713AC-0C15-4472-B60A-34122B0C8D23}" destId="{6206D347-67A8-424B-8A64-6296CA6C2CD8}" srcOrd="0" destOrd="0" presId="urn:microsoft.com/office/officeart/2005/8/layout/vList2"/>
    <dgm:cxn modelId="{9B5FE00D-ECDF-447C-9129-E70D1B838F69}" srcId="{61A713AC-0C15-4472-B60A-34122B0C8D23}" destId="{D0C5889A-EF4B-49F9-B397-65E05FC00C2F}" srcOrd="1" destOrd="0" parTransId="{68C1EDA0-43A5-4A41-8D08-594305E7A0D0}" sibTransId="{878A0E85-A81F-4AF6-925C-4532F854C2BB}"/>
    <dgm:cxn modelId="{25471791-5981-426A-B7BF-19EDA56D86E6}" type="presOf" srcId="{6B509DF6-DAAF-4A87-A192-30E7FE22F2C8}" destId="{CD4ACE85-F64E-4F70-A0C0-0C4B2B262CF1}" srcOrd="0" destOrd="0" presId="urn:microsoft.com/office/officeart/2005/8/layout/vList2"/>
    <dgm:cxn modelId="{1B13EA04-58E4-4AE4-BFEA-1815843C69F0}" srcId="{61A713AC-0C15-4472-B60A-34122B0C8D23}" destId="{6B509DF6-DAAF-4A87-A192-30E7FE22F2C8}" srcOrd="2" destOrd="0" parTransId="{B6B79471-A60E-4D21-A9D6-EFC2723500CB}" sibTransId="{2CC38C8F-B73F-460A-92AE-504BA7191F8D}"/>
    <dgm:cxn modelId="{D4A0B7D6-DCBA-41E2-BFCA-B2B93CDC35E5}" type="presOf" srcId="{D0C5889A-EF4B-49F9-B397-65E05FC00C2F}" destId="{490B3569-0F88-464B-9CE5-BBADCD73587D}" srcOrd="0" destOrd="0" presId="urn:microsoft.com/office/officeart/2005/8/layout/vList2"/>
    <dgm:cxn modelId="{5CA9C7C5-8563-43C4-B6AD-AB71768EDD0F}" type="presParOf" srcId="{6206D347-67A8-424B-8A64-6296CA6C2CD8}" destId="{50DFCFA7-A2B5-41B6-9670-4015236DDC7A}" srcOrd="0" destOrd="0" presId="urn:microsoft.com/office/officeart/2005/8/layout/vList2"/>
    <dgm:cxn modelId="{1732B8AE-63D9-422F-A226-FE38352ACDD2}" type="presParOf" srcId="{6206D347-67A8-424B-8A64-6296CA6C2CD8}" destId="{6292AE7C-B891-4B2E-8A25-DD62395CC331}" srcOrd="1" destOrd="0" presId="urn:microsoft.com/office/officeart/2005/8/layout/vList2"/>
    <dgm:cxn modelId="{5538EC48-BDC9-4736-A1BA-8E03DC438043}" type="presParOf" srcId="{6206D347-67A8-424B-8A64-6296CA6C2CD8}" destId="{490B3569-0F88-464B-9CE5-BBADCD73587D}" srcOrd="2" destOrd="0" presId="urn:microsoft.com/office/officeart/2005/8/layout/vList2"/>
    <dgm:cxn modelId="{18EF7EC8-0D34-4A7B-87F3-DB0CC5FA461C}" type="presParOf" srcId="{6206D347-67A8-424B-8A64-6296CA6C2CD8}" destId="{34D6DBD6-1059-471D-8A54-15E3BAE60078}" srcOrd="3" destOrd="0" presId="urn:microsoft.com/office/officeart/2005/8/layout/vList2"/>
    <dgm:cxn modelId="{7E840B54-DA4B-40BA-AEFC-B2B90F632B34}" type="presParOf" srcId="{6206D347-67A8-424B-8A64-6296CA6C2CD8}" destId="{CD4ACE85-F64E-4F70-A0C0-0C4B2B262CF1}"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D349E7-2712-4D40-BF00-8D5185E2761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7C1D4E1D-53FC-4AF5-8D1B-6D5FC90BDE98}">
      <dgm:prSet phldrT="[Metin]"/>
      <dgm:spPr/>
      <dgm:t>
        <a:bodyPr/>
        <a:lstStyle/>
        <a:p>
          <a:pPr algn="just"/>
          <a:r>
            <a:rPr lang="tr-TR" dirty="0" smtClean="0"/>
            <a:t>Kanaatimiz; Kaçınılabilir hata, gerçekte dikkat ve özen yükümlülüğüne aykırılık dolayısıyla neticenin meydana gelmesi olup, failin sadece taksirli suçtan sorumlu tutulması demektir.</a:t>
          </a:r>
          <a:endParaRPr lang="tr-TR" dirty="0"/>
        </a:p>
      </dgm:t>
    </dgm:pt>
    <dgm:pt modelId="{38DDA7EF-8FDB-4F43-9F69-4F3598FA0DBF}" type="parTrans" cxnId="{4BBEB3E5-1992-4CB1-B74E-B6FB5E39528A}">
      <dgm:prSet/>
      <dgm:spPr/>
      <dgm:t>
        <a:bodyPr/>
        <a:lstStyle/>
        <a:p>
          <a:endParaRPr lang="tr-TR"/>
        </a:p>
      </dgm:t>
    </dgm:pt>
    <dgm:pt modelId="{C393671D-10A7-4170-A8A5-321194247E9B}" type="sibTrans" cxnId="{4BBEB3E5-1992-4CB1-B74E-B6FB5E39528A}">
      <dgm:prSet/>
      <dgm:spPr/>
      <dgm:t>
        <a:bodyPr/>
        <a:lstStyle/>
        <a:p>
          <a:endParaRPr lang="tr-TR"/>
        </a:p>
      </dgm:t>
    </dgm:pt>
    <dgm:pt modelId="{A8028234-99DA-48CE-A678-473A1DCCD01C}">
      <dgm:prSet phldrT="[Metin]"/>
      <dgm:spPr/>
      <dgm:t>
        <a:bodyPr/>
        <a:lstStyle/>
        <a:p>
          <a:pPr algn="just"/>
          <a:r>
            <a:rPr lang="tr-TR" dirty="0" smtClean="0"/>
            <a:t>30/3’ün gerekçesi; “hatanın kaçınılabilir olması durumunda, kişi işlediği fiilden dolayı sorumlu tutulacak ve fakat bu hata, temel cezanın belirlenmesinde dikkate alınacaktır.</a:t>
          </a:r>
          <a:endParaRPr lang="tr-TR" dirty="0"/>
        </a:p>
      </dgm:t>
    </dgm:pt>
    <dgm:pt modelId="{78892414-6082-4EE0-8CCB-3EB0054B1F26}" type="parTrans" cxnId="{8657593C-A341-4490-8622-F02153EA9CA0}">
      <dgm:prSet/>
      <dgm:spPr/>
      <dgm:t>
        <a:bodyPr/>
        <a:lstStyle/>
        <a:p>
          <a:endParaRPr lang="tr-TR"/>
        </a:p>
      </dgm:t>
    </dgm:pt>
    <dgm:pt modelId="{63852D2D-821C-42E7-8CF2-A526084941FF}" type="sibTrans" cxnId="{8657593C-A341-4490-8622-F02153EA9CA0}">
      <dgm:prSet/>
      <dgm:spPr/>
      <dgm:t>
        <a:bodyPr/>
        <a:lstStyle/>
        <a:p>
          <a:endParaRPr lang="tr-TR"/>
        </a:p>
      </dgm:t>
    </dgm:pt>
    <dgm:pt modelId="{F89E769B-22AE-4895-81B6-F9CA7657E0ED}" type="pres">
      <dgm:prSet presAssocID="{5CD349E7-2712-4D40-BF00-8D5185E2761A}" presName="linear" presStyleCnt="0">
        <dgm:presLayoutVars>
          <dgm:animLvl val="lvl"/>
          <dgm:resizeHandles val="exact"/>
        </dgm:presLayoutVars>
      </dgm:prSet>
      <dgm:spPr/>
    </dgm:pt>
    <dgm:pt modelId="{F1B7CC44-941D-4916-AFEE-308CC3523B71}" type="pres">
      <dgm:prSet presAssocID="{7C1D4E1D-53FC-4AF5-8D1B-6D5FC90BDE98}" presName="parentText" presStyleLbl="node1" presStyleIdx="0" presStyleCnt="2">
        <dgm:presLayoutVars>
          <dgm:chMax val="0"/>
          <dgm:bulletEnabled val="1"/>
        </dgm:presLayoutVars>
      </dgm:prSet>
      <dgm:spPr/>
      <dgm:t>
        <a:bodyPr/>
        <a:lstStyle/>
        <a:p>
          <a:endParaRPr lang="tr-TR"/>
        </a:p>
      </dgm:t>
    </dgm:pt>
    <dgm:pt modelId="{CEB6DA07-10F6-4F01-8EC0-7000C3D59BF1}" type="pres">
      <dgm:prSet presAssocID="{C393671D-10A7-4170-A8A5-321194247E9B}" presName="spacer" presStyleCnt="0"/>
      <dgm:spPr/>
    </dgm:pt>
    <dgm:pt modelId="{DBED0A0A-62E3-4AE9-AA1F-2CD161364AEF}" type="pres">
      <dgm:prSet presAssocID="{A8028234-99DA-48CE-A678-473A1DCCD01C}" presName="parentText" presStyleLbl="node1" presStyleIdx="1" presStyleCnt="2">
        <dgm:presLayoutVars>
          <dgm:chMax val="0"/>
          <dgm:bulletEnabled val="1"/>
        </dgm:presLayoutVars>
      </dgm:prSet>
      <dgm:spPr/>
      <dgm:t>
        <a:bodyPr/>
        <a:lstStyle/>
        <a:p>
          <a:endParaRPr lang="tr-TR"/>
        </a:p>
      </dgm:t>
    </dgm:pt>
  </dgm:ptLst>
  <dgm:cxnLst>
    <dgm:cxn modelId="{9E14D76B-81AC-4A6C-A9BB-EC313EBE6D65}" type="presOf" srcId="{A8028234-99DA-48CE-A678-473A1DCCD01C}" destId="{DBED0A0A-62E3-4AE9-AA1F-2CD161364AEF}" srcOrd="0" destOrd="0" presId="urn:microsoft.com/office/officeart/2005/8/layout/vList2"/>
    <dgm:cxn modelId="{7086CFAA-7481-46B4-9E4A-09453FDC5B43}" type="presOf" srcId="{5CD349E7-2712-4D40-BF00-8D5185E2761A}" destId="{F89E769B-22AE-4895-81B6-F9CA7657E0ED}" srcOrd="0" destOrd="0" presId="urn:microsoft.com/office/officeart/2005/8/layout/vList2"/>
    <dgm:cxn modelId="{51EF91E4-B2A4-4BE8-8E90-98C7A09D2435}" type="presOf" srcId="{7C1D4E1D-53FC-4AF5-8D1B-6D5FC90BDE98}" destId="{F1B7CC44-941D-4916-AFEE-308CC3523B71}" srcOrd="0" destOrd="0" presId="urn:microsoft.com/office/officeart/2005/8/layout/vList2"/>
    <dgm:cxn modelId="{8657593C-A341-4490-8622-F02153EA9CA0}" srcId="{5CD349E7-2712-4D40-BF00-8D5185E2761A}" destId="{A8028234-99DA-48CE-A678-473A1DCCD01C}" srcOrd="1" destOrd="0" parTransId="{78892414-6082-4EE0-8CCB-3EB0054B1F26}" sibTransId="{63852D2D-821C-42E7-8CF2-A526084941FF}"/>
    <dgm:cxn modelId="{4BBEB3E5-1992-4CB1-B74E-B6FB5E39528A}" srcId="{5CD349E7-2712-4D40-BF00-8D5185E2761A}" destId="{7C1D4E1D-53FC-4AF5-8D1B-6D5FC90BDE98}" srcOrd="0" destOrd="0" parTransId="{38DDA7EF-8FDB-4F43-9F69-4F3598FA0DBF}" sibTransId="{C393671D-10A7-4170-A8A5-321194247E9B}"/>
    <dgm:cxn modelId="{B0C7C59F-4126-4A0A-A0EA-C0855127033B}" type="presParOf" srcId="{F89E769B-22AE-4895-81B6-F9CA7657E0ED}" destId="{F1B7CC44-941D-4916-AFEE-308CC3523B71}" srcOrd="0" destOrd="0" presId="urn:microsoft.com/office/officeart/2005/8/layout/vList2"/>
    <dgm:cxn modelId="{58B0CFE0-318D-4761-8DB4-8699CF5C079D}" type="presParOf" srcId="{F89E769B-22AE-4895-81B6-F9CA7657E0ED}" destId="{CEB6DA07-10F6-4F01-8EC0-7000C3D59BF1}" srcOrd="1" destOrd="0" presId="urn:microsoft.com/office/officeart/2005/8/layout/vList2"/>
    <dgm:cxn modelId="{7E794554-805B-4117-9227-9471A8EB1FC6}" type="presParOf" srcId="{F89E769B-22AE-4895-81B6-F9CA7657E0ED}" destId="{DBED0A0A-62E3-4AE9-AA1F-2CD161364AE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371305-6719-4A90-9ADF-F0CBFEB805F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A38B67B1-A207-457F-BAF5-D94C7CC9AABB}">
      <dgm:prSet phldrT="[Metin]"/>
      <dgm:spPr/>
      <dgm:t>
        <a:bodyPr/>
        <a:lstStyle/>
        <a:p>
          <a:r>
            <a:rPr lang="tr-TR" dirty="0" smtClean="0"/>
            <a:t>Tek neticeli sapma (ancak suçun konusu veya nitelikli hallerde TCK m. 30)</a:t>
          </a:r>
          <a:endParaRPr lang="tr-TR" dirty="0"/>
        </a:p>
      </dgm:t>
    </dgm:pt>
    <dgm:pt modelId="{6C713F71-F7F0-4624-AD39-7C68F8F82AEE}" type="parTrans" cxnId="{FCAE566D-2997-4010-BF5C-CDEBD5C4ED2C}">
      <dgm:prSet/>
      <dgm:spPr/>
      <dgm:t>
        <a:bodyPr/>
        <a:lstStyle/>
        <a:p>
          <a:endParaRPr lang="tr-TR"/>
        </a:p>
      </dgm:t>
    </dgm:pt>
    <dgm:pt modelId="{00671A79-0633-4FE5-B391-CBAE5F3B7C48}" type="sibTrans" cxnId="{FCAE566D-2997-4010-BF5C-CDEBD5C4ED2C}">
      <dgm:prSet/>
      <dgm:spPr/>
      <dgm:t>
        <a:bodyPr/>
        <a:lstStyle/>
        <a:p>
          <a:endParaRPr lang="tr-TR"/>
        </a:p>
      </dgm:t>
    </dgm:pt>
    <dgm:pt modelId="{0D7A5EFA-4333-4527-AD24-78774F6C5F4C}">
      <dgm:prSet phldrT="[Metin]"/>
      <dgm:spPr/>
      <dgm:t>
        <a:bodyPr/>
        <a:lstStyle/>
        <a:p>
          <a:r>
            <a:rPr lang="tr-TR" dirty="0" smtClean="0"/>
            <a:t>sapma</a:t>
          </a:r>
          <a:endParaRPr lang="tr-TR" dirty="0"/>
        </a:p>
      </dgm:t>
    </dgm:pt>
    <dgm:pt modelId="{76ABE9E7-7770-4703-93EE-AA3AE74973E0}" type="parTrans" cxnId="{153F71F2-FBFE-468B-A0A4-09CDB7F20AB8}">
      <dgm:prSet/>
      <dgm:spPr/>
      <dgm:t>
        <a:bodyPr/>
        <a:lstStyle/>
        <a:p>
          <a:endParaRPr lang="tr-TR"/>
        </a:p>
      </dgm:t>
    </dgm:pt>
    <dgm:pt modelId="{7C460119-6868-4F7D-B927-97CFBE0BB901}" type="sibTrans" cxnId="{153F71F2-FBFE-468B-A0A4-09CDB7F20AB8}">
      <dgm:prSet/>
      <dgm:spPr/>
      <dgm:t>
        <a:bodyPr/>
        <a:lstStyle/>
        <a:p>
          <a:endParaRPr lang="tr-TR"/>
        </a:p>
      </dgm:t>
    </dgm:pt>
    <dgm:pt modelId="{95E26D52-8C5A-4D57-BAFC-FBE2A8D1C605}">
      <dgm:prSet phldrT="[Metin]"/>
      <dgm:spPr/>
      <dgm:t>
        <a:bodyPr/>
        <a:lstStyle/>
        <a:p>
          <a:r>
            <a:rPr lang="tr-TR" dirty="0" smtClean="0"/>
            <a:t>Çok neticeli sapma (fikri içtima 44 ve 43/2) hükümleri uygulanır.</a:t>
          </a:r>
          <a:endParaRPr lang="tr-TR" dirty="0"/>
        </a:p>
      </dgm:t>
    </dgm:pt>
    <dgm:pt modelId="{21369523-BA43-412E-BEA6-4125D56350C7}" type="parTrans" cxnId="{C2170710-01DC-49B3-B8A9-FF0CF26DC039}">
      <dgm:prSet/>
      <dgm:spPr/>
      <dgm:t>
        <a:bodyPr/>
        <a:lstStyle/>
        <a:p>
          <a:endParaRPr lang="tr-TR"/>
        </a:p>
      </dgm:t>
    </dgm:pt>
    <dgm:pt modelId="{871B19AF-3A11-4AE9-B09C-B6BF5A697D91}" type="sibTrans" cxnId="{C2170710-01DC-49B3-B8A9-FF0CF26DC039}">
      <dgm:prSet/>
      <dgm:spPr/>
      <dgm:t>
        <a:bodyPr/>
        <a:lstStyle/>
        <a:p>
          <a:endParaRPr lang="tr-TR"/>
        </a:p>
      </dgm:t>
    </dgm:pt>
    <dgm:pt modelId="{B79FBF51-B3BF-4E24-ACC7-6B8C4029CC59}" type="pres">
      <dgm:prSet presAssocID="{0D371305-6719-4A90-9ADF-F0CBFEB805FE}" presName="diagram" presStyleCnt="0">
        <dgm:presLayoutVars>
          <dgm:dir/>
          <dgm:resizeHandles val="exact"/>
        </dgm:presLayoutVars>
      </dgm:prSet>
      <dgm:spPr/>
    </dgm:pt>
    <dgm:pt modelId="{CA3680CC-C6D5-4C97-B8F7-C98624785A5B}" type="pres">
      <dgm:prSet presAssocID="{A38B67B1-A207-457F-BAF5-D94C7CC9AABB}" presName="node" presStyleLbl="node1" presStyleIdx="0" presStyleCnt="3" custLinFactY="3423" custLinFactNeighborX="-31006" custLinFactNeighborY="100000">
        <dgm:presLayoutVars>
          <dgm:bulletEnabled val="1"/>
        </dgm:presLayoutVars>
      </dgm:prSet>
      <dgm:spPr/>
    </dgm:pt>
    <dgm:pt modelId="{E41B598F-A6CD-44BE-9F80-D73F3637B314}" type="pres">
      <dgm:prSet presAssocID="{00671A79-0633-4FE5-B391-CBAE5F3B7C48}" presName="sibTrans" presStyleCnt="0"/>
      <dgm:spPr/>
    </dgm:pt>
    <dgm:pt modelId="{C948DFEE-3EE3-438B-98F6-63B1793DF42C}" type="pres">
      <dgm:prSet presAssocID="{0D7A5EFA-4333-4527-AD24-78774F6C5F4C}" presName="node" presStyleLbl="node1" presStyleIdx="1" presStyleCnt="3" custLinFactNeighborX="-58300" custLinFactNeighborY="-16042">
        <dgm:presLayoutVars>
          <dgm:bulletEnabled val="1"/>
        </dgm:presLayoutVars>
      </dgm:prSet>
      <dgm:spPr/>
    </dgm:pt>
    <dgm:pt modelId="{77C8A2C4-0D30-4397-81EC-D2216B22113D}" type="pres">
      <dgm:prSet presAssocID="{7C460119-6868-4F7D-B927-97CFBE0BB901}" presName="sibTrans" presStyleCnt="0"/>
      <dgm:spPr/>
    </dgm:pt>
    <dgm:pt modelId="{4F18D230-105E-4FC2-9363-31F3127B072F}" type="pres">
      <dgm:prSet presAssocID="{95E26D52-8C5A-4D57-BAFC-FBE2A8D1C605}" presName="node" presStyleLbl="node1" presStyleIdx="2" presStyleCnt="3" custLinFactNeighborX="53676" custLinFactNeighborY="-13244">
        <dgm:presLayoutVars>
          <dgm:bulletEnabled val="1"/>
        </dgm:presLayoutVars>
      </dgm:prSet>
      <dgm:spPr/>
      <dgm:t>
        <a:bodyPr/>
        <a:lstStyle/>
        <a:p>
          <a:endParaRPr lang="tr-TR"/>
        </a:p>
      </dgm:t>
    </dgm:pt>
  </dgm:ptLst>
  <dgm:cxnLst>
    <dgm:cxn modelId="{0287D8DE-6C7B-4F3B-B6AC-B3AB5DD58FAD}" type="presOf" srcId="{A38B67B1-A207-457F-BAF5-D94C7CC9AABB}" destId="{CA3680CC-C6D5-4C97-B8F7-C98624785A5B}" srcOrd="0" destOrd="0" presId="urn:microsoft.com/office/officeart/2005/8/layout/default"/>
    <dgm:cxn modelId="{97719C1F-0096-4AF5-BF08-979D8B78AC59}" type="presOf" srcId="{0D7A5EFA-4333-4527-AD24-78774F6C5F4C}" destId="{C948DFEE-3EE3-438B-98F6-63B1793DF42C}" srcOrd="0" destOrd="0" presId="urn:microsoft.com/office/officeart/2005/8/layout/default"/>
    <dgm:cxn modelId="{C2170710-01DC-49B3-B8A9-FF0CF26DC039}" srcId="{0D371305-6719-4A90-9ADF-F0CBFEB805FE}" destId="{95E26D52-8C5A-4D57-BAFC-FBE2A8D1C605}" srcOrd="2" destOrd="0" parTransId="{21369523-BA43-412E-BEA6-4125D56350C7}" sibTransId="{871B19AF-3A11-4AE9-B09C-B6BF5A697D91}"/>
    <dgm:cxn modelId="{153F71F2-FBFE-468B-A0A4-09CDB7F20AB8}" srcId="{0D371305-6719-4A90-9ADF-F0CBFEB805FE}" destId="{0D7A5EFA-4333-4527-AD24-78774F6C5F4C}" srcOrd="1" destOrd="0" parTransId="{76ABE9E7-7770-4703-93EE-AA3AE74973E0}" sibTransId="{7C460119-6868-4F7D-B927-97CFBE0BB901}"/>
    <dgm:cxn modelId="{4F6FA379-4066-4C29-8037-1529F78AA4E4}" type="presOf" srcId="{95E26D52-8C5A-4D57-BAFC-FBE2A8D1C605}" destId="{4F18D230-105E-4FC2-9363-31F3127B072F}" srcOrd="0" destOrd="0" presId="urn:microsoft.com/office/officeart/2005/8/layout/default"/>
    <dgm:cxn modelId="{A5D0A504-62ED-4ED3-A294-4E28B449BFA8}" type="presOf" srcId="{0D371305-6719-4A90-9ADF-F0CBFEB805FE}" destId="{B79FBF51-B3BF-4E24-ACC7-6B8C4029CC59}" srcOrd="0" destOrd="0" presId="urn:microsoft.com/office/officeart/2005/8/layout/default"/>
    <dgm:cxn modelId="{FCAE566D-2997-4010-BF5C-CDEBD5C4ED2C}" srcId="{0D371305-6719-4A90-9ADF-F0CBFEB805FE}" destId="{A38B67B1-A207-457F-BAF5-D94C7CC9AABB}" srcOrd="0" destOrd="0" parTransId="{6C713F71-F7F0-4624-AD39-7C68F8F82AEE}" sibTransId="{00671A79-0633-4FE5-B391-CBAE5F3B7C48}"/>
    <dgm:cxn modelId="{FDBE70C0-C65A-466E-9A1A-D31D02E692EE}" type="presParOf" srcId="{B79FBF51-B3BF-4E24-ACC7-6B8C4029CC59}" destId="{CA3680CC-C6D5-4C97-B8F7-C98624785A5B}" srcOrd="0" destOrd="0" presId="urn:microsoft.com/office/officeart/2005/8/layout/default"/>
    <dgm:cxn modelId="{F3ECC7F6-E8B2-4DC5-81F3-1D15DC8E2166}" type="presParOf" srcId="{B79FBF51-B3BF-4E24-ACC7-6B8C4029CC59}" destId="{E41B598F-A6CD-44BE-9F80-D73F3637B314}" srcOrd="1" destOrd="0" presId="urn:microsoft.com/office/officeart/2005/8/layout/default"/>
    <dgm:cxn modelId="{5C4ED893-964E-4439-9A5C-CC633521A5A4}" type="presParOf" srcId="{B79FBF51-B3BF-4E24-ACC7-6B8C4029CC59}" destId="{C948DFEE-3EE3-438B-98F6-63B1793DF42C}" srcOrd="2" destOrd="0" presId="urn:microsoft.com/office/officeart/2005/8/layout/default"/>
    <dgm:cxn modelId="{C1A0EBA2-F28F-41F1-96B9-527860C10B2A}" type="presParOf" srcId="{B79FBF51-B3BF-4E24-ACC7-6B8C4029CC59}" destId="{77C8A2C4-0D30-4397-81EC-D2216B22113D}" srcOrd="3" destOrd="0" presId="urn:microsoft.com/office/officeart/2005/8/layout/default"/>
    <dgm:cxn modelId="{A6BA29D2-533E-42D3-9A3E-9AAF87AB1E29}" type="presParOf" srcId="{B79FBF51-B3BF-4E24-ACC7-6B8C4029CC59}" destId="{4F18D230-105E-4FC2-9363-31F3127B072F}"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287EE5-A4EA-48BF-9CA4-89155D9F5161}">
      <dsp:nvSpPr>
        <dsp:cNvPr id="0" name=""/>
        <dsp:cNvSpPr/>
      </dsp:nvSpPr>
      <dsp:spPr>
        <a:xfrm>
          <a:off x="40" y="263908"/>
          <a:ext cx="3845569" cy="946156"/>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tr-TR" sz="2600" b="1" kern="1200" dirty="0" smtClean="0"/>
            <a:t>KASTI KALDIRAN HATA</a:t>
          </a:r>
          <a:endParaRPr lang="tr-TR" sz="2600" b="1" kern="1200" dirty="0"/>
        </a:p>
      </dsp:txBody>
      <dsp:txXfrm>
        <a:off x="40" y="263908"/>
        <a:ext cx="3845569" cy="946156"/>
      </dsp:txXfrm>
    </dsp:sp>
    <dsp:sp modelId="{47467517-10FF-4462-81C9-CC5D9B0D17EA}">
      <dsp:nvSpPr>
        <dsp:cNvPr id="0" name=""/>
        <dsp:cNvSpPr/>
      </dsp:nvSpPr>
      <dsp:spPr>
        <a:xfrm>
          <a:off x="40" y="1210065"/>
          <a:ext cx="3845569" cy="3782610"/>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ctr" defTabSz="1155700">
            <a:lnSpc>
              <a:spcPct val="90000"/>
            </a:lnSpc>
            <a:spcBef>
              <a:spcPct val="0"/>
            </a:spcBef>
            <a:spcAft>
              <a:spcPct val="15000"/>
            </a:spcAft>
            <a:buChar char="••"/>
          </a:pPr>
          <a:r>
            <a:rPr lang="tr-TR" sz="2600" kern="1200" dirty="0" smtClean="0"/>
            <a:t>Suçun maddi unsurlarında hata (30/1)</a:t>
          </a:r>
          <a:endParaRPr lang="tr-TR" sz="2600" kern="1200" dirty="0"/>
        </a:p>
        <a:p>
          <a:pPr marL="228600" lvl="1" indent="-228600" algn="ctr" defTabSz="1155700">
            <a:lnSpc>
              <a:spcPct val="90000"/>
            </a:lnSpc>
            <a:spcBef>
              <a:spcPct val="0"/>
            </a:spcBef>
            <a:spcAft>
              <a:spcPct val="15000"/>
            </a:spcAft>
            <a:buChar char="••"/>
          </a:pPr>
          <a:r>
            <a:rPr lang="tr-TR" sz="2600" kern="1200" dirty="0" smtClean="0"/>
            <a:t>Suçun nitelikli unsurlarında hata (30/2)</a:t>
          </a:r>
          <a:endParaRPr lang="tr-TR" sz="2600" kern="1200" dirty="0"/>
        </a:p>
        <a:p>
          <a:pPr marL="228600" lvl="1" indent="-228600" algn="ctr" defTabSz="1155700">
            <a:lnSpc>
              <a:spcPct val="90000"/>
            </a:lnSpc>
            <a:spcBef>
              <a:spcPct val="0"/>
            </a:spcBef>
            <a:spcAft>
              <a:spcPct val="15000"/>
            </a:spcAft>
            <a:buChar char="••"/>
          </a:pPr>
          <a:r>
            <a:rPr lang="tr-TR" sz="2600" kern="1200" dirty="0" smtClean="0"/>
            <a:t>Hukuka Uygunluk Sebeplerinin Maddi Şartlarında Hata (30/3)</a:t>
          </a:r>
          <a:endParaRPr lang="tr-TR" sz="2600" kern="1200" dirty="0"/>
        </a:p>
      </dsp:txBody>
      <dsp:txXfrm>
        <a:off x="40" y="1210065"/>
        <a:ext cx="3845569" cy="3782610"/>
      </dsp:txXfrm>
    </dsp:sp>
    <dsp:sp modelId="{8A760C90-24EF-4486-87BB-A0561716A559}">
      <dsp:nvSpPr>
        <dsp:cNvPr id="0" name=""/>
        <dsp:cNvSpPr/>
      </dsp:nvSpPr>
      <dsp:spPr>
        <a:xfrm>
          <a:off x="4383989" y="263908"/>
          <a:ext cx="3845569" cy="946156"/>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tr-TR" sz="2600" b="1" kern="1200" dirty="0" smtClean="0"/>
            <a:t>KUSURLULUĞU ETKİLEYEN HATA</a:t>
          </a:r>
          <a:endParaRPr lang="tr-TR" sz="2600" b="1" kern="1200" dirty="0"/>
        </a:p>
      </dsp:txBody>
      <dsp:txXfrm>
        <a:off x="4383989" y="263908"/>
        <a:ext cx="3845569" cy="946156"/>
      </dsp:txXfrm>
    </dsp:sp>
    <dsp:sp modelId="{46417108-51B8-4303-85CD-3324E79CA5E5}">
      <dsp:nvSpPr>
        <dsp:cNvPr id="0" name=""/>
        <dsp:cNvSpPr/>
      </dsp:nvSpPr>
      <dsp:spPr>
        <a:xfrm>
          <a:off x="4383989" y="1210065"/>
          <a:ext cx="3845569" cy="3782610"/>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ctr" defTabSz="1155700">
            <a:lnSpc>
              <a:spcPct val="90000"/>
            </a:lnSpc>
            <a:spcBef>
              <a:spcPct val="0"/>
            </a:spcBef>
            <a:spcAft>
              <a:spcPct val="15000"/>
            </a:spcAft>
            <a:buChar char="••"/>
          </a:pPr>
          <a:r>
            <a:rPr lang="tr-TR" sz="2600" kern="1200" dirty="0" smtClean="0"/>
            <a:t>Kusurluluğu Kaldıran ya da Azaltan Bir Sebebin Maddi Şartlarında Hata (30/3)</a:t>
          </a:r>
          <a:endParaRPr lang="tr-TR" sz="2600" kern="1200" dirty="0"/>
        </a:p>
        <a:p>
          <a:pPr marL="228600" lvl="1" indent="-228600" algn="ctr" defTabSz="1155700">
            <a:lnSpc>
              <a:spcPct val="90000"/>
            </a:lnSpc>
            <a:spcBef>
              <a:spcPct val="0"/>
            </a:spcBef>
            <a:spcAft>
              <a:spcPct val="15000"/>
            </a:spcAft>
            <a:buChar char="••"/>
          </a:pPr>
          <a:r>
            <a:rPr lang="tr-TR" sz="2600" kern="1200" dirty="0" smtClean="0"/>
            <a:t>Hukuki Hata (Normun Varlığında Hata/Haksızlık Yanılgısı/Yasak Hatası) 30/4</a:t>
          </a:r>
          <a:endParaRPr lang="tr-TR" sz="2600" kern="1200" dirty="0"/>
        </a:p>
      </dsp:txBody>
      <dsp:txXfrm>
        <a:off x="4383989" y="1210065"/>
        <a:ext cx="3845569" cy="378261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DFCFA7-A2B5-41B6-9670-4015236DDC7A}">
      <dsp:nvSpPr>
        <dsp:cNvPr id="0" name=""/>
        <dsp:cNvSpPr/>
      </dsp:nvSpPr>
      <dsp:spPr>
        <a:xfrm>
          <a:off x="0" y="51699"/>
          <a:ext cx="8229600" cy="19263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b="1" kern="1200" dirty="0" smtClean="0">
              <a:solidFill>
                <a:srgbClr val="FF0000"/>
              </a:solidFill>
            </a:rPr>
            <a:t>1. </a:t>
          </a:r>
          <a:r>
            <a:rPr lang="tr-TR" sz="1900" kern="1200" dirty="0" smtClean="0"/>
            <a:t>Kişi işlenen suçtan değil, </a:t>
          </a:r>
          <a:r>
            <a:rPr lang="tr-TR" sz="1900" b="1" kern="1200" dirty="0" smtClean="0"/>
            <a:t>işlemek istediği suçtan sorumludur</a:t>
          </a:r>
          <a:r>
            <a:rPr lang="tr-TR" sz="1900" kern="1200" dirty="0" smtClean="0"/>
            <a:t>. Yani resmi belgede sahtecilik suçundan sorumludur. Yani hata hükümlerinden faydalanır.</a:t>
          </a:r>
          <a:endParaRPr lang="tr-TR" sz="1900" kern="1200" dirty="0"/>
        </a:p>
      </dsp:txBody>
      <dsp:txXfrm>
        <a:off x="0" y="51699"/>
        <a:ext cx="8229600" cy="1926368"/>
      </dsp:txXfrm>
    </dsp:sp>
    <dsp:sp modelId="{490B3569-0F88-464B-9CE5-BBADCD73587D}">
      <dsp:nvSpPr>
        <dsp:cNvPr id="0" name=""/>
        <dsp:cNvSpPr/>
      </dsp:nvSpPr>
      <dsp:spPr>
        <a:xfrm>
          <a:off x="0" y="2032787"/>
          <a:ext cx="8229600" cy="19263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tr-TR" sz="1900" kern="1200" dirty="0" smtClean="0">
              <a:solidFill>
                <a:srgbClr val="FF0000"/>
              </a:solidFill>
            </a:rPr>
            <a:t>2. </a:t>
          </a:r>
          <a:r>
            <a:rPr lang="tr-TR" sz="1900" kern="1200" dirty="0" smtClean="0"/>
            <a:t>Yarg. Göre; fail gerçekte 14 yaşında olan </a:t>
          </a:r>
          <a:r>
            <a:rPr lang="tr-TR" sz="1900" kern="1200" dirty="0" err="1" smtClean="0"/>
            <a:t>A’nın</a:t>
          </a:r>
          <a:r>
            <a:rPr lang="tr-TR" sz="1900" kern="1200" dirty="0" smtClean="0"/>
            <a:t> 16 yaşında olduğunu zannederek A ile cinsel ilişkiye girse hatasından faydalanır. Yani </a:t>
          </a:r>
          <a:r>
            <a:rPr lang="tr-TR" sz="1900" kern="1200" dirty="0" err="1" smtClean="0"/>
            <a:t>yargıtay’a</a:t>
          </a:r>
          <a:r>
            <a:rPr lang="tr-TR" sz="1900" kern="1200" dirty="0" smtClean="0"/>
            <a:t> göre failin </a:t>
          </a:r>
          <a:r>
            <a:rPr lang="tr-TR" sz="1900" kern="1200" dirty="0" err="1" smtClean="0"/>
            <a:t>A’nın</a:t>
          </a:r>
          <a:r>
            <a:rPr lang="tr-TR" sz="1900" kern="1200" dirty="0" smtClean="0"/>
            <a:t> yaşına yönelik hatası (maddi unsurlardaki) nedeniyle eylem cinsel istismar sayılmaz. Buna göre 30/1 kapsamında taksirli sorumluluk saklı olsa da, TCK m. 104 (ROCİS) taksirle işlenemediğinden , bu olay bakımından fail cezalandırılmaz.!!!</a:t>
          </a:r>
          <a:endParaRPr lang="tr-TR" sz="1900" kern="1200" dirty="0"/>
        </a:p>
      </dsp:txBody>
      <dsp:txXfrm>
        <a:off x="0" y="2032787"/>
        <a:ext cx="8229600" cy="1926368"/>
      </dsp:txXfrm>
    </dsp:sp>
    <dsp:sp modelId="{CD4ACE85-F64E-4F70-A0C0-0C4B2B262CF1}">
      <dsp:nvSpPr>
        <dsp:cNvPr id="0" name=""/>
        <dsp:cNvSpPr/>
      </dsp:nvSpPr>
      <dsp:spPr>
        <a:xfrm>
          <a:off x="0" y="4013876"/>
          <a:ext cx="8229600" cy="19263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tr-TR" sz="1900" kern="1200" dirty="0" smtClean="0"/>
            <a:t>3. KANAATİMİZ, fail yanılmasaydı dahi eylem suç olacak idiyse, fail işlemek istediği suçtan değil, gerçekte işlenen suçtan sorumludur. Çünkü bu tür bir yanılma  ESASLI BİR YANILMA DEĞİLDİR. Bu yanılma, suçun maddi unsurlarında yanılma değil, SAİKTE HATADIR.  Saik hatası ise (saik suç tipinin unsuru veya nitelikli hali olmadığı müddetçe) ceza sorumluluğunu kaldırmaz. (yani hata hükümleri devreye girmez)</a:t>
          </a:r>
          <a:endParaRPr lang="tr-TR" sz="1900" kern="1200" dirty="0"/>
        </a:p>
      </dsp:txBody>
      <dsp:txXfrm>
        <a:off x="0" y="4013876"/>
        <a:ext cx="8229600" cy="19263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B7CC44-941D-4916-AFEE-308CC3523B71}">
      <dsp:nvSpPr>
        <dsp:cNvPr id="0" name=""/>
        <dsp:cNvSpPr/>
      </dsp:nvSpPr>
      <dsp:spPr>
        <a:xfrm>
          <a:off x="0" y="11943"/>
          <a:ext cx="8496944" cy="21411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just" defTabSz="1333500">
            <a:lnSpc>
              <a:spcPct val="90000"/>
            </a:lnSpc>
            <a:spcBef>
              <a:spcPct val="0"/>
            </a:spcBef>
            <a:spcAft>
              <a:spcPct val="35000"/>
            </a:spcAft>
          </a:pPr>
          <a:r>
            <a:rPr lang="tr-TR" sz="3000" kern="1200" dirty="0" smtClean="0"/>
            <a:t>Kanaatimiz; Kaçınılabilir hata, gerçekte dikkat ve özen yükümlülüğüne aykırılık dolayısıyla neticenin meydana gelmesi olup, failin sadece taksirli suçtan sorumlu tutulması demektir.</a:t>
          </a:r>
          <a:endParaRPr lang="tr-TR" sz="3000" kern="1200" dirty="0"/>
        </a:p>
      </dsp:txBody>
      <dsp:txXfrm>
        <a:off x="0" y="11943"/>
        <a:ext cx="8496944" cy="2141100"/>
      </dsp:txXfrm>
    </dsp:sp>
    <dsp:sp modelId="{DBED0A0A-62E3-4AE9-AA1F-2CD161364AEF}">
      <dsp:nvSpPr>
        <dsp:cNvPr id="0" name=""/>
        <dsp:cNvSpPr/>
      </dsp:nvSpPr>
      <dsp:spPr>
        <a:xfrm>
          <a:off x="0" y="2239444"/>
          <a:ext cx="8496944" cy="214110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just" defTabSz="1333500">
            <a:lnSpc>
              <a:spcPct val="90000"/>
            </a:lnSpc>
            <a:spcBef>
              <a:spcPct val="0"/>
            </a:spcBef>
            <a:spcAft>
              <a:spcPct val="35000"/>
            </a:spcAft>
          </a:pPr>
          <a:r>
            <a:rPr lang="tr-TR" sz="3000" kern="1200" dirty="0" smtClean="0"/>
            <a:t>30/3’ün gerekçesi; “hatanın kaçınılabilir olması durumunda, kişi işlediği fiilden dolayı sorumlu tutulacak ve fakat bu hata, temel cezanın belirlenmesinde dikkate alınacaktır.</a:t>
          </a:r>
          <a:endParaRPr lang="tr-TR" sz="3000" kern="1200" dirty="0"/>
        </a:p>
      </dsp:txBody>
      <dsp:txXfrm>
        <a:off x="0" y="2239444"/>
        <a:ext cx="8496944" cy="21411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3680CC-C6D5-4C97-B8F7-C98624785A5B}">
      <dsp:nvSpPr>
        <dsp:cNvPr id="0" name=""/>
        <dsp:cNvSpPr/>
      </dsp:nvSpPr>
      <dsp:spPr>
        <a:xfrm>
          <a:off x="0" y="2808745"/>
          <a:ext cx="3917900" cy="23507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Tek neticeli sapma (ancak suçun konusu veya nitelikli hallerde TCK m. 30)</a:t>
          </a:r>
          <a:endParaRPr lang="tr-TR" sz="3200" kern="1200" dirty="0"/>
        </a:p>
      </dsp:txBody>
      <dsp:txXfrm>
        <a:off x="0" y="2808745"/>
        <a:ext cx="3917900" cy="2350740"/>
      </dsp:txXfrm>
    </dsp:sp>
    <dsp:sp modelId="{C948DFEE-3EE3-438B-98F6-63B1793DF42C}">
      <dsp:nvSpPr>
        <dsp:cNvPr id="0" name=""/>
        <dsp:cNvSpPr/>
      </dsp:nvSpPr>
      <dsp:spPr>
        <a:xfrm>
          <a:off x="2026559" y="433"/>
          <a:ext cx="3917900" cy="23507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sapma</a:t>
          </a:r>
          <a:endParaRPr lang="tr-TR" sz="3200" kern="1200" dirty="0"/>
        </a:p>
      </dsp:txBody>
      <dsp:txXfrm>
        <a:off x="2026559" y="433"/>
        <a:ext cx="3917900" cy="2350740"/>
      </dsp:txXfrm>
    </dsp:sp>
    <dsp:sp modelId="{4F18D230-105E-4FC2-9363-31F3127B072F}">
      <dsp:nvSpPr>
        <dsp:cNvPr id="0" name=""/>
        <dsp:cNvSpPr/>
      </dsp:nvSpPr>
      <dsp:spPr>
        <a:xfrm>
          <a:off x="4258822" y="2808737"/>
          <a:ext cx="3917900" cy="23507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Çok neticeli sapma (fikri içtima 44 ve 43/2) hükümleri uygulanır.</a:t>
          </a:r>
          <a:endParaRPr lang="tr-TR" sz="3200" kern="1200" dirty="0"/>
        </a:p>
      </dsp:txBody>
      <dsp:txXfrm>
        <a:off x="4258822" y="2808737"/>
        <a:ext cx="3917900" cy="23507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536C27-8865-4B08-95CB-52400A8DC65D}" type="datetimeFigureOut">
              <a:rPr lang="tr-TR" smtClean="0"/>
              <a:t>7.3.2019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F62F2-7498-4A75-8263-1BB7EF3A8FD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31804E8-616C-4542-AFBE-EF9364AAEDA4}" type="datetime2">
              <a:rPr lang="tr-TR" smtClean="0"/>
              <a:t>7 Mart 2019 Perşembe</a:t>
            </a:fld>
            <a:endParaRPr lang="tr-TR"/>
          </a:p>
        </p:txBody>
      </p:sp>
      <p:sp>
        <p:nvSpPr>
          <p:cNvPr id="19" name="18 Altbilgi Yer Tutucusu"/>
          <p:cNvSpPr>
            <a:spLocks noGrp="1"/>
          </p:cNvSpPr>
          <p:nvPr>
            <p:ph type="ftr" sz="quarter" idx="11"/>
          </p:nvPr>
        </p:nvSpPr>
        <p:spPr/>
        <p:txBody>
          <a:bodyPr/>
          <a:lstStyle/>
          <a:p>
            <a:r>
              <a:rPr lang="tr-TR" smtClean="0"/>
              <a:t>Burak BİLGE</a:t>
            </a:r>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F8E7B65-A747-4D60-B659-55D6AA5C7E30}" type="datetime2">
              <a:rPr lang="tr-TR" smtClean="0"/>
              <a:t>7 Mart 2019 Perşembe</a:t>
            </a:fld>
            <a:endParaRPr lang="tr-TR"/>
          </a:p>
        </p:txBody>
      </p:sp>
      <p:sp>
        <p:nvSpPr>
          <p:cNvPr id="5" name="4 Altbilgi Yer Tutucusu"/>
          <p:cNvSpPr>
            <a:spLocks noGrp="1"/>
          </p:cNvSpPr>
          <p:nvPr>
            <p:ph type="ftr" sz="quarter" idx="11"/>
          </p:nvPr>
        </p:nvSpPr>
        <p:spPr/>
        <p:txBody>
          <a:bodyPr/>
          <a:lstStyle/>
          <a:p>
            <a:r>
              <a:rPr lang="tr-TR" smtClean="0"/>
              <a:t>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674113-6F76-4929-867A-555DC9E4E93E}" type="datetime2">
              <a:rPr lang="tr-TR" smtClean="0"/>
              <a:t>7 Mart 2019 Perşembe</a:t>
            </a:fld>
            <a:endParaRPr lang="tr-TR"/>
          </a:p>
        </p:txBody>
      </p:sp>
      <p:sp>
        <p:nvSpPr>
          <p:cNvPr id="5" name="4 Altbilgi Yer Tutucusu"/>
          <p:cNvSpPr>
            <a:spLocks noGrp="1"/>
          </p:cNvSpPr>
          <p:nvPr>
            <p:ph type="ftr" sz="quarter" idx="11"/>
          </p:nvPr>
        </p:nvSpPr>
        <p:spPr/>
        <p:txBody>
          <a:bodyPr/>
          <a:lstStyle/>
          <a:p>
            <a:r>
              <a:rPr lang="tr-TR" smtClean="0"/>
              <a:t>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7103BEF-A483-425F-B4B7-230C6AE1C3D9}" type="datetime2">
              <a:rPr lang="tr-TR" smtClean="0"/>
              <a:t>7 Mart 2019 Perşembe</a:t>
            </a:fld>
            <a:endParaRPr lang="tr-TR"/>
          </a:p>
        </p:txBody>
      </p:sp>
      <p:sp>
        <p:nvSpPr>
          <p:cNvPr id="5" name="4 Altbilgi Yer Tutucusu"/>
          <p:cNvSpPr>
            <a:spLocks noGrp="1"/>
          </p:cNvSpPr>
          <p:nvPr>
            <p:ph type="ftr" sz="quarter" idx="11"/>
          </p:nvPr>
        </p:nvSpPr>
        <p:spPr/>
        <p:txBody>
          <a:bodyPr/>
          <a:lstStyle/>
          <a:p>
            <a:r>
              <a:rPr lang="tr-TR" smtClean="0"/>
              <a:t>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E445439-C78A-494E-9006-641ED7E15D6D}" type="datetime2">
              <a:rPr lang="tr-TR" smtClean="0"/>
              <a:t>7 Mart 2019 Perşembe</a:t>
            </a:fld>
            <a:endParaRPr lang="tr-TR"/>
          </a:p>
        </p:txBody>
      </p:sp>
      <p:sp>
        <p:nvSpPr>
          <p:cNvPr id="5" name="4 Altbilgi Yer Tutucusu"/>
          <p:cNvSpPr>
            <a:spLocks noGrp="1"/>
          </p:cNvSpPr>
          <p:nvPr>
            <p:ph type="ftr" sz="quarter" idx="11"/>
          </p:nvPr>
        </p:nvSpPr>
        <p:spPr/>
        <p:txBody>
          <a:bodyPr/>
          <a:lstStyle/>
          <a:p>
            <a:r>
              <a:rPr lang="tr-TR" smtClean="0"/>
              <a:t>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2BA72CC-2FE2-4A2D-8880-6BC26D0C835C}" type="datetime2">
              <a:rPr lang="tr-TR" smtClean="0"/>
              <a:t>7 Mart 2019 Perşembe</a:t>
            </a:fld>
            <a:endParaRPr lang="tr-TR"/>
          </a:p>
        </p:txBody>
      </p:sp>
      <p:sp>
        <p:nvSpPr>
          <p:cNvPr id="6" name="5 Altbilgi Yer Tutucusu"/>
          <p:cNvSpPr>
            <a:spLocks noGrp="1"/>
          </p:cNvSpPr>
          <p:nvPr>
            <p:ph type="ftr" sz="quarter" idx="11"/>
          </p:nvPr>
        </p:nvSpPr>
        <p:spPr/>
        <p:txBody>
          <a:bodyPr/>
          <a:lstStyle/>
          <a:p>
            <a:r>
              <a:rPr lang="tr-TR" smtClean="0"/>
              <a:t>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FD47A5D-942B-4795-9A15-CF3542058F5E}" type="datetime2">
              <a:rPr lang="tr-TR" smtClean="0"/>
              <a:t>7 Mart 2019 Perşembe</a:t>
            </a:fld>
            <a:endParaRPr lang="tr-TR"/>
          </a:p>
        </p:txBody>
      </p:sp>
      <p:sp>
        <p:nvSpPr>
          <p:cNvPr id="8" name="7 Altbilgi Yer Tutucusu"/>
          <p:cNvSpPr>
            <a:spLocks noGrp="1"/>
          </p:cNvSpPr>
          <p:nvPr>
            <p:ph type="ftr" sz="quarter" idx="11"/>
          </p:nvPr>
        </p:nvSpPr>
        <p:spPr/>
        <p:txBody>
          <a:bodyPr/>
          <a:lstStyle/>
          <a:p>
            <a:r>
              <a:rPr lang="tr-TR" smtClean="0"/>
              <a:t>Burak BİLGE</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42FC29F-E770-4436-A570-61AAA655D6A5}" type="datetime2">
              <a:rPr lang="tr-TR" smtClean="0"/>
              <a:t>7 Mart 2019 Perşembe</a:t>
            </a:fld>
            <a:endParaRPr lang="tr-TR"/>
          </a:p>
        </p:txBody>
      </p:sp>
      <p:sp>
        <p:nvSpPr>
          <p:cNvPr id="4" name="3 Altbilgi Yer Tutucusu"/>
          <p:cNvSpPr>
            <a:spLocks noGrp="1"/>
          </p:cNvSpPr>
          <p:nvPr>
            <p:ph type="ftr" sz="quarter" idx="11"/>
          </p:nvPr>
        </p:nvSpPr>
        <p:spPr/>
        <p:txBody>
          <a:bodyPr/>
          <a:lstStyle/>
          <a:p>
            <a:r>
              <a:rPr lang="tr-TR" smtClean="0"/>
              <a:t>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B44C3A1-BE81-45FA-9529-87F85ACCBD82}" type="datetime2">
              <a:rPr lang="tr-TR" smtClean="0"/>
              <a:t>7 Mart 2019 Perşembe</a:t>
            </a:fld>
            <a:endParaRPr lang="tr-TR"/>
          </a:p>
        </p:txBody>
      </p:sp>
      <p:sp>
        <p:nvSpPr>
          <p:cNvPr id="3" name="2 Altbilgi Yer Tutucusu"/>
          <p:cNvSpPr>
            <a:spLocks noGrp="1"/>
          </p:cNvSpPr>
          <p:nvPr>
            <p:ph type="ftr" sz="quarter" idx="11"/>
          </p:nvPr>
        </p:nvSpPr>
        <p:spPr/>
        <p:txBody>
          <a:bodyPr/>
          <a:lstStyle/>
          <a:p>
            <a:r>
              <a:rPr lang="tr-TR" smtClean="0"/>
              <a:t>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94BE48C-9752-4984-A991-B6B659EB4FAD}" type="datetime2">
              <a:rPr lang="tr-TR" smtClean="0"/>
              <a:t>7 Mart 2019 Perşembe</a:t>
            </a:fld>
            <a:endParaRPr lang="tr-TR"/>
          </a:p>
        </p:txBody>
      </p:sp>
      <p:sp>
        <p:nvSpPr>
          <p:cNvPr id="6" name="5 Altbilgi Yer Tutucusu"/>
          <p:cNvSpPr>
            <a:spLocks noGrp="1"/>
          </p:cNvSpPr>
          <p:nvPr>
            <p:ph type="ftr" sz="quarter" idx="11"/>
          </p:nvPr>
        </p:nvSpPr>
        <p:spPr/>
        <p:txBody>
          <a:bodyPr/>
          <a:lstStyle/>
          <a:p>
            <a:r>
              <a:rPr lang="tr-TR" smtClean="0"/>
              <a:t>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1DEC2EF-DF0D-4E47-97FC-F32BB58314D2}" type="datetime2">
              <a:rPr lang="tr-TR" smtClean="0"/>
              <a:t>7 Mart 2019 Perşembe</a:t>
            </a:fld>
            <a:endParaRPr lang="tr-TR"/>
          </a:p>
        </p:txBody>
      </p:sp>
      <p:sp>
        <p:nvSpPr>
          <p:cNvPr id="6" name="5 Altbilgi Yer Tutucusu"/>
          <p:cNvSpPr>
            <a:spLocks noGrp="1"/>
          </p:cNvSpPr>
          <p:nvPr>
            <p:ph type="ftr" sz="quarter" idx="11"/>
          </p:nvPr>
        </p:nvSpPr>
        <p:spPr/>
        <p:txBody>
          <a:bodyPr/>
          <a:lstStyle/>
          <a:p>
            <a:r>
              <a:rPr lang="tr-TR" smtClean="0"/>
              <a:t>Burak BİLGE</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5A06EB-6208-4269-A7D0-4667E2F83D26}" type="datetime2">
              <a:rPr lang="tr-TR" smtClean="0"/>
              <a:t>7 Mart 2019 Perşembe</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Burak BİLGE</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Ceza Hukukunda Hata (Yanılma)</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pPr algn="just"/>
            <a:r>
              <a:rPr lang="tr-TR" b="1" dirty="0" smtClean="0"/>
              <a:t>Mağdurun yaşının, suçun kanuni tanımında unsur olarak tanımlanması durumunda fail, mağdurun yaşı konusunda “</a:t>
            </a:r>
            <a:r>
              <a:rPr lang="tr-TR" b="1" i="1" dirty="0" smtClean="0"/>
              <a:t>esaslı hataya” </a:t>
            </a:r>
            <a:r>
              <a:rPr lang="tr-TR" b="1" dirty="0" smtClean="0"/>
              <a:t>düşer ise, bu hatasından faydalanır!!</a:t>
            </a:r>
          </a:p>
          <a:p>
            <a:pPr algn="just"/>
            <a:r>
              <a:rPr lang="tr-TR" dirty="0" smtClean="0"/>
              <a:t>Örneğin ROCİS bakımından mağdurun  15-18 yaş arasında olması gerekir. Ancak, fail ilişki kurduğu mağdurun yaşının 18 yaşından büyük olduğu konusunda esaslı bir hataya düşmüş ise bu hatasından faydalanır. Mağdur basit bir araştırmayla mağdurun yaşını öğrenebilecek ise hata esaslı değildir (</a:t>
            </a:r>
            <a:r>
              <a:rPr lang="tr-TR" sz="2000" dirty="0" smtClean="0"/>
              <a:t>mesela sanık ile </a:t>
            </a:r>
            <a:r>
              <a:rPr lang="tr-TR" sz="2000" dirty="0" err="1" smtClean="0"/>
              <a:t>mağdurenin</a:t>
            </a:r>
            <a:r>
              <a:rPr lang="tr-TR" sz="2000" dirty="0" smtClean="0"/>
              <a:t> her ikisinin de aynı okulda olduğu ve </a:t>
            </a:r>
            <a:r>
              <a:rPr lang="tr-TR" sz="2000" dirty="0" err="1" smtClean="0"/>
              <a:t>mağdurenin</a:t>
            </a:r>
            <a:r>
              <a:rPr lang="tr-TR" sz="2000" dirty="0" smtClean="0"/>
              <a:t> lise birinci sınıf öğrencisi olması halinde 15 yaşından küçük olduğunu bilmemesinin hayatın olağan akışına aykırı olması</a:t>
            </a:r>
            <a:r>
              <a:rPr lang="tr-TR" dirty="0" smtClean="0"/>
              <a:t>)</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370416"/>
          </a:xfrm>
        </p:spPr>
        <p:txBody>
          <a:bodyPr>
            <a:noAutofit/>
          </a:bodyPr>
          <a:lstStyle/>
          <a:p>
            <a:pPr algn="just"/>
            <a:r>
              <a:rPr lang="tr-TR" sz="2800" b="1" dirty="0" smtClean="0"/>
              <a:t>2. Fail, bir suçun daha ağır veya daha az cezayı gerektiren nitelikli hallerinin gerçekleştiği hususunda hataya düşer ise bu hatasından faydalanır (30/2)</a:t>
            </a:r>
            <a:endParaRPr lang="tr-TR" sz="2800" b="1" dirty="0"/>
          </a:p>
        </p:txBody>
      </p:sp>
      <p:sp>
        <p:nvSpPr>
          <p:cNvPr id="3" name="2 İçerik Yer Tutucusu"/>
          <p:cNvSpPr>
            <a:spLocks noGrp="1"/>
          </p:cNvSpPr>
          <p:nvPr>
            <p:ph idx="1"/>
          </p:nvPr>
        </p:nvSpPr>
        <p:spPr/>
        <p:txBody>
          <a:bodyPr>
            <a:normAutofit lnSpcReduction="10000"/>
          </a:bodyPr>
          <a:lstStyle/>
          <a:p>
            <a:pPr algn="just"/>
            <a:r>
              <a:rPr lang="tr-TR" b="1" dirty="0" smtClean="0"/>
              <a:t>Örnek 1: </a:t>
            </a:r>
            <a:r>
              <a:rPr lang="tr-TR" dirty="0" smtClean="0"/>
              <a:t>A, babası </a:t>
            </a:r>
            <a:r>
              <a:rPr lang="tr-TR" dirty="0" err="1" smtClean="0"/>
              <a:t>B’yi</a:t>
            </a:r>
            <a:r>
              <a:rPr lang="tr-TR" dirty="0" smtClean="0"/>
              <a:t> öldürmek isterken havanın karanlık olması sebebiyle mağdurun şahsında hataya düşerek  annesi </a:t>
            </a:r>
            <a:r>
              <a:rPr lang="tr-TR" dirty="0" err="1" smtClean="0"/>
              <a:t>C’yi</a:t>
            </a:r>
            <a:r>
              <a:rPr lang="tr-TR" dirty="0" smtClean="0"/>
              <a:t> öldürmüştür.  (Fail öldürdüğü kişinin annesi olduğunu bilmediği için annesini öldürmüş gibi değil (82/d), herhangi bir kişiyi öldürmüş gibi (m. 81) cezalandırılır.</a:t>
            </a:r>
          </a:p>
          <a:p>
            <a:pPr algn="just"/>
            <a:endParaRPr lang="tr-TR" dirty="0" smtClean="0"/>
          </a:p>
          <a:p>
            <a:pPr algn="just"/>
            <a:r>
              <a:rPr lang="tr-TR" b="1" dirty="0" smtClean="0"/>
              <a:t>Örnek 2:</a:t>
            </a:r>
            <a:r>
              <a:rPr lang="tr-TR" dirty="0" smtClean="0"/>
              <a:t>Değerli bir eşyayı çaldığını düşünen failin gerçekte değersiz bir eşyayı çalmış olması halinde hatasından faydalanır. </a:t>
            </a:r>
          </a:p>
          <a:p>
            <a:pPr algn="just"/>
            <a:r>
              <a:rPr lang="tr-TR" b="1" dirty="0" smtClean="0"/>
              <a:t>Örnek 3: </a:t>
            </a:r>
            <a:r>
              <a:rPr lang="tr-TR" dirty="0" smtClean="0"/>
              <a:t>Tasarlayarak öldürmede hata</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pPr lvl="1" algn="just">
              <a:buNone/>
            </a:pPr>
            <a:r>
              <a:rPr lang="tr-TR" b="1" dirty="0" smtClean="0"/>
              <a:t>NOT: Fiile ilişkin nitelikli halde yanılma halinde hata (30/2) hükmü uygulanmaz!!</a:t>
            </a:r>
          </a:p>
          <a:p>
            <a:pPr algn="ctr">
              <a:buNone/>
            </a:pPr>
            <a:r>
              <a:rPr lang="tr-TR" dirty="0" smtClean="0"/>
              <a:t>	Örneğin; bir kişiyi yakarak öldürmeyi planlayan sanığın hata ile bir başkasını yakarak öldürmesi durumunda yine nitelikli halde cezalandırılır.</a:t>
            </a:r>
          </a:p>
          <a:p>
            <a:pPr algn="ctr">
              <a:buNone/>
            </a:pPr>
            <a:endParaRPr lang="tr-TR" dirty="0" smtClean="0"/>
          </a:p>
          <a:p>
            <a:pPr algn="just">
              <a:buNone/>
            </a:pPr>
            <a:r>
              <a:rPr lang="tr-TR" i="1" dirty="0" smtClean="0"/>
              <a:t>(her ne kadar tasarlama da fiile ilişkin bir nitelikli hal olsa da mağdurun kişiliği de tasarlamada ön plana çıktığı için tasarlamada kişide hata yapılması halinde suçun basit halinden cezalandırılır)..</a:t>
            </a:r>
          </a:p>
          <a:p>
            <a:pPr algn="just">
              <a:buNone/>
            </a:pPr>
            <a:endParaRPr lang="tr-TR" i="1" dirty="0" smtClean="0"/>
          </a:p>
          <a:p>
            <a:pPr algn="just">
              <a:buNone/>
            </a:pPr>
            <a:r>
              <a:rPr lang="tr-TR" b="1" dirty="0" smtClean="0"/>
              <a:t>	Nedensellik </a:t>
            </a:r>
            <a:r>
              <a:rPr lang="tr-TR" b="1" dirty="0" smtClean="0"/>
              <a:t>bağında hataya düşülmesi, failin cezai sorumluluğunu etkilemez!!</a:t>
            </a:r>
          </a:p>
          <a:p>
            <a:pPr algn="just">
              <a:buNone/>
            </a:pPr>
            <a:endParaRPr lang="tr-TR" i="1"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514432"/>
          </a:xfrm>
        </p:spPr>
        <p:txBody>
          <a:bodyPr>
            <a:normAutofit/>
          </a:bodyPr>
          <a:lstStyle/>
          <a:p>
            <a:pPr algn="just"/>
            <a:r>
              <a:rPr lang="tr-TR" sz="3100" b="1" dirty="0" smtClean="0"/>
              <a:t>3. </a:t>
            </a:r>
            <a:r>
              <a:rPr lang="tr-TR" sz="2800" b="1" dirty="0" smtClean="0"/>
              <a:t>C</a:t>
            </a:r>
            <a:r>
              <a:rPr lang="tr-TR" sz="2800" b="1" dirty="0" smtClean="0"/>
              <a:t>eza sorumluluğunu kaldıran veya azaltan nedenlere ait koşulların gerçekleştiği hususunda </a:t>
            </a:r>
            <a:r>
              <a:rPr lang="tr-TR" sz="2800" b="1" i="1" dirty="0" smtClean="0"/>
              <a:t>kaçınılmaz hataya düşen kişi, </a:t>
            </a:r>
            <a:r>
              <a:rPr lang="tr-TR" sz="2800" b="1" dirty="0" smtClean="0"/>
              <a:t>bu hatasından yararlanır. (30/3)</a:t>
            </a:r>
            <a:endParaRPr lang="tr-TR" b="1" dirty="0"/>
          </a:p>
        </p:txBody>
      </p:sp>
      <p:sp>
        <p:nvSpPr>
          <p:cNvPr id="3" name="2 İçerik Yer Tutucusu"/>
          <p:cNvSpPr>
            <a:spLocks noGrp="1"/>
          </p:cNvSpPr>
          <p:nvPr>
            <p:ph idx="1"/>
          </p:nvPr>
        </p:nvSpPr>
        <p:spPr/>
        <p:txBody>
          <a:bodyPr/>
          <a:lstStyle/>
          <a:p>
            <a:pPr algn="just"/>
            <a:r>
              <a:rPr lang="tr-TR" dirty="0" smtClean="0"/>
              <a:t>Örneğin; A, kendisine ses tabancası ile ateş eden </a:t>
            </a:r>
            <a:r>
              <a:rPr lang="tr-TR" dirty="0" err="1" smtClean="0"/>
              <a:t>B’ye</a:t>
            </a:r>
            <a:r>
              <a:rPr lang="tr-TR" dirty="0" smtClean="0"/>
              <a:t> ateş eder ve öldürür. (meşru müdafaada kaçınılmaz hata)</a:t>
            </a:r>
          </a:p>
          <a:p>
            <a:pPr algn="just"/>
            <a:r>
              <a:rPr lang="tr-TR" dirty="0" smtClean="0"/>
              <a:t>Örneğin; Yeni taşınan </a:t>
            </a:r>
            <a:r>
              <a:rPr lang="tr-TR" dirty="0" err="1" smtClean="0"/>
              <a:t>A’nın</a:t>
            </a:r>
            <a:r>
              <a:rPr lang="tr-TR" dirty="0" smtClean="0"/>
              <a:t>, gece vakti yapılacak olan deprem tatbikatından habersiz olması ve siren sesini duyar duymaz koşarak merdivenlerden inerken komşusu </a:t>
            </a:r>
            <a:r>
              <a:rPr lang="tr-TR" dirty="0" err="1" smtClean="0"/>
              <a:t>B’yi</a:t>
            </a:r>
            <a:r>
              <a:rPr lang="tr-TR" dirty="0" smtClean="0"/>
              <a:t> çarparak yaralaması (Zorunluluk halinde kaçınılmaz hata)</a:t>
            </a:r>
          </a:p>
          <a:p>
            <a:pPr algn="just"/>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507288" cy="5991944"/>
          </a:xfrm>
        </p:spPr>
        <p:txBody>
          <a:bodyPr/>
          <a:lstStyle/>
          <a:p>
            <a:pPr algn="just"/>
            <a:r>
              <a:rPr lang="tr-TR" dirty="0" smtClean="0"/>
              <a:t>CSK ya da CSA nedenler konusunda düştüğü hata “kaçınılabilir” ise, failin cezai sorumluluğu devam eder.</a:t>
            </a:r>
          </a:p>
          <a:p>
            <a:pPr algn="just">
              <a:buNone/>
            </a:pPr>
            <a:endParaRPr lang="tr-TR" dirty="0"/>
          </a:p>
        </p:txBody>
      </p:sp>
      <p:graphicFrame>
        <p:nvGraphicFramePr>
          <p:cNvPr id="4" name="3 Diyagram"/>
          <p:cNvGraphicFramePr/>
          <p:nvPr/>
        </p:nvGraphicFramePr>
        <p:xfrm>
          <a:off x="395536" y="1772816"/>
          <a:ext cx="849694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514432"/>
          </a:xfrm>
        </p:spPr>
        <p:txBody>
          <a:bodyPr>
            <a:noAutofit/>
          </a:bodyPr>
          <a:lstStyle/>
          <a:p>
            <a:pPr algn="ctr"/>
            <a:r>
              <a:rPr lang="tr-TR" sz="3200" b="1" dirty="0" smtClean="0">
                <a:solidFill>
                  <a:srgbClr val="C00000"/>
                </a:solidFill>
              </a:rPr>
              <a:t>BU MESELEYİ MEŞRU MÜDAFAA HALİNDE SALDIRGANIN ŞAHSINDA HATAYA DÜŞÜLMESİ NOKTASINDA İZAH EDELİM</a:t>
            </a:r>
            <a:endParaRPr lang="tr-TR" sz="3200" b="1" dirty="0">
              <a:solidFill>
                <a:srgbClr val="C00000"/>
              </a:solidFill>
            </a:endParaRPr>
          </a:p>
        </p:txBody>
      </p:sp>
      <p:sp>
        <p:nvSpPr>
          <p:cNvPr id="3" name="2 İçerik Yer Tutucusu"/>
          <p:cNvSpPr>
            <a:spLocks noGrp="1"/>
          </p:cNvSpPr>
          <p:nvPr>
            <p:ph idx="1"/>
          </p:nvPr>
        </p:nvSpPr>
        <p:spPr/>
        <p:txBody>
          <a:bodyPr>
            <a:noAutofit/>
          </a:bodyPr>
          <a:lstStyle/>
          <a:p>
            <a:pPr algn="just"/>
            <a:r>
              <a:rPr lang="tr-TR" sz="3200" dirty="0" smtClean="0"/>
              <a:t>KANAATİMİZ göre; </a:t>
            </a:r>
            <a:r>
              <a:rPr lang="tr-TR" sz="3200" dirty="0" err="1" smtClean="0"/>
              <a:t>HUN’nin</a:t>
            </a:r>
            <a:r>
              <a:rPr lang="tr-TR" sz="3200" dirty="0" smtClean="0"/>
              <a:t> MADDİ ŞARTLARINDA HATA halinde,hata kaçınılmaz ise (veya haksız saldırının yokluğu) </a:t>
            </a:r>
            <a:r>
              <a:rPr lang="tr-TR" sz="3200" dirty="0" smtClean="0"/>
              <a:t>(30/3) </a:t>
            </a:r>
            <a:r>
              <a:rPr lang="tr-TR" sz="3200" dirty="0" smtClean="0"/>
              <a:t>uygulanmalıdır. Ancak hatanın sebebi savunmada bulunan kişinin tedbirsizliğinden kaynaklanıyor ise veya hata kaçınılabilir  bir hata ise , taksirli sorumluluk devam eder.</a:t>
            </a:r>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lnSpcReduction="10000"/>
          </a:bodyPr>
          <a:lstStyle/>
          <a:p>
            <a:pPr algn="just"/>
            <a:endParaRPr lang="tr-TR" dirty="0" smtClean="0"/>
          </a:p>
          <a:p>
            <a:pPr algn="just"/>
            <a:r>
              <a:rPr lang="tr-TR" dirty="0" smtClean="0"/>
              <a:t>KOCA/ÜZÜLMEZ’ e göre; HUN’NİN maddi şartlarında hata halinde  TCK m. 30/1; kusurluluğu etkileyen sebeplerin maddi şartlarında hata halinde ise  30/3 hükümleri uygulanmalıdır. BİZ BU GÖRÜŞE KATILMIYORUZ. BİZE GÖRE 30/3 HÜKMÜNDE YER ALAN KAÇINILMAZLIK İFADESİ MANEVİ UNSURLA İLGİLİDİR, KUSURLULUKLA DEĞİL. YANİ “KAÇINILMAZLIK” DİKKAT VE ÖZEN YÜKÜMLÜLÜĞÜNE İLİŞKİN ÖLÇÜTLER KAPSAMINDA YAPILMALDIR.</a:t>
            </a:r>
            <a:endParaRPr lang="tr-TR" dirty="0" smtClean="0"/>
          </a:p>
          <a:p>
            <a:pPr algn="just"/>
            <a:r>
              <a:rPr lang="tr-TR" dirty="0" smtClean="0"/>
              <a:t>Hedefte </a:t>
            </a:r>
            <a:r>
              <a:rPr lang="tr-TR" dirty="0" smtClean="0"/>
              <a:t>sapma halinde ise, saldırgan dışında başka bir kimsenin zarar görmesi söz konusu olduğundan, meşru müdafaanın şartları </a:t>
            </a:r>
            <a:r>
              <a:rPr lang="tr-TR" dirty="0" smtClean="0"/>
              <a:t>gerçekleşmez	(HAKERİ</a:t>
            </a:r>
            <a:r>
              <a:rPr lang="tr-TR" dirty="0" smtClean="0"/>
              <a:t>, aksi görüşte)</a:t>
            </a:r>
          </a:p>
          <a:p>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370416"/>
          </a:xfrm>
        </p:spPr>
        <p:txBody>
          <a:bodyPr>
            <a:noAutofit/>
          </a:bodyPr>
          <a:lstStyle/>
          <a:p>
            <a:r>
              <a:rPr lang="tr-TR" sz="2800" b="1" dirty="0" smtClean="0"/>
              <a:t>4. İşlediği fiilin haksızlık oluşturduğu hususunda kaçınılmaz bir hataya düşen kişi, cezalandırılmaz (30/4; haksızlık yanılgısı/yasak hatası)</a:t>
            </a:r>
            <a:endParaRPr lang="tr-TR" sz="2800" b="1" dirty="0"/>
          </a:p>
        </p:txBody>
      </p:sp>
      <p:sp>
        <p:nvSpPr>
          <p:cNvPr id="3" name="2 İçerik Yer Tutucusu"/>
          <p:cNvSpPr>
            <a:spLocks noGrp="1"/>
          </p:cNvSpPr>
          <p:nvPr>
            <p:ph idx="1"/>
          </p:nvPr>
        </p:nvSpPr>
        <p:spPr/>
        <p:txBody>
          <a:bodyPr/>
          <a:lstStyle/>
          <a:p>
            <a:pPr algn="just"/>
            <a:r>
              <a:rPr lang="tr-TR" dirty="0" smtClean="0"/>
              <a:t>Fail, işlediği fiilin hukuk düzeni tarafından yasaklandığı konusunda KAÇINILMAZ  bir hataya düşmüş ise cezalandırılmaz. Yani “hukuka uygun bir fiil gerçekleştirdiğini tasavvur  ederek”.</a:t>
            </a:r>
          </a:p>
          <a:p>
            <a:pPr algn="just"/>
            <a:r>
              <a:rPr lang="tr-TR" dirty="0" smtClean="0"/>
              <a:t>Örneğin; A yakın arkadaşı ve komşusu B tatilde iken evine girerek bozuk olduğunu bildiği çeşmesini tamir etmiştir.</a:t>
            </a:r>
          </a:p>
          <a:p>
            <a:pPr algn="just"/>
            <a:r>
              <a:rPr lang="tr-TR" dirty="0" smtClean="0"/>
              <a:t>Örneğin köy sınırları içerisinde bulunan bir tarihi eser caminin kapısının düştüğünü gören </a:t>
            </a:r>
            <a:r>
              <a:rPr lang="tr-TR" dirty="0" err="1" smtClean="0"/>
              <a:t>A’nın</a:t>
            </a:r>
            <a:r>
              <a:rPr lang="tr-TR" dirty="0" smtClean="0"/>
              <a:t> kapıyı çivileyip tutturması.</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lstStyle/>
          <a:p>
            <a:pPr algn="just"/>
            <a:r>
              <a:rPr lang="tr-TR" dirty="0" smtClean="0"/>
              <a:t>Ancak fail, fiili işlerken “haksız olduğunu” bilerek işlemiş  ve fakat “suç olup olmadığı” konusunda hataya düşmüş ise ceza sorumluluğu kalkmaz.</a:t>
            </a:r>
          </a:p>
          <a:p>
            <a:pPr algn="just"/>
            <a:r>
              <a:rPr lang="tr-TR" dirty="0" smtClean="0"/>
              <a:t>Örneğin kullanmak için uyuşturucu bulunduran kişinin (yabancı bir kişi bile olsa) eylemin suç olup olmadığı konusunda yanılgıya düşmesi ceza sorumluluğunu etkilemez.  Çünkü </a:t>
            </a:r>
            <a:r>
              <a:rPr lang="tr-TR" b="1" i="1" dirty="0" smtClean="0"/>
              <a:t>TCK m. 4 var. </a:t>
            </a:r>
          </a:p>
          <a:p>
            <a:pPr algn="just"/>
            <a:endParaRPr lang="tr-TR" b="1" i="1" dirty="0" smtClean="0"/>
          </a:p>
          <a:p>
            <a:pPr algn="just">
              <a:buNone/>
            </a:pPr>
            <a:r>
              <a:rPr lang="tr-TR" b="1" i="1" dirty="0" smtClean="0"/>
              <a:t>NOT: TCK M. 30’DA HATA DÜZENLENMİŞ OLUP SAPMA DÜZENLENMEMİŞTİR.</a:t>
            </a:r>
            <a:endParaRPr lang="tr-TR" b="1" i="1"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476250"/>
          <a:ext cx="8229600" cy="5848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txBody>
          <a:bodyPr/>
          <a:lstStyle/>
          <a:p>
            <a:pPr algn="just"/>
            <a:r>
              <a:rPr lang="tr-TR" dirty="0" smtClean="0">
                <a:latin typeface="Comic Sans MS" pitchFamily="66" charset="0"/>
              </a:rPr>
              <a:t>Hata, failin iradesi ile netice arasında farklılık bulunmasıdır.</a:t>
            </a:r>
          </a:p>
          <a:p>
            <a:pPr algn="just"/>
            <a:r>
              <a:rPr lang="tr-TR" dirty="0" smtClean="0">
                <a:latin typeface="Comic Sans MS" pitchFamily="66" charset="0"/>
              </a:rPr>
              <a:t>Bu halde failin istediği netice YA HİÇ MEYDANA GELMEZ, YA DA İSTEDİĞİNDEN BAŞKA BİR NETİCE meydana gelir.</a:t>
            </a:r>
          </a:p>
          <a:p>
            <a:pPr>
              <a:buNone/>
            </a:pPr>
            <a:r>
              <a:rPr lang="tr-TR" dirty="0" smtClean="0">
                <a:latin typeface="Comic Sans MS" pitchFamily="66" charset="0"/>
              </a:rPr>
              <a:t> </a:t>
            </a:r>
            <a:endParaRPr lang="tr-TR" dirty="0" smtClean="0">
              <a:latin typeface="Comic Sans MS" pitchFamily="66" charset="0"/>
            </a:endParaRPr>
          </a:p>
          <a:p>
            <a:pPr algn="ctr">
              <a:buNone/>
            </a:pPr>
            <a:r>
              <a:rPr lang="tr-TR" sz="3600" b="1" dirty="0" smtClean="0">
                <a:latin typeface="Comic Sans MS" pitchFamily="66" charset="0"/>
              </a:rPr>
              <a:t>TEMEL KURAL</a:t>
            </a:r>
          </a:p>
          <a:p>
            <a:pPr algn="ctr">
              <a:buNone/>
            </a:pPr>
            <a:r>
              <a:rPr lang="tr-TR" sz="3600" dirty="0" smtClean="0">
                <a:latin typeface="Comic Sans MS" pitchFamily="66" charset="0"/>
              </a:rPr>
              <a:t>“NETİCE İLE İRADE ARASINDA ÇIKABİLECEK MUHTEMEL FARKLAR İRADE LEHİNE ÇÖZÜMLENİR”.</a:t>
            </a:r>
          </a:p>
        </p:txBody>
      </p:sp>
      <p:sp>
        <p:nvSpPr>
          <p:cNvPr id="7" name="6 Altbilgi Yer Tutucusu"/>
          <p:cNvSpPr>
            <a:spLocks noGrp="1"/>
          </p:cNvSpPr>
          <p:nvPr>
            <p:ph type="ftr" sz="quarter" idx="11"/>
          </p:nvPr>
        </p:nvSpPr>
        <p:spPr/>
        <p:txBody>
          <a:bodyPr/>
          <a:lstStyle/>
          <a:p>
            <a:r>
              <a:rPr lang="tr-TR" smtClean="0"/>
              <a:t>Burak BİLGE</a:t>
            </a: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692696"/>
            <a:ext cx="8229600" cy="4389120"/>
          </a:xfrm>
        </p:spPr>
        <p:txBody>
          <a:bodyPr/>
          <a:lstStyle/>
          <a:p>
            <a:r>
              <a:rPr lang="tr-TR" dirty="0" smtClean="0"/>
              <a:t>KAYNAKLAR;</a:t>
            </a:r>
          </a:p>
          <a:p>
            <a:r>
              <a:rPr lang="tr-TR" dirty="0" smtClean="0"/>
              <a:t>FATİH BİRTEK; CEZA HUKUKU GENEL HÜKÜMLER</a:t>
            </a:r>
          </a:p>
          <a:p>
            <a:r>
              <a:rPr lang="tr-TR" dirty="0" smtClean="0"/>
              <a:t>ARTUK/GÖKCEN: CEZA HUKUKU GENEL HÜKÜMLER</a:t>
            </a:r>
          </a:p>
          <a:p>
            <a:r>
              <a:rPr lang="tr-TR" dirty="0" smtClean="0"/>
              <a:t>KOCA/ÜZÜLMEZ: CEZA HUKUKU GENEL HÜKÜMLER</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a:bodyPr>
          <a:lstStyle/>
          <a:p>
            <a:pPr algn="just"/>
            <a:r>
              <a:rPr lang="tr-TR" dirty="0" smtClean="0"/>
              <a:t>(</a:t>
            </a:r>
            <a:r>
              <a:rPr lang="tr-TR" b="1" dirty="0" smtClean="0"/>
              <a:t>MESELE)</a:t>
            </a:r>
            <a:r>
              <a:rPr lang="tr-TR" dirty="0" smtClean="0"/>
              <a:t>A, kendi cüzdanı zannederek arkadaşı </a:t>
            </a:r>
            <a:r>
              <a:rPr lang="tr-TR" dirty="0" err="1" smtClean="0"/>
              <a:t>B’nin</a:t>
            </a:r>
            <a:r>
              <a:rPr lang="tr-TR" dirty="0" smtClean="0"/>
              <a:t> cüzdanını almıştır. Burada irade ile netice arasında bir uyuşmazlık vardır. Bu uyuşmazlık İRADE ÜSTÜN TUTULARAK şu şekilde çözülür. </a:t>
            </a:r>
          </a:p>
          <a:p>
            <a:pPr algn="just">
              <a:buNone/>
            </a:pPr>
            <a:endParaRPr lang="tr-TR" dirty="0" smtClean="0"/>
          </a:p>
          <a:p>
            <a:pPr algn="just"/>
            <a:endParaRPr lang="tr-TR" dirty="0" smtClean="0"/>
          </a:p>
          <a:p>
            <a:pPr algn="just">
              <a:buNone/>
            </a:pPr>
            <a:endParaRPr lang="tr-TR" dirty="0" smtClean="0"/>
          </a:p>
          <a:p>
            <a:pPr algn="just"/>
            <a:r>
              <a:rPr lang="tr-TR" dirty="0" smtClean="0"/>
              <a:t>(</a:t>
            </a:r>
            <a:r>
              <a:rPr lang="tr-TR" b="1" dirty="0" smtClean="0"/>
              <a:t>ÇÖZÜMÜ) </a:t>
            </a:r>
            <a:r>
              <a:rPr lang="tr-TR" dirty="0" smtClean="0"/>
              <a:t>A kendi cüzdanını almış olsaydı, eylemi suç teşkil edecek miydi? Cevap hayır olduğuna göre </a:t>
            </a:r>
            <a:r>
              <a:rPr lang="tr-TR" dirty="0" err="1" smtClean="0"/>
              <a:t>A’nın</a:t>
            </a:r>
            <a:r>
              <a:rPr lang="tr-TR" dirty="0" smtClean="0"/>
              <a:t> hatası, KASTINI KALDIRMAKTA ve A hırsızlık suçundan cezalandırılmamaktadır.</a:t>
            </a:r>
          </a:p>
          <a:p>
            <a:pPr algn="just">
              <a:buNone/>
            </a:pPr>
            <a:r>
              <a:rPr lang="tr-TR" sz="1800" dirty="0" smtClean="0"/>
              <a:t>	</a:t>
            </a:r>
            <a:r>
              <a:rPr lang="tr-TR" sz="1800" b="1" dirty="0" smtClean="0">
                <a:solidFill>
                  <a:schemeClr val="tx2"/>
                </a:solidFill>
              </a:rPr>
              <a:t>(Not: </a:t>
            </a:r>
            <a:r>
              <a:rPr lang="tr-TR" sz="1800" b="1" dirty="0" err="1" smtClean="0">
                <a:solidFill>
                  <a:schemeClr val="tx2"/>
                </a:solidFill>
              </a:rPr>
              <a:t>A’nın</a:t>
            </a:r>
            <a:r>
              <a:rPr lang="tr-TR" sz="1800" b="1" dirty="0" smtClean="0">
                <a:solidFill>
                  <a:schemeClr val="tx2"/>
                </a:solidFill>
              </a:rPr>
              <a:t> hatası sadece kastını kaldırır, eğer eylemin taksirli hali kanunda düzenlenmişse taksirli sorumluluk devam eder)</a:t>
            </a:r>
            <a:endParaRPr lang="tr-TR" sz="1800" b="1" dirty="0">
              <a:solidFill>
                <a:schemeClr val="tx2"/>
              </a:solidFill>
            </a:endParaRPr>
          </a:p>
        </p:txBody>
      </p:sp>
      <p:sp>
        <p:nvSpPr>
          <p:cNvPr id="4" name="3 Aşağı Ok"/>
          <p:cNvSpPr/>
          <p:nvPr/>
        </p:nvSpPr>
        <p:spPr>
          <a:xfrm>
            <a:off x="3419872" y="2204864"/>
            <a:ext cx="1656184"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lstStyle/>
          <a:p>
            <a:pPr algn="just"/>
            <a:r>
              <a:rPr lang="tr-TR" dirty="0" smtClean="0"/>
              <a:t>Fail yanılsaydı da yanılmasaydı da eylem suç olacak ise, bu halde hata hükümleri uygulanmaz.</a:t>
            </a:r>
          </a:p>
          <a:p>
            <a:pPr algn="just">
              <a:buNone/>
            </a:pPr>
            <a:endParaRPr lang="tr-TR" dirty="0" smtClean="0"/>
          </a:p>
          <a:p>
            <a:pPr algn="just"/>
            <a:r>
              <a:rPr lang="tr-TR" dirty="0" smtClean="0"/>
              <a:t>Örneğin; fail 16 yaşında olduğunu düşünerek, 14 yaşındaki </a:t>
            </a:r>
            <a:r>
              <a:rPr lang="tr-TR" dirty="0" err="1" smtClean="0"/>
              <a:t>mağdure</a:t>
            </a:r>
            <a:r>
              <a:rPr lang="tr-TR" dirty="0" smtClean="0"/>
              <a:t> ile rızası ile cinsel ilişkiye girmiştir. Bu olay bakımından, failin İRADESİ (reşit olmayanla cinsel ilişki) suçuna yönelik iken; gerçekleşen suç cinsel istismardır. Fail gerçekleşen suçtan  (cinsel istismar) sorumludur. (ARTUK ve Yargıtay farklı düşünüyor, Onlara göre işlenmek istenen suçtan sorumluluk doğar. Yani hatasından faydalanır)</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251520" y="980728"/>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586440"/>
          </a:xfrm>
        </p:spPr>
        <p:txBody>
          <a:bodyPr>
            <a:noAutofit/>
          </a:bodyPr>
          <a:lstStyle/>
          <a:p>
            <a:r>
              <a:rPr lang="tr-TR" sz="3200" b="1" dirty="0" smtClean="0"/>
              <a:t>1. Fiilin icrası sırasında suçun kanuni tanımındaki maddi unsurları bilmeyen bir kimse, kasten hareket etmiş olmaz (30/1)</a:t>
            </a:r>
            <a:endParaRPr lang="tr-TR" sz="3200" b="1" dirty="0"/>
          </a:p>
        </p:txBody>
      </p:sp>
      <p:sp>
        <p:nvSpPr>
          <p:cNvPr id="3" name="2 İçerik Yer Tutucusu"/>
          <p:cNvSpPr>
            <a:spLocks noGrp="1"/>
          </p:cNvSpPr>
          <p:nvPr>
            <p:ph idx="1"/>
          </p:nvPr>
        </p:nvSpPr>
        <p:spPr/>
        <p:txBody>
          <a:bodyPr/>
          <a:lstStyle/>
          <a:p>
            <a:pPr algn="just"/>
            <a:r>
              <a:rPr lang="tr-TR" dirty="0" smtClean="0"/>
              <a:t>Örneğin; hırsızlık suçunun işlenebilmesi için “</a:t>
            </a:r>
            <a:r>
              <a:rPr lang="tr-TR" i="1" dirty="0" smtClean="0"/>
              <a:t>başkasına ait olduğu bilinen bir taşınır eşyanın” </a:t>
            </a:r>
            <a:r>
              <a:rPr lang="tr-TR" dirty="0" smtClean="0"/>
              <a:t>rıza hilafına alınması gerekir. Kendisinin zannederek arkadaşının telefonunu alan bir kimse “</a:t>
            </a:r>
            <a:r>
              <a:rPr lang="tr-TR" i="1" dirty="0" smtClean="0"/>
              <a:t>kasten hareket etmiş sayılmaz</a:t>
            </a:r>
            <a:r>
              <a:rPr lang="tr-TR" dirty="0" smtClean="0"/>
              <a:t>”. Fail CMK m. 223/2,c uyarınca “ kastının yokluğu” sebebiyle beraat kararı verilir.</a:t>
            </a:r>
          </a:p>
          <a:p>
            <a:pPr algn="just"/>
            <a:endParaRPr lang="tr-TR" dirty="0" smtClean="0"/>
          </a:p>
          <a:p>
            <a:pPr algn="ctr"/>
            <a:r>
              <a:rPr lang="tr-TR" dirty="0" smtClean="0"/>
              <a:t>SUÇUN UNSURLARINDAKİ HATANIN KASTI KALDIRABİLMESİ İÇİN “</a:t>
            </a:r>
            <a:r>
              <a:rPr lang="tr-TR" b="1" i="1" dirty="0" smtClean="0"/>
              <a:t>ESASLI HATA</a:t>
            </a:r>
            <a:r>
              <a:rPr lang="tr-TR" dirty="0" smtClean="0"/>
              <a:t>” OLMASI GEREKİR!!!</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703912"/>
          </a:xfrm>
        </p:spPr>
        <p:txBody>
          <a:bodyPr>
            <a:normAutofit lnSpcReduction="10000"/>
          </a:bodyPr>
          <a:lstStyle/>
          <a:p>
            <a:pPr algn="ctr">
              <a:buNone/>
            </a:pPr>
            <a:r>
              <a:rPr lang="tr-TR" b="1" dirty="0" smtClean="0"/>
              <a:t>HATA NE ZAMAN ESASLI SAYILIR?</a:t>
            </a:r>
          </a:p>
          <a:p>
            <a:pPr algn="just"/>
            <a:r>
              <a:rPr lang="tr-TR" dirty="0" smtClean="0"/>
              <a:t>Fail hataya düşmeseydi eylemi suç teşkil etmeyecekti denilebiliyorsa  </a:t>
            </a:r>
            <a:r>
              <a:rPr lang="tr-TR" b="1" dirty="0" smtClean="0"/>
              <a:t>HATA ESASLIDIR</a:t>
            </a:r>
            <a:r>
              <a:rPr lang="tr-TR" dirty="0" smtClean="0"/>
              <a:t>!! (Buna fiil hatası da denir)</a:t>
            </a:r>
          </a:p>
          <a:p>
            <a:pPr algn="just">
              <a:buNone/>
            </a:pPr>
            <a:r>
              <a:rPr lang="tr-TR" dirty="0" smtClean="0"/>
              <a:t>	Yargıtay’a göre; “suçun maddi unsurlarına ilişkin hata, eylemin suç teşkil etmesi için bulunması zorunlu hususlara ilişkin bir yanılmadır.”</a:t>
            </a:r>
          </a:p>
          <a:p>
            <a:pPr algn="just">
              <a:buNone/>
            </a:pPr>
            <a:endParaRPr lang="tr-TR" dirty="0" smtClean="0"/>
          </a:p>
          <a:p>
            <a:pPr algn="ctr">
              <a:buNone/>
            </a:pPr>
            <a:r>
              <a:rPr lang="tr-TR" b="1" u="sng" dirty="0" smtClean="0"/>
              <a:t>Fail yanılmasaydı dahi eylem suç olacak idiyse nasıl hareket edilmelidir?</a:t>
            </a:r>
          </a:p>
          <a:p>
            <a:pPr algn="ctr">
              <a:buNone/>
            </a:pPr>
            <a:r>
              <a:rPr lang="tr-TR" b="1" dirty="0" smtClean="0"/>
              <a:t>Örneğin, resmi belge olduğunu düşündüğü bir belge üzerinde oynama yapan ve bozan kişinin, değiştirdiği belgenin gerçekte özel belge olduğu ortaya çıkarsa durum nasıl çözülmelidir?</a:t>
            </a:r>
            <a:endParaRPr lang="tr-TR" b="1"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332657"/>
          <a:ext cx="8229600" cy="5991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91944"/>
          </a:xfrm>
        </p:spPr>
        <p:txBody>
          <a:bodyPr/>
          <a:lstStyle/>
          <a:p>
            <a:pPr algn="just"/>
            <a:r>
              <a:rPr lang="tr-TR" b="1" dirty="0" smtClean="0"/>
              <a:t>Fiil hatası (tipiklikte hata) failin kastını ortadan kaldırır!!!</a:t>
            </a:r>
          </a:p>
          <a:p>
            <a:pPr algn="ctr">
              <a:buNone/>
            </a:pPr>
            <a:r>
              <a:rPr lang="tr-TR" b="1" dirty="0" smtClean="0"/>
              <a:t>	</a:t>
            </a:r>
            <a:r>
              <a:rPr lang="tr-TR" dirty="0" smtClean="0"/>
              <a:t>(Yarg. Kararı )“pencerenin önünde hareket eden cismin sincap olduğunu zannederek ateş eden sanığın eylemi sırasında “SUÇUN KONUSU” ile ilgili olarak hataya düşmesi nedeniyle sorumluluğu nasıldır?</a:t>
            </a:r>
          </a:p>
          <a:p>
            <a:pPr algn="ctr">
              <a:buNone/>
            </a:pPr>
            <a:endParaRPr lang="tr-TR" dirty="0" smtClean="0"/>
          </a:p>
          <a:p>
            <a:pPr algn="just">
              <a:buNone/>
            </a:pPr>
            <a:r>
              <a:rPr lang="tr-TR" b="1" dirty="0" smtClean="0"/>
              <a:t>	Failin hatası, suç konusunun aidiyetinde veya mağdurda ise bu halde failin hatası önemsizdir!!!</a:t>
            </a:r>
          </a:p>
          <a:p>
            <a:pPr algn="ctr">
              <a:buNone/>
            </a:pPr>
            <a:r>
              <a:rPr lang="tr-TR" dirty="0" smtClean="0"/>
              <a:t>Örneğin A, </a:t>
            </a:r>
            <a:r>
              <a:rPr lang="tr-TR" dirty="0" err="1" smtClean="0"/>
              <a:t>B’nin</a:t>
            </a:r>
            <a:r>
              <a:rPr lang="tr-TR" dirty="0" smtClean="0"/>
              <a:t> aracını çalmak isterken </a:t>
            </a:r>
            <a:r>
              <a:rPr lang="tr-TR" dirty="0" err="1" smtClean="0"/>
              <a:t>C’nin</a:t>
            </a:r>
            <a:r>
              <a:rPr lang="tr-TR" dirty="0" smtClean="0"/>
              <a:t> aracını çalmış olsa (suç konusunda hata) ya da </a:t>
            </a:r>
            <a:r>
              <a:rPr lang="tr-TR" dirty="0" err="1" smtClean="0"/>
              <a:t>B’yi</a:t>
            </a:r>
            <a:r>
              <a:rPr lang="tr-TR" dirty="0" smtClean="0"/>
              <a:t> öldürmek isterken </a:t>
            </a:r>
            <a:r>
              <a:rPr lang="tr-TR" dirty="0" err="1" smtClean="0"/>
              <a:t>C’yi</a:t>
            </a:r>
            <a:r>
              <a:rPr lang="tr-TR" dirty="0" smtClean="0"/>
              <a:t> öldürmüş olsa (mağdurda hata) fail A, her iki durumda kasten hareket etmiştir. </a:t>
            </a:r>
            <a:endParaRPr lang="tr-TR" dirty="0"/>
          </a:p>
        </p:txBody>
      </p:sp>
      <p:sp>
        <p:nvSpPr>
          <p:cNvPr id="4" name="3 Altbilgi Yer Tutucusu"/>
          <p:cNvSpPr>
            <a:spLocks noGrp="1"/>
          </p:cNvSpPr>
          <p:nvPr>
            <p:ph type="ftr" sz="quarter" idx="11"/>
          </p:nvPr>
        </p:nvSpPr>
        <p:spPr/>
        <p:txBody>
          <a:bodyPr/>
          <a:lstStyle/>
          <a:p>
            <a:r>
              <a:rPr lang="tr-TR" smtClean="0"/>
              <a:t>Burak BİLGE</a:t>
            </a:r>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1257</Words>
  <Application>Microsoft Office PowerPoint</Application>
  <PresentationFormat>Ekran Gösterisi (4:3)</PresentationFormat>
  <Paragraphs>99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Akış</vt:lpstr>
      <vt:lpstr>Ceza Hukukunda Hata (Yanılma)</vt:lpstr>
      <vt:lpstr>Slayt 2</vt:lpstr>
      <vt:lpstr>Slayt 3</vt:lpstr>
      <vt:lpstr>Slayt 4</vt:lpstr>
      <vt:lpstr>Slayt 5</vt:lpstr>
      <vt:lpstr>1. Fiilin icrası sırasında suçun kanuni tanımındaki maddi unsurları bilmeyen bir kimse, kasten hareket etmiş olmaz (30/1)</vt:lpstr>
      <vt:lpstr>Slayt 7</vt:lpstr>
      <vt:lpstr>Slayt 8</vt:lpstr>
      <vt:lpstr>Slayt 9</vt:lpstr>
      <vt:lpstr>Slayt 10</vt:lpstr>
      <vt:lpstr>2. Fail, bir suçun daha ağır veya daha az cezayı gerektiren nitelikli hallerinin gerçekleştiği hususunda hataya düşer ise bu hatasından faydalanır (30/2)</vt:lpstr>
      <vt:lpstr>Slayt 12</vt:lpstr>
      <vt:lpstr>3. Ceza sorumluluğunu kaldıran veya azaltan nedenlere ait koşulların gerçekleştiği hususunda kaçınılmaz hataya düşen kişi, bu hatasından yararlanır. (30/3)</vt:lpstr>
      <vt:lpstr>Slayt 14</vt:lpstr>
      <vt:lpstr>BU MESELEYİ MEŞRU MÜDAFAA HALİNDE SALDIRGANIN ŞAHSINDA HATAYA DÜŞÜLMESİ NOKTASINDA İZAH EDELİM</vt:lpstr>
      <vt:lpstr>Slayt 16</vt:lpstr>
      <vt:lpstr>4. İşlediği fiilin haksızlık oluşturduğu hususunda kaçınılmaz bir hataya düşen kişi, cezalandırılmaz (30/4; haksızlık yanılgısı/yasak hatası)</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Ceza Hukukunda Hata (Yanılma)</dc:title>
  <dc:creator>user1</dc:creator>
  <cp:lastModifiedBy>Burak BİLGE</cp:lastModifiedBy>
  <cp:revision>19</cp:revision>
  <dcterms:created xsi:type="dcterms:W3CDTF">2019-03-07T17:41:50Z</dcterms:created>
  <dcterms:modified xsi:type="dcterms:W3CDTF">2019-03-07T20:34:37Z</dcterms:modified>
</cp:coreProperties>
</file>