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307" r:id="rId8"/>
    <p:sldId id="269" r:id="rId9"/>
    <p:sldId id="274" r:id="rId10"/>
    <p:sldId id="276" r:id="rId11"/>
    <p:sldId id="270" r:id="rId12"/>
    <p:sldId id="271" r:id="rId13"/>
    <p:sldId id="272" r:id="rId14"/>
    <p:sldId id="261" r:id="rId15"/>
    <p:sldId id="262" r:id="rId16"/>
    <p:sldId id="263" r:id="rId17"/>
    <p:sldId id="264" r:id="rId18"/>
    <p:sldId id="265" r:id="rId19"/>
    <p:sldId id="308" r:id="rId20"/>
    <p:sldId id="266" r:id="rId21"/>
    <p:sldId id="267" r:id="rId22"/>
    <p:sldId id="275" r:id="rId23"/>
    <p:sldId id="277" r:id="rId24"/>
    <p:sldId id="278" r:id="rId25"/>
    <p:sldId id="279" r:id="rId26"/>
    <p:sldId id="283" r:id="rId27"/>
    <p:sldId id="280" r:id="rId28"/>
    <p:sldId id="281" r:id="rId29"/>
    <p:sldId id="282" r:id="rId30"/>
    <p:sldId id="284" r:id="rId31"/>
    <p:sldId id="285" r:id="rId32"/>
    <p:sldId id="286" r:id="rId33"/>
    <p:sldId id="287" r:id="rId34"/>
    <p:sldId id="288" r:id="rId35"/>
    <p:sldId id="289" r:id="rId36"/>
    <p:sldId id="290" r:id="rId37"/>
    <p:sldId id="298" r:id="rId38"/>
    <p:sldId id="303" r:id="rId39"/>
    <p:sldId id="291" r:id="rId40"/>
    <p:sldId id="292" r:id="rId41"/>
    <p:sldId id="293" r:id="rId42"/>
    <p:sldId id="294" r:id="rId43"/>
    <p:sldId id="295" r:id="rId44"/>
    <p:sldId id="296" r:id="rId45"/>
    <p:sldId id="297" r:id="rId46"/>
    <p:sldId id="299" r:id="rId47"/>
    <p:sldId id="300" r:id="rId48"/>
    <p:sldId id="301" r:id="rId49"/>
    <p:sldId id="306" r:id="rId50"/>
    <p:sldId id="304" r:id="rId51"/>
    <p:sldId id="305" r:id="rId52"/>
    <p:sldId id="302"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style val="34"/>
  <c:chart>
    <c:title>
      <c:layout>
        <c:manualLayout>
          <c:xMode val="edge"/>
          <c:yMode val="edge"/>
          <c:x val="0.49593225065616786"/>
          <c:y val="0"/>
        </c:manualLayout>
      </c:layout>
    </c:title>
    <c:plotArea>
      <c:layout/>
      <c:pieChart>
        <c:varyColors val="1"/>
        <c:ser>
          <c:idx val="0"/>
          <c:order val="0"/>
          <c:tx>
            <c:strRef>
              <c:f>Sayfa1!$B$1</c:f>
              <c:strCache>
                <c:ptCount val="1"/>
                <c:pt idx="0">
                  <c:v>Seri 1</c:v>
                </c:pt>
              </c:strCache>
            </c:strRef>
          </c:tx>
          <c:cat>
            <c:strRef>
              <c:f>Sayfa1!$A$2:$A$6</c:f>
              <c:strCache>
                <c:ptCount val="5"/>
                <c:pt idx="0">
                  <c:v>SPORTS</c:v>
                </c:pt>
                <c:pt idx="1">
                  <c:v>PHILANTHROPY</c:v>
                </c:pt>
                <c:pt idx="2">
                  <c:v>COMMUNİTY EVENTS</c:v>
                </c:pt>
                <c:pt idx="3">
                  <c:v>CULTURE AND ARTS</c:v>
                </c:pt>
                <c:pt idx="4">
                  <c:v>ENTERTAINTMENT</c:v>
                </c:pt>
              </c:strCache>
            </c:strRef>
          </c:cat>
          <c:val>
            <c:numRef>
              <c:f>Sayfa1!$B$2:$B$6</c:f>
              <c:numCache>
                <c:formatCode>0%</c:formatCode>
                <c:ptCount val="5"/>
                <c:pt idx="0">
                  <c:v>0.76000000000000023</c:v>
                </c:pt>
                <c:pt idx="1">
                  <c:v>0.74000000000000021</c:v>
                </c:pt>
                <c:pt idx="2">
                  <c:v>0.74000000000000021</c:v>
                </c:pt>
                <c:pt idx="3">
                  <c:v>0.52</c:v>
                </c:pt>
                <c:pt idx="4">
                  <c:v>0.5</c:v>
                </c:pt>
              </c:numCache>
            </c:numRef>
          </c:val>
        </c:ser>
        <c:firstSliceAng val="0"/>
      </c:pieChart>
    </c:plotArea>
    <c:legend>
      <c:legendPos val="r"/>
    </c:legend>
    <c:plotVisOnly val="1"/>
  </c:chart>
  <c:txPr>
    <a:bodyPr/>
    <a:lstStyle/>
    <a:p>
      <a:pPr>
        <a:defRPr sz="18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EE6D9-6B2F-43B5-8E10-D905D2B5F702}"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tr-TR"/>
        </a:p>
      </dgm:t>
    </dgm:pt>
    <dgm:pt modelId="{41AA4C90-D12A-4862-B966-FB9A8B8D89D8}">
      <dgm:prSet phldrT="[Metin]"/>
      <dgm:spPr/>
      <dgm:t>
        <a:bodyPr/>
        <a:lstStyle/>
        <a:p>
          <a:r>
            <a:rPr lang="tr-TR"/>
            <a:t>sponsor</a:t>
          </a:r>
        </a:p>
      </dgm:t>
    </dgm:pt>
    <dgm:pt modelId="{85663AB9-F36E-4442-9E77-251EFB3479F5}" type="parTrans" cxnId="{01820DF2-7889-4FFF-8E11-7E5777840FD6}">
      <dgm:prSet/>
      <dgm:spPr/>
      <dgm:t>
        <a:bodyPr/>
        <a:lstStyle/>
        <a:p>
          <a:endParaRPr lang="tr-TR"/>
        </a:p>
      </dgm:t>
    </dgm:pt>
    <dgm:pt modelId="{2BF69EBB-9B21-439C-BEAF-EE7876125375}" type="sibTrans" cxnId="{01820DF2-7889-4FFF-8E11-7E5777840FD6}">
      <dgm:prSet/>
      <dgm:spPr/>
      <dgm:t>
        <a:bodyPr/>
        <a:lstStyle/>
        <a:p>
          <a:endParaRPr lang="tr-TR"/>
        </a:p>
      </dgm:t>
    </dgm:pt>
    <dgm:pt modelId="{8BFA8D34-1FAA-4AD2-A906-04A6798EB90D}">
      <dgm:prSet phldrT="[Metin]"/>
      <dgm:spPr/>
      <dgm:t>
        <a:bodyPr/>
        <a:lstStyle/>
        <a:p>
          <a:r>
            <a:rPr lang="tr-TR"/>
            <a:t>desteklenen taraf</a:t>
          </a:r>
        </a:p>
      </dgm:t>
    </dgm:pt>
    <dgm:pt modelId="{6049666D-F358-4BF9-8BE8-1150168321D8}" type="parTrans" cxnId="{B0ED6A08-D1BC-4C33-A761-2B9484D92461}">
      <dgm:prSet/>
      <dgm:spPr/>
      <dgm:t>
        <a:bodyPr/>
        <a:lstStyle/>
        <a:p>
          <a:endParaRPr lang="tr-TR"/>
        </a:p>
      </dgm:t>
    </dgm:pt>
    <dgm:pt modelId="{06C20C41-D1D6-4E9B-B3FB-CD1A2484B0EA}" type="sibTrans" cxnId="{B0ED6A08-D1BC-4C33-A761-2B9484D92461}">
      <dgm:prSet/>
      <dgm:spPr/>
      <dgm:t>
        <a:bodyPr/>
        <a:lstStyle/>
        <a:p>
          <a:endParaRPr lang="tr-TR"/>
        </a:p>
      </dgm:t>
    </dgm:pt>
    <dgm:pt modelId="{0523005C-3078-4F73-9281-01885CCA4444}" type="pres">
      <dgm:prSet presAssocID="{4D4EE6D9-6B2F-43B5-8E10-D905D2B5F702}" presName="diagram" presStyleCnt="0">
        <dgm:presLayoutVars>
          <dgm:dir/>
          <dgm:resizeHandles val="exact"/>
        </dgm:presLayoutVars>
      </dgm:prSet>
      <dgm:spPr/>
      <dgm:t>
        <a:bodyPr/>
        <a:lstStyle/>
        <a:p>
          <a:endParaRPr lang="tr-TR"/>
        </a:p>
      </dgm:t>
    </dgm:pt>
    <dgm:pt modelId="{AD831B56-E4B3-456C-81FE-9B01FBE524B4}" type="pres">
      <dgm:prSet presAssocID="{41AA4C90-D12A-4862-B966-FB9A8B8D89D8}" presName="arrow" presStyleLbl="node1" presStyleIdx="0" presStyleCnt="2">
        <dgm:presLayoutVars>
          <dgm:bulletEnabled val="1"/>
        </dgm:presLayoutVars>
      </dgm:prSet>
      <dgm:spPr/>
      <dgm:t>
        <a:bodyPr/>
        <a:lstStyle/>
        <a:p>
          <a:endParaRPr lang="tr-TR"/>
        </a:p>
      </dgm:t>
    </dgm:pt>
    <dgm:pt modelId="{07C8FF51-853A-4DDE-9954-97744014818D}" type="pres">
      <dgm:prSet presAssocID="{8BFA8D34-1FAA-4AD2-A906-04A6798EB90D}" presName="arrow" presStyleLbl="node1" presStyleIdx="1" presStyleCnt="2">
        <dgm:presLayoutVars>
          <dgm:bulletEnabled val="1"/>
        </dgm:presLayoutVars>
      </dgm:prSet>
      <dgm:spPr/>
      <dgm:t>
        <a:bodyPr/>
        <a:lstStyle/>
        <a:p>
          <a:endParaRPr lang="tr-TR"/>
        </a:p>
      </dgm:t>
    </dgm:pt>
  </dgm:ptLst>
  <dgm:cxnLst>
    <dgm:cxn modelId="{01820DF2-7889-4FFF-8E11-7E5777840FD6}" srcId="{4D4EE6D9-6B2F-43B5-8E10-D905D2B5F702}" destId="{41AA4C90-D12A-4862-B966-FB9A8B8D89D8}" srcOrd="0" destOrd="0" parTransId="{85663AB9-F36E-4442-9E77-251EFB3479F5}" sibTransId="{2BF69EBB-9B21-439C-BEAF-EE7876125375}"/>
    <dgm:cxn modelId="{521633D3-6B36-4C96-B00B-0C7DE1028621}" type="presOf" srcId="{4D4EE6D9-6B2F-43B5-8E10-D905D2B5F702}" destId="{0523005C-3078-4F73-9281-01885CCA4444}" srcOrd="0" destOrd="0" presId="urn:microsoft.com/office/officeart/2005/8/layout/arrow5"/>
    <dgm:cxn modelId="{B0ED6A08-D1BC-4C33-A761-2B9484D92461}" srcId="{4D4EE6D9-6B2F-43B5-8E10-D905D2B5F702}" destId="{8BFA8D34-1FAA-4AD2-A906-04A6798EB90D}" srcOrd="1" destOrd="0" parTransId="{6049666D-F358-4BF9-8BE8-1150168321D8}" sibTransId="{06C20C41-D1D6-4E9B-B3FB-CD1A2484B0EA}"/>
    <dgm:cxn modelId="{953079C1-3159-4AA7-822F-39ABB7862DC7}" type="presOf" srcId="{41AA4C90-D12A-4862-B966-FB9A8B8D89D8}" destId="{AD831B56-E4B3-456C-81FE-9B01FBE524B4}" srcOrd="0" destOrd="0" presId="urn:microsoft.com/office/officeart/2005/8/layout/arrow5"/>
    <dgm:cxn modelId="{DB652631-59CA-4552-85BC-94686888080C}" type="presOf" srcId="{8BFA8D34-1FAA-4AD2-A906-04A6798EB90D}" destId="{07C8FF51-853A-4DDE-9954-97744014818D}" srcOrd="0" destOrd="0" presId="urn:microsoft.com/office/officeart/2005/8/layout/arrow5"/>
    <dgm:cxn modelId="{1F050F01-ECF4-4E4B-99C9-DCEFEF1A2710}" type="presParOf" srcId="{0523005C-3078-4F73-9281-01885CCA4444}" destId="{AD831B56-E4B3-456C-81FE-9B01FBE524B4}" srcOrd="0" destOrd="0" presId="urn:microsoft.com/office/officeart/2005/8/layout/arrow5"/>
    <dgm:cxn modelId="{7886CEBA-60D9-4C87-A825-8DCC69D1AD84}" type="presParOf" srcId="{0523005C-3078-4F73-9281-01885CCA4444}" destId="{07C8FF51-853A-4DDE-9954-97744014818D}"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2051E-0409-4375-BB4E-F78B592E558E}" type="doc">
      <dgm:prSet loTypeId="urn:microsoft.com/office/officeart/2005/8/layout/arrow5" loCatId="process" qsTypeId="urn:microsoft.com/office/officeart/2005/8/quickstyle/3d2" qsCatId="3D" csTypeId="urn:microsoft.com/office/officeart/2005/8/colors/accent1_2" csCatId="accent1" phldr="1"/>
      <dgm:spPr/>
      <dgm:t>
        <a:bodyPr/>
        <a:lstStyle/>
        <a:p>
          <a:endParaRPr lang="tr-TR"/>
        </a:p>
      </dgm:t>
    </dgm:pt>
    <dgm:pt modelId="{32B5AB1E-6BCD-42F8-A5D8-E0297CD8C216}">
      <dgm:prSet phldrT="[Metin]" custT="1"/>
      <dgm:spPr/>
      <dgm:t>
        <a:bodyPr/>
        <a:lstStyle/>
        <a:p>
          <a:r>
            <a:rPr lang="tr-TR" sz="1800" dirty="0"/>
            <a:t>EDİM</a:t>
          </a:r>
        </a:p>
      </dgm:t>
    </dgm:pt>
    <dgm:pt modelId="{FFDE9BFE-2A54-49B8-8EA4-78945F03089B}" type="parTrans" cxnId="{CAE3E7B8-7C68-4EE9-BF81-957D93DF2983}">
      <dgm:prSet/>
      <dgm:spPr/>
      <dgm:t>
        <a:bodyPr/>
        <a:lstStyle/>
        <a:p>
          <a:endParaRPr lang="tr-TR"/>
        </a:p>
      </dgm:t>
    </dgm:pt>
    <dgm:pt modelId="{BF196FAF-5C7F-47C4-89A0-2736A00B4B17}" type="sibTrans" cxnId="{CAE3E7B8-7C68-4EE9-BF81-957D93DF2983}">
      <dgm:prSet/>
      <dgm:spPr/>
      <dgm:t>
        <a:bodyPr/>
        <a:lstStyle/>
        <a:p>
          <a:endParaRPr lang="tr-TR"/>
        </a:p>
      </dgm:t>
    </dgm:pt>
    <dgm:pt modelId="{1CB82E8D-70C1-4352-B1B8-55463052000D}">
      <dgm:prSet phldrT="[Metin]" custT="1"/>
      <dgm:spPr/>
      <dgm:t>
        <a:bodyPr/>
        <a:lstStyle/>
        <a:p>
          <a:r>
            <a:rPr lang="tr-TR" sz="1600" dirty="0"/>
            <a:t>KARŞI EDİM</a:t>
          </a:r>
        </a:p>
      </dgm:t>
    </dgm:pt>
    <dgm:pt modelId="{F99C6067-08D7-40B6-AA4E-4C58E355DF4F}" type="parTrans" cxnId="{2CA95441-8228-430E-892C-DC348E040D44}">
      <dgm:prSet/>
      <dgm:spPr/>
      <dgm:t>
        <a:bodyPr/>
        <a:lstStyle/>
        <a:p>
          <a:endParaRPr lang="tr-TR"/>
        </a:p>
      </dgm:t>
    </dgm:pt>
    <dgm:pt modelId="{7A4A91C5-1B88-4642-B5C8-B92FEC23F55E}" type="sibTrans" cxnId="{2CA95441-8228-430E-892C-DC348E040D44}">
      <dgm:prSet/>
      <dgm:spPr/>
      <dgm:t>
        <a:bodyPr/>
        <a:lstStyle/>
        <a:p>
          <a:endParaRPr lang="tr-TR"/>
        </a:p>
      </dgm:t>
    </dgm:pt>
    <dgm:pt modelId="{76457D3E-DCA5-4612-A3FE-C871A6B79345}" type="pres">
      <dgm:prSet presAssocID="{03D2051E-0409-4375-BB4E-F78B592E558E}" presName="diagram" presStyleCnt="0">
        <dgm:presLayoutVars>
          <dgm:dir/>
          <dgm:resizeHandles val="exact"/>
        </dgm:presLayoutVars>
      </dgm:prSet>
      <dgm:spPr/>
      <dgm:t>
        <a:bodyPr/>
        <a:lstStyle/>
        <a:p>
          <a:endParaRPr lang="tr-TR"/>
        </a:p>
      </dgm:t>
    </dgm:pt>
    <dgm:pt modelId="{BC74CCDB-7904-4AE5-AF75-2BD8B8BDA162}" type="pres">
      <dgm:prSet presAssocID="{32B5AB1E-6BCD-42F8-A5D8-E0297CD8C216}" presName="arrow" presStyleLbl="node1" presStyleIdx="0" presStyleCnt="2" custScaleY="100070">
        <dgm:presLayoutVars>
          <dgm:bulletEnabled val="1"/>
        </dgm:presLayoutVars>
      </dgm:prSet>
      <dgm:spPr/>
      <dgm:t>
        <a:bodyPr/>
        <a:lstStyle/>
        <a:p>
          <a:endParaRPr lang="tr-TR"/>
        </a:p>
      </dgm:t>
    </dgm:pt>
    <dgm:pt modelId="{CAC32B46-65EA-4827-BFA4-4721F055736D}" type="pres">
      <dgm:prSet presAssocID="{1CB82E8D-70C1-4352-B1B8-55463052000D}" presName="arrow" presStyleLbl="node1" presStyleIdx="1" presStyleCnt="2" custScaleY="100070">
        <dgm:presLayoutVars>
          <dgm:bulletEnabled val="1"/>
        </dgm:presLayoutVars>
      </dgm:prSet>
      <dgm:spPr/>
      <dgm:t>
        <a:bodyPr/>
        <a:lstStyle/>
        <a:p>
          <a:endParaRPr lang="tr-TR"/>
        </a:p>
      </dgm:t>
    </dgm:pt>
  </dgm:ptLst>
  <dgm:cxnLst>
    <dgm:cxn modelId="{CAE3E7B8-7C68-4EE9-BF81-957D93DF2983}" srcId="{03D2051E-0409-4375-BB4E-F78B592E558E}" destId="{32B5AB1E-6BCD-42F8-A5D8-E0297CD8C216}" srcOrd="0" destOrd="0" parTransId="{FFDE9BFE-2A54-49B8-8EA4-78945F03089B}" sibTransId="{BF196FAF-5C7F-47C4-89A0-2736A00B4B17}"/>
    <dgm:cxn modelId="{03BCE197-4BC2-4F16-B94B-9D49047A5110}" type="presOf" srcId="{1CB82E8D-70C1-4352-B1B8-55463052000D}" destId="{CAC32B46-65EA-4827-BFA4-4721F055736D}" srcOrd="0" destOrd="0" presId="urn:microsoft.com/office/officeart/2005/8/layout/arrow5"/>
    <dgm:cxn modelId="{016FC2CA-33B3-4CEF-B797-9EA2D049481E}" type="presOf" srcId="{03D2051E-0409-4375-BB4E-F78B592E558E}" destId="{76457D3E-DCA5-4612-A3FE-C871A6B79345}" srcOrd="0" destOrd="0" presId="urn:microsoft.com/office/officeart/2005/8/layout/arrow5"/>
    <dgm:cxn modelId="{2CA95441-8228-430E-892C-DC348E040D44}" srcId="{03D2051E-0409-4375-BB4E-F78B592E558E}" destId="{1CB82E8D-70C1-4352-B1B8-55463052000D}" srcOrd="1" destOrd="0" parTransId="{F99C6067-08D7-40B6-AA4E-4C58E355DF4F}" sibTransId="{7A4A91C5-1B88-4642-B5C8-B92FEC23F55E}"/>
    <dgm:cxn modelId="{68286D87-8F6E-418A-8940-07B0FC207BAF}" type="presOf" srcId="{32B5AB1E-6BCD-42F8-A5D8-E0297CD8C216}" destId="{BC74CCDB-7904-4AE5-AF75-2BD8B8BDA162}" srcOrd="0" destOrd="0" presId="urn:microsoft.com/office/officeart/2005/8/layout/arrow5"/>
    <dgm:cxn modelId="{4C16BDDC-B4E2-4060-B7EB-545309A91C15}" type="presParOf" srcId="{76457D3E-DCA5-4612-A3FE-C871A6B79345}" destId="{BC74CCDB-7904-4AE5-AF75-2BD8B8BDA162}" srcOrd="0" destOrd="0" presId="urn:microsoft.com/office/officeart/2005/8/layout/arrow5"/>
    <dgm:cxn modelId="{683D1312-5C23-4954-8EDF-671F97741836}" type="presParOf" srcId="{76457D3E-DCA5-4612-A3FE-C871A6B79345}" destId="{CAC32B46-65EA-4827-BFA4-4721F055736D}"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9C5AA-8B23-48AB-ADB7-803EB3A3B975}" type="doc">
      <dgm:prSet loTypeId="urn:microsoft.com/office/officeart/2005/8/layout/hChevron3" loCatId="process" qsTypeId="urn:microsoft.com/office/officeart/2005/8/quickstyle/3d7" qsCatId="3D" csTypeId="urn:microsoft.com/office/officeart/2005/8/colors/accent1_2" csCatId="accent1" phldr="1"/>
      <dgm:spPr/>
      <dgm:t>
        <a:bodyPr/>
        <a:lstStyle/>
        <a:p>
          <a:endParaRPr lang="tr-TR"/>
        </a:p>
      </dgm:t>
    </dgm:pt>
    <dgm:pt modelId="{80CC7987-6E82-4203-BF26-57382DDB2453}">
      <dgm:prSet phldrT="[Metin]"/>
      <dgm:spPr/>
      <dgm:t>
        <a:bodyPr/>
        <a:lstStyle/>
        <a:p>
          <a:r>
            <a:rPr lang="tr-TR"/>
            <a:t>sponsor</a:t>
          </a:r>
        </a:p>
      </dgm:t>
    </dgm:pt>
    <dgm:pt modelId="{8DFD8460-8E78-4886-82AB-254276ADE54B}" type="parTrans" cxnId="{B05C9E51-AC08-4B60-A835-B694A79431F4}">
      <dgm:prSet/>
      <dgm:spPr/>
      <dgm:t>
        <a:bodyPr/>
        <a:lstStyle/>
        <a:p>
          <a:endParaRPr lang="tr-TR"/>
        </a:p>
      </dgm:t>
    </dgm:pt>
    <dgm:pt modelId="{FF473BEE-ED20-4CA0-B557-7C5BEAFD94F7}" type="sibTrans" cxnId="{B05C9E51-AC08-4B60-A835-B694A79431F4}">
      <dgm:prSet/>
      <dgm:spPr/>
      <dgm:t>
        <a:bodyPr/>
        <a:lstStyle/>
        <a:p>
          <a:endParaRPr lang="tr-TR"/>
        </a:p>
      </dgm:t>
    </dgm:pt>
    <dgm:pt modelId="{B63B4CA0-E7DF-4079-8C2C-2C39863BB383}">
      <dgm:prSet phldrT="[Metin]"/>
      <dgm:spPr/>
      <dgm:t>
        <a:bodyPr/>
        <a:lstStyle/>
        <a:p>
          <a:r>
            <a:rPr lang="tr-TR"/>
            <a:t>desteklenen</a:t>
          </a:r>
        </a:p>
      </dgm:t>
    </dgm:pt>
    <dgm:pt modelId="{EFD1A2EA-0C8E-4312-A17E-5B7C9290893E}" type="parTrans" cxnId="{DA48437A-C6E5-4CB0-8C67-E02BF653143A}">
      <dgm:prSet/>
      <dgm:spPr/>
      <dgm:t>
        <a:bodyPr/>
        <a:lstStyle/>
        <a:p>
          <a:endParaRPr lang="tr-TR"/>
        </a:p>
      </dgm:t>
    </dgm:pt>
    <dgm:pt modelId="{FFBADD9D-F4EF-402E-81C4-0EE79323DDF7}" type="sibTrans" cxnId="{DA48437A-C6E5-4CB0-8C67-E02BF653143A}">
      <dgm:prSet/>
      <dgm:spPr/>
      <dgm:t>
        <a:bodyPr/>
        <a:lstStyle/>
        <a:p>
          <a:endParaRPr lang="tr-TR"/>
        </a:p>
      </dgm:t>
    </dgm:pt>
    <dgm:pt modelId="{4D78F78B-4479-4B7B-AD1C-DA0505BAEE42}">
      <dgm:prSet phldrT="[Metin]"/>
      <dgm:spPr/>
      <dgm:t>
        <a:bodyPr/>
        <a:lstStyle/>
        <a:p>
          <a:r>
            <a:rPr lang="tr-TR" dirty="0"/>
            <a:t>medya</a:t>
          </a:r>
        </a:p>
      </dgm:t>
    </dgm:pt>
    <dgm:pt modelId="{518D17C9-39BC-489E-9BB6-E5E1C23A00A2}" type="parTrans" cxnId="{6E88F7E2-6C19-4A5C-B48C-042D52DA0A06}">
      <dgm:prSet/>
      <dgm:spPr/>
      <dgm:t>
        <a:bodyPr/>
        <a:lstStyle/>
        <a:p>
          <a:endParaRPr lang="tr-TR"/>
        </a:p>
      </dgm:t>
    </dgm:pt>
    <dgm:pt modelId="{47EB1AE0-5238-4492-8D28-00750F1FE9F2}" type="sibTrans" cxnId="{6E88F7E2-6C19-4A5C-B48C-042D52DA0A06}">
      <dgm:prSet/>
      <dgm:spPr/>
      <dgm:t>
        <a:bodyPr/>
        <a:lstStyle/>
        <a:p>
          <a:endParaRPr lang="tr-TR"/>
        </a:p>
      </dgm:t>
    </dgm:pt>
    <dgm:pt modelId="{9CA73234-8DA2-4876-82D2-6DD713F67A88}" type="pres">
      <dgm:prSet presAssocID="{8D29C5AA-8B23-48AB-ADB7-803EB3A3B975}" presName="Name0" presStyleCnt="0">
        <dgm:presLayoutVars>
          <dgm:dir/>
          <dgm:resizeHandles val="exact"/>
        </dgm:presLayoutVars>
      </dgm:prSet>
      <dgm:spPr/>
      <dgm:t>
        <a:bodyPr/>
        <a:lstStyle/>
        <a:p>
          <a:endParaRPr lang="tr-TR"/>
        </a:p>
      </dgm:t>
    </dgm:pt>
    <dgm:pt modelId="{38B52D03-1226-4191-A25D-D52E33C1C404}" type="pres">
      <dgm:prSet presAssocID="{80CC7987-6E82-4203-BF26-57382DDB2453}" presName="parTxOnly" presStyleLbl="node1" presStyleIdx="0" presStyleCnt="3">
        <dgm:presLayoutVars>
          <dgm:bulletEnabled val="1"/>
        </dgm:presLayoutVars>
      </dgm:prSet>
      <dgm:spPr/>
      <dgm:t>
        <a:bodyPr/>
        <a:lstStyle/>
        <a:p>
          <a:endParaRPr lang="tr-TR"/>
        </a:p>
      </dgm:t>
    </dgm:pt>
    <dgm:pt modelId="{7FE4CD7B-AA62-41BA-BBE2-416ED58D30EE}" type="pres">
      <dgm:prSet presAssocID="{FF473BEE-ED20-4CA0-B557-7C5BEAFD94F7}" presName="parSpace" presStyleCnt="0"/>
      <dgm:spPr/>
    </dgm:pt>
    <dgm:pt modelId="{60014826-FEB6-49FD-8B4F-7EC3D714A6DF}" type="pres">
      <dgm:prSet presAssocID="{B63B4CA0-E7DF-4079-8C2C-2C39863BB383}" presName="parTxOnly" presStyleLbl="node1" presStyleIdx="1" presStyleCnt="3">
        <dgm:presLayoutVars>
          <dgm:bulletEnabled val="1"/>
        </dgm:presLayoutVars>
      </dgm:prSet>
      <dgm:spPr/>
      <dgm:t>
        <a:bodyPr/>
        <a:lstStyle/>
        <a:p>
          <a:endParaRPr lang="tr-TR"/>
        </a:p>
      </dgm:t>
    </dgm:pt>
    <dgm:pt modelId="{11DD0A6A-DEEA-4AE7-AA0E-15048F9E6EC3}" type="pres">
      <dgm:prSet presAssocID="{FFBADD9D-F4EF-402E-81C4-0EE79323DDF7}" presName="parSpace" presStyleCnt="0"/>
      <dgm:spPr/>
    </dgm:pt>
    <dgm:pt modelId="{0D491141-345E-4603-9295-3055DDABEFB0}" type="pres">
      <dgm:prSet presAssocID="{4D78F78B-4479-4B7B-AD1C-DA0505BAEE42}" presName="parTxOnly" presStyleLbl="node1" presStyleIdx="2" presStyleCnt="3">
        <dgm:presLayoutVars>
          <dgm:bulletEnabled val="1"/>
        </dgm:presLayoutVars>
      </dgm:prSet>
      <dgm:spPr/>
      <dgm:t>
        <a:bodyPr/>
        <a:lstStyle/>
        <a:p>
          <a:endParaRPr lang="tr-TR"/>
        </a:p>
      </dgm:t>
    </dgm:pt>
  </dgm:ptLst>
  <dgm:cxnLst>
    <dgm:cxn modelId="{852241A3-8B91-4ABF-85D7-68C469B40C3B}" type="presOf" srcId="{4D78F78B-4479-4B7B-AD1C-DA0505BAEE42}" destId="{0D491141-345E-4603-9295-3055DDABEFB0}" srcOrd="0" destOrd="0" presId="urn:microsoft.com/office/officeart/2005/8/layout/hChevron3"/>
    <dgm:cxn modelId="{DA48437A-C6E5-4CB0-8C67-E02BF653143A}" srcId="{8D29C5AA-8B23-48AB-ADB7-803EB3A3B975}" destId="{B63B4CA0-E7DF-4079-8C2C-2C39863BB383}" srcOrd="1" destOrd="0" parTransId="{EFD1A2EA-0C8E-4312-A17E-5B7C9290893E}" sibTransId="{FFBADD9D-F4EF-402E-81C4-0EE79323DDF7}"/>
    <dgm:cxn modelId="{6E88F7E2-6C19-4A5C-B48C-042D52DA0A06}" srcId="{8D29C5AA-8B23-48AB-ADB7-803EB3A3B975}" destId="{4D78F78B-4479-4B7B-AD1C-DA0505BAEE42}" srcOrd="2" destOrd="0" parTransId="{518D17C9-39BC-489E-9BB6-E5E1C23A00A2}" sibTransId="{47EB1AE0-5238-4492-8D28-00750F1FE9F2}"/>
    <dgm:cxn modelId="{D2D8EA15-A2CC-4716-BDFF-C2C2DC732AB4}" type="presOf" srcId="{80CC7987-6E82-4203-BF26-57382DDB2453}" destId="{38B52D03-1226-4191-A25D-D52E33C1C404}" srcOrd="0" destOrd="0" presId="urn:microsoft.com/office/officeart/2005/8/layout/hChevron3"/>
    <dgm:cxn modelId="{7E3F6991-3A69-4CD6-A58A-7FF1F5144B95}" type="presOf" srcId="{B63B4CA0-E7DF-4079-8C2C-2C39863BB383}" destId="{60014826-FEB6-49FD-8B4F-7EC3D714A6DF}" srcOrd="0" destOrd="0" presId="urn:microsoft.com/office/officeart/2005/8/layout/hChevron3"/>
    <dgm:cxn modelId="{B05C9E51-AC08-4B60-A835-B694A79431F4}" srcId="{8D29C5AA-8B23-48AB-ADB7-803EB3A3B975}" destId="{80CC7987-6E82-4203-BF26-57382DDB2453}" srcOrd="0" destOrd="0" parTransId="{8DFD8460-8E78-4886-82AB-254276ADE54B}" sibTransId="{FF473BEE-ED20-4CA0-B557-7C5BEAFD94F7}"/>
    <dgm:cxn modelId="{2A066B4A-0A7A-413B-BDFC-EFA8788DCFA7}" type="presOf" srcId="{8D29C5AA-8B23-48AB-ADB7-803EB3A3B975}" destId="{9CA73234-8DA2-4876-82D2-6DD713F67A88}" srcOrd="0" destOrd="0" presId="urn:microsoft.com/office/officeart/2005/8/layout/hChevron3"/>
    <dgm:cxn modelId="{BD8E6D2F-4A25-4BE4-AB87-D0EA43CF2C80}" type="presParOf" srcId="{9CA73234-8DA2-4876-82D2-6DD713F67A88}" destId="{38B52D03-1226-4191-A25D-D52E33C1C404}" srcOrd="0" destOrd="0" presId="urn:microsoft.com/office/officeart/2005/8/layout/hChevron3"/>
    <dgm:cxn modelId="{6578FF7E-2AB9-4F92-9E4A-4F29A4FD7BD1}" type="presParOf" srcId="{9CA73234-8DA2-4876-82D2-6DD713F67A88}" destId="{7FE4CD7B-AA62-41BA-BBE2-416ED58D30EE}" srcOrd="1" destOrd="0" presId="urn:microsoft.com/office/officeart/2005/8/layout/hChevron3"/>
    <dgm:cxn modelId="{926D4DE3-9837-467D-9B53-93518E120115}" type="presParOf" srcId="{9CA73234-8DA2-4876-82D2-6DD713F67A88}" destId="{60014826-FEB6-49FD-8B4F-7EC3D714A6DF}" srcOrd="2" destOrd="0" presId="urn:microsoft.com/office/officeart/2005/8/layout/hChevron3"/>
    <dgm:cxn modelId="{D42DCE4E-2501-456A-A3A7-381FE7F1E861}" type="presParOf" srcId="{9CA73234-8DA2-4876-82D2-6DD713F67A88}" destId="{11DD0A6A-DEEA-4AE7-AA0E-15048F9E6EC3}" srcOrd="3" destOrd="0" presId="urn:microsoft.com/office/officeart/2005/8/layout/hChevron3"/>
    <dgm:cxn modelId="{715CB77F-63E3-41C1-BDD8-EB619D4E5AC9}" type="presParOf" srcId="{9CA73234-8DA2-4876-82D2-6DD713F67A88}" destId="{0D491141-345E-4603-9295-3055DDABEFB0}"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831B56-E4B3-456C-81FE-9B01FBE524B4}">
      <dsp:nvSpPr>
        <dsp:cNvPr id="0" name=""/>
        <dsp:cNvSpPr/>
      </dsp:nvSpPr>
      <dsp:spPr>
        <a:xfrm rot="16200000">
          <a:off x="451" y="996"/>
          <a:ext cx="1631742" cy="163174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kern="1200"/>
            <a:t>sponsor</a:t>
          </a:r>
        </a:p>
      </dsp:txBody>
      <dsp:txXfrm rot="16200000">
        <a:off x="451" y="996"/>
        <a:ext cx="1631742" cy="1631742"/>
      </dsp:txXfrm>
    </dsp:sp>
    <dsp:sp modelId="{07C8FF51-853A-4DDE-9954-97744014818D}">
      <dsp:nvSpPr>
        <dsp:cNvPr id="0" name=""/>
        <dsp:cNvSpPr/>
      </dsp:nvSpPr>
      <dsp:spPr>
        <a:xfrm rot="5400000">
          <a:off x="4149481" y="996"/>
          <a:ext cx="1631742" cy="163174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kern="1200"/>
            <a:t>desteklenen taraf</a:t>
          </a:r>
        </a:p>
      </dsp:txBody>
      <dsp:txXfrm rot="5400000">
        <a:off x="4149481" y="996"/>
        <a:ext cx="1631742" cy="16317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74CCDB-7904-4AE5-AF75-2BD8B8BDA162}">
      <dsp:nvSpPr>
        <dsp:cNvPr id="0" name=""/>
        <dsp:cNvSpPr/>
      </dsp:nvSpPr>
      <dsp:spPr>
        <a:xfrm rot="16200000">
          <a:off x="2057" y="0"/>
          <a:ext cx="980388" cy="981074"/>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EDİM</a:t>
          </a:r>
        </a:p>
      </dsp:txBody>
      <dsp:txXfrm rot="16200000">
        <a:off x="2057" y="0"/>
        <a:ext cx="980388" cy="981074"/>
      </dsp:txXfrm>
    </dsp:sp>
    <dsp:sp modelId="{CAC32B46-65EA-4827-BFA4-4721F055736D}">
      <dsp:nvSpPr>
        <dsp:cNvPr id="0" name=""/>
        <dsp:cNvSpPr/>
      </dsp:nvSpPr>
      <dsp:spPr>
        <a:xfrm rot="5400000">
          <a:off x="5282250" y="0"/>
          <a:ext cx="980388" cy="981074"/>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a:t>KARŞI EDİM</a:t>
          </a:r>
        </a:p>
      </dsp:txBody>
      <dsp:txXfrm rot="5400000">
        <a:off x="5282250" y="0"/>
        <a:ext cx="980388" cy="9810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52D03-1226-4191-A25D-D52E33C1C404}">
      <dsp:nvSpPr>
        <dsp:cNvPr id="0" name=""/>
        <dsp:cNvSpPr/>
      </dsp:nvSpPr>
      <dsp:spPr>
        <a:xfrm>
          <a:off x="3449" y="544533"/>
          <a:ext cx="3016143" cy="1206457"/>
        </a:xfrm>
        <a:prstGeom prst="homePlat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tr-TR" sz="2600" kern="1200"/>
            <a:t>sponsor</a:t>
          </a:r>
        </a:p>
      </dsp:txBody>
      <dsp:txXfrm>
        <a:off x="3449" y="544533"/>
        <a:ext cx="3016143" cy="1206457"/>
      </dsp:txXfrm>
    </dsp:sp>
    <dsp:sp modelId="{60014826-FEB6-49FD-8B4F-7EC3D714A6DF}">
      <dsp:nvSpPr>
        <dsp:cNvPr id="0" name=""/>
        <dsp:cNvSpPr/>
      </dsp:nvSpPr>
      <dsp:spPr>
        <a:xfrm>
          <a:off x="2416364" y="544533"/>
          <a:ext cx="3016143" cy="1206457"/>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tr-TR" sz="2600" kern="1200"/>
            <a:t>desteklenen</a:t>
          </a:r>
        </a:p>
      </dsp:txBody>
      <dsp:txXfrm>
        <a:off x="2416364" y="544533"/>
        <a:ext cx="3016143" cy="1206457"/>
      </dsp:txXfrm>
    </dsp:sp>
    <dsp:sp modelId="{0D491141-345E-4603-9295-3055DDABEFB0}">
      <dsp:nvSpPr>
        <dsp:cNvPr id="0" name=""/>
        <dsp:cNvSpPr/>
      </dsp:nvSpPr>
      <dsp:spPr>
        <a:xfrm>
          <a:off x="4829279" y="544533"/>
          <a:ext cx="3016143" cy="1206457"/>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tr-TR" sz="2600" kern="1200" dirty="0"/>
            <a:t>medya</a:t>
          </a:r>
        </a:p>
      </dsp:txBody>
      <dsp:txXfrm>
        <a:off x="4829279" y="544533"/>
        <a:ext cx="3016143" cy="120645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user1\Desktop\Hababam%20S&#305;n&#305;f&#305;%20Uyan&#305;yor%20-%20Olimpiyatlar.mp4"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user1\Desktop\Turkish%20Airlines%20-%20Kobe%20vs%20Messi-%20Legends%20on%20Board.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3140968"/>
            <a:ext cx="7772400" cy="963538"/>
          </a:xfrm>
        </p:spPr>
        <p:style>
          <a:lnRef idx="2">
            <a:schemeClr val="accent1">
              <a:shade val="50000"/>
            </a:schemeClr>
          </a:lnRef>
          <a:fillRef idx="1">
            <a:schemeClr val="accent1"/>
          </a:fillRef>
          <a:effectRef idx="0">
            <a:schemeClr val="accent1"/>
          </a:effectRef>
          <a:fontRef idx="minor">
            <a:schemeClr val="lt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SPOR SPONSORLUĞU</a:t>
            </a:r>
            <a:endParaRPr lang="tr-TR"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5" name="4 Resim" descr="Resim3.png"/>
          <p:cNvPicPr>
            <a:picLocks noChangeAspect="1"/>
          </p:cNvPicPr>
          <p:nvPr/>
        </p:nvPicPr>
        <p:blipFill>
          <a:blip r:embed="rId2" cstate="print"/>
          <a:stretch>
            <a:fillRect/>
          </a:stretch>
        </p:blipFill>
        <p:spPr>
          <a:xfrm>
            <a:off x="2195736" y="0"/>
            <a:ext cx="4752528"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lstStyle/>
          <a:p>
            <a:pPr algn="just"/>
            <a:r>
              <a:rPr lang="tr-TR" dirty="0" smtClean="0"/>
              <a:t>Sponsorluk sadece ticari kuruluşlar tarafından yapılmaz, aynı zamanda kamu kuruluşu veya hükümetler de sponsorluk aracını kullanmaktadırlar.</a:t>
            </a:r>
          </a:p>
          <a:p>
            <a:pPr algn="just"/>
            <a:endParaRPr lang="tr-TR" dirty="0"/>
          </a:p>
        </p:txBody>
      </p:sp>
      <p:pic>
        <p:nvPicPr>
          <p:cNvPr id="4" name="3 Resim" descr="112630,logo-white-simppng.png"/>
          <p:cNvPicPr>
            <a:picLocks noChangeAspect="1"/>
          </p:cNvPicPr>
          <p:nvPr/>
        </p:nvPicPr>
        <p:blipFill>
          <a:blip r:embed="rId2" cstate="print"/>
          <a:stretch>
            <a:fillRect/>
          </a:stretch>
        </p:blipFill>
        <p:spPr>
          <a:xfrm>
            <a:off x="539552" y="2924944"/>
            <a:ext cx="3454896" cy="1800000"/>
          </a:xfrm>
          <a:prstGeom prst="rect">
            <a:avLst/>
          </a:prstGeom>
        </p:spPr>
      </p:pic>
      <p:pic>
        <p:nvPicPr>
          <p:cNvPr id="5" name="4 Resim" descr="azebaijan.jpg"/>
          <p:cNvPicPr>
            <a:picLocks noChangeAspect="1"/>
          </p:cNvPicPr>
          <p:nvPr/>
        </p:nvPicPr>
        <p:blipFill>
          <a:blip r:embed="rId3" cstate="print"/>
          <a:stretch>
            <a:fillRect/>
          </a:stretch>
        </p:blipFill>
        <p:spPr>
          <a:xfrm>
            <a:off x="4932040" y="2276872"/>
            <a:ext cx="3024188" cy="28083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lvl="0"/>
            <a:r>
              <a:rPr lang="tr-TR" dirty="0" smtClean="0"/>
              <a:t>Sponsorluk bir iletişim aracıdır: Pazardaki ürün fazlalığı sebebiyle, firmaların kendilerini tanıtmadaki en etkili yol sponsorluktur.</a:t>
            </a:r>
          </a:p>
        </p:txBody>
      </p:sp>
      <p:pic>
        <p:nvPicPr>
          <p:cNvPr id="5" name="4 Resim" descr="sivasspor_129127_25deb.jpg"/>
          <p:cNvPicPr>
            <a:picLocks noChangeAspect="1"/>
          </p:cNvPicPr>
          <p:nvPr/>
        </p:nvPicPr>
        <p:blipFill>
          <a:blip r:embed="rId2" cstate="print"/>
          <a:stretch>
            <a:fillRect/>
          </a:stretch>
        </p:blipFill>
        <p:spPr>
          <a:xfrm>
            <a:off x="0" y="1628800"/>
            <a:ext cx="4305967" cy="2088232"/>
          </a:xfrm>
          <a:prstGeom prst="rect">
            <a:avLst/>
          </a:prstGeom>
        </p:spPr>
      </p:pic>
      <p:pic>
        <p:nvPicPr>
          <p:cNvPr id="6" name="5 Resim" descr="galatasaray-odeabank-ta-toplu-imza-toreni-6472767_7910_o.jpg"/>
          <p:cNvPicPr>
            <a:picLocks noChangeAspect="1"/>
          </p:cNvPicPr>
          <p:nvPr/>
        </p:nvPicPr>
        <p:blipFill>
          <a:blip r:embed="rId3" cstate="print"/>
          <a:stretch>
            <a:fillRect/>
          </a:stretch>
        </p:blipFill>
        <p:spPr>
          <a:xfrm>
            <a:off x="5004048" y="1628800"/>
            <a:ext cx="3688071" cy="2074540"/>
          </a:xfrm>
          <a:prstGeom prst="rect">
            <a:avLst/>
          </a:prstGeom>
        </p:spPr>
      </p:pic>
      <p:pic>
        <p:nvPicPr>
          <p:cNvPr id="7" name="6 Resim" descr="atiker.jpg"/>
          <p:cNvPicPr>
            <a:picLocks noChangeAspect="1"/>
          </p:cNvPicPr>
          <p:nvPr/>
        </p:nvPicPr>
        <p:blipFill>
          <a:blip r:embed="rId4" cstate="print"/>
          <a:stretch>
            <a:fillRect/>
          </a:stretch>
        </p:blipFill>
        <p:spPr>
          <a:xfrm>
            <a:off x="0" y="4282827"/>
            <a:ext cx="4291955" cy="2575173"/>
          </a:xfrm>
          <a:prstGeom prst="rect">
            <a:avLst/>
          </a:prstGeom>
        </p:spPr>
      </p:pic>
      <p:pic>
        <p:nvPicPr>
          <p:cNvPr id="8" name="7 Resim" descr="milan.jpg"/>
          <p:cNvPicPr>
            <a:picLocks noChangeAspect="1"/>
          </p:cNvPicPr>
          <p:nvPr/>
        </p:nvPicPr>
        <p:blipFill>
          <a:blip r:embed="rId5" cstate="print"/>
          <a:stretch>
            <a:fillRect/>
          </a:stretch>
        </p:blipFill>
        <p:spPr>
          <a:xfrm>
            <a:off x="5508104" y="4077072"/>
            <a:ext cx="2304256" cy="23042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260648"/>
            <a:ext cx="8229600" cy="6408712"/>
          </a:xfrm>
        </p:spPr>
        <p:txBody>
          <a:bodyPr>
            <a:normAutofit fontScale="92500" lnSpcReduction="10000"/>
          </a:bodyPr>
          <a:lstStyle/>
          <a:p>
            <a:r>
              <a:rPr lang="tr-TR" dirty="0" smtClean="0"/>
              <a:t>Sponsorluk bir sistem teşkil eder: (Kazan-Kazan-Kazan)</a:t>
            </a:r>
          </a:p>
          <a:p>
            <a:endParaRPr lang="tr-TR" dirty="0" smtClean="0"/>
          </a:p>
          <a:p>
            <a:endParaRPr lang="tr-TR" dirty="0" smtClean="0"/>
          </a:p>
          <a:p>
            <a:endParaRPr lang="tr-TR" dirty="0" smtClean="0"/>
          </a:p>
          <a:p>
            <a:endParaRPr lang="tr-TR" dirty="0" smtClean="0"/>
          </a:p>
          <a:p>
            <a:pPr algn="just"/>
            <a:r>
              <a:rPr lang="tr-TR" dirty="0" smtClean="0"/>
              <a:t>Sponsorluk sistemi bu 3 grubun menfaati ile açıklanabilir.</a:t>
            </a:r>
          </a:p>
          <a:p>
            <a:pPr algn="just"/>
            <a:r>
              <a:rPr lang="tr-TR" dirty="0" smtClean="0"/>
              <a:t>Sponsor desteklenen vasıtasıyla “imaj geliştirme” ve “tanınmayı” amaçlar.</a:t>
            </a:r>
          </a:p>
          <a:p>
            <a:pPr algn="just"/>
            <a:r>
              <a:rPr lang="tr-TR" dirty="0" smtClean="0"/>
              <a:t>Bu noktada medyanın “iletme fonksiyonu” vardır.</a:t>
            </a:r>
          </a:p>
          <a:p>
            <a:pPr algn="just"/>
            <a:r>
              <a:rPr lang="tr-TR" dirty="0" smtClean="0"/>
              <a:t>Desteklenen bakımından ise “kaynak temini” asıl amaçtır.</a:t>
            </a:r>
            <a:endParaRPr lang="tr-TR" dirty="0"/>
          </a:p>
        </p:txBody>
      </p:sp>
      <p:graphicFrame>
        <p:nvGraphicFramePr>
          <p:cNvPr id="6" name="5 Diyagram"/>
          <p:cNvGraphicFramePr/>
          <p:nvPr/>
        </p:nvGraphicFramePr>
        <p:xfrm>
          <a:off x="467544" y="908720"/>
          <a:ext cx="7848872" cy="229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SPONSORLUK REKLAM VEYA HAYIRSEVERLİK DEĞİLDİR</a:t>
            </a:r>
            <a:endParaRPr lang="tr-TR" dirty="0"/>
          </a:p>
        </p:txBody>
      </p:sp>
      <p:sp>
        <p:nvSpPr>
          <p:cNvPr id="3" name="2 İçerik Yer Tutucusu"/>
          <p:cNvSpPr>
            <a:spLocks noGrp="1"/>
          </p:cNvSpPr>
          <p:nvPr>
            <p:ph idx="1"/>
          </p:nvPr>
        </p:nvSpPr>
        <p:spPr/>
        <p:txBody>
          <a:bodyPr/>
          <a:lstStyle/>
          <a:p>
            <a:r>
              <a:rPr lang="tr-TR" dirty="0" smtClean="0"/>
              <a:t>Reklam ve sponsorlukta ticari dürtüler ön plana çıksa da, sponsorlukta toplumun geneli bakımından da menfaatler söz konusudur.</a:t>
            </a:r>
          </a:p>
          <a:p>
            <a:pPr algn="just"/>
            <a:r>
              <a:rPr lang="tr-TR" dirty="0" smtClean="0"/>
              <a:t>Sponsorluğa genel olarak tüketiciler tarafından daha “iyi niyet” çerçevesinde bakılmaktadır.</a:t>
            </a:r>
          </a:p>
          <a:p>
            <a:pPr algn="just"/>
            <a:r>
              <a:rPr lang="tr-TR" dirty="0" smtClean="0"/>
              <a:t>Reklamda reklam verenin ticari kaygısı ön planda iken sponsorlukta “külli” bir menfaat söz konusudur.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Sponsorluktaki iyi niyet nasıl oluşturulur?</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dirty="0" smtClean="0"/>
              <a:t>Büyük kâr amaçlı spor olaylarından ve yarışmalardan ziyade yerel ve halka yönelik, sosyal bazı organizasyonların sponsorluğu ile “iyi niyet” oluşturulur. Ör: NİKE </a:t>
            </a:r>
            <a:r>
              <a:rPr lang="tr-TR" dirty="0" err="1" smtClean="0"/>
              <a:t>halısaha</a:t>
            </a:r>
            <a:r>
              <a:rPr lang="tr-TR" dirty="0" smtClean="0"/>
              <a:t> turnuvası</a:t>
            </a:r>
          </a:p>
          <a:p>
            <a:pPr algn="just"/>
            <a:endParaRPr lang="tr-TR" dirty="0" smtClean="0"/>
          </a:p>
          <a:p>
            <a:pPr algn="just"/>
            <a:r>
              <a:rPr lang="tr-TR" dirty="0" smtClean="0"/>
              <a:t>Bir spor dalına ilk destek veren ve o sporun yaşaması ve gelişmesi için önemli katkılar yapan bir sponsor toplumun olumlu duygularını daha çok çekebilir. Aslında tüketici kişisel olarak sponsorluğu yapılan sporla ne kadar ilgili ise o derece yüksek iyi niyet oluşur.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normAutofit fontScale="92500" lnSpcReduction="10000"/>
          </a:bodyPr>
          <a:lstStyle/>
          <a:p>
            <a:pPr algn="just"/>
            <a:r>
              <a:rPr lang="tr-TR" dirty="0" smtClean="0"/>
              <a:t>Sponsorluk kavramı belirli bir ticari amaç barındırır. Bu anlamda hayırseverlik ile karıştırılmaması gereklidir. Kişiler, işletmeler ve diğer kurumlar herhangi bir ticari amaç gütmeden ya da herhangi bir karşılık beklemeden ihtiyaç duyan kişilere ya da organizasyonlara parasal destek ya da ekipman desteği sağlayabilir. Mesela spor tutkusu da olan hayırsever bir işadamının bir meslek yüksek okuluna spor salonu yaptırması ya da ulusal bir spor organizasyonuna katılacak olan maddi olanakları sınırlı sporculara parasal destek vermesi sponsorluk kapsamında değil, hayırseverlik kapsamında düşünülmelidir.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Spor Sponsorluğunun Tarihi Seyri</a:t>
            </a:r>
            <a:endParaRPr lang="tr-TR" dirty="0"/>
          </a:p>
        </p:txBody>
      </p:sp>
      <p:sp>
        <p:nvSpPr>
          <p:cNvPr id="3" name="2 İçerik Yer Tutucusu"/>
          <p:cNvSpPr>
            <a:spLocks noGrp="1"/>
          </p:cNvSpPr>
          <p:nvPr>
            <p:ph idx="1"/>
          </p:nvPr>
        </p:nvSpPr>
        <p:spPr/>
        <p:txBody>
          <a:bodyPr/>
          <a:lstStyle/>
          <a:p>
            <a:pPr algn="just"/>
            <a:r>
              <a:rPr lang="tr-TR" dirty="0" smtClean="0"/>
              <a:t>Ticari amaçlarla bir faaliyeti desteklemek özellikle 19. </a:t>
            </a:r>
            <a:r>
              <a:rPr lang="tr-TR" dirty="0" err="1" smtClean="0"/>
              <a:t>yy’da</a:t>
            </a:r>
            <a:r>
              <a:rPr lang="tr-TR" dirty="0" smtClean="0"/>
              <a:t> ortaya çıkmıştır.</a:t>
            </a:r>
          </a:p>
          <a:p>
            <a:pPr algn="just"/>
            <a:r>
              <a:rPr lang="tr-TR" dirty="0" smtClean="0"/>
              <a:t>1861: SPIERS  </a:t>
            </a:r>
            <a:r>
              <a:rPr lang="tr-TR" dirty="0" err="1" smtClean="0"/>
              <a:t>and</a:t>
            </a:r>
            <a:r>
              <a:rPr lang="tr-TR" dirty="0" smtClean="0"/>
              <a:t> POND (İngiliz </a:t>
            </a:r>
            <a:r>
              <a:rPr lang="tr-TR" dirty="0" err="1" smtClean="0"/>
              <a:t>Criket</a:t>
            </a:r>
            <a:r>
              <a:rPr lang="tr-TR" dirty="0" smtClean="0"/>
              <a:t> Takımı)</a:t>
            </a:r>
          </a:p>
          <a:p>
            <a:pPr algn="just"/>
            <a:r>
              <a:rPr lang="tr-TR" dirty="0" smtClean="0"/>
              <a:t>1887: VELOCİPEDE (Fransız Dergisi Araba Yarışları Sponsoru)</a:t>
            </a:r>
          </a:p>
          <a:p>
            <a:pPr algn="just"/>
            <a:r>
              <a:rPr lang="tr-TR" dirty="0" err="1" smtClean="0"/>
              <a:t>Avrupada</a:t>
            </a:r>
            <a:r>
              <a:rPr lang="tr-TR" dirty="0" smtClean="0"/>
              <a:t> özellikle 1960’lardan sonra spor sponsorluğu artış göstermiştir.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lstStyle/>
          <a:p>
            <a:pPr algn="just"/>
            <a:r>
              <a:rPr lang="tr-TR" dirty="0" smtClean="0"/>
              <a:t>Spor sponsorluğu alanındaki en önemli gelişmenin 1976 yılında yapılan Montreal Olimpiyat oyunları ile 1984 yılında gerçekleştirilen Los Angeles Olimpiyat Oyunları arasındaki dönemde gerçekleştiği ifade edilmektedir.</a:t>
            </a:r>
          </a:p>
          <a:p>
            <a:pPr algn="just"/>
            <a:r>
              <a:rPr lang="tr-TR" dirty="0" smtClean="0"/>
              <a:t>Örneğin her iki olimpiyatlarda da ana sponsor “</a:t>
            </a:r>
            <a:r>
              <a:rPr lang="tr-TR" dirty="0" err="1" smtClean="0"/>
              <a:t>coco</a:t>
            </a:r>
            <a:r>
              <a:rPr lang="tr-TR" dirty="0" smtClean="0"/>
              <a:t> </a:t>
            </a:r>
            <a:r>
              <a:rPr lang="tr-TR" dirty="0" err="1" smtClean="0"/>
              <a:t>cola”dır</a:t>
            </a:r>
            <a:r>
              <a:rPr lang="tr-TR" dirty="0" smtClean="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ababam Sınıfı Uyanıyor - Olimpiyatlar.mp4">
            <a:hlinkClick r:id="" action="ppaction://media"/>
          </p:cNvPr>
          <p:cNvPicPr>
            <a:picLocks noRot="1" noChangeAspect="1"/>
          </p:cNvPicPr>
          <p:nvPr>
            <a:videoFile r:link="rId1"/>
          </p:nvPr>
        </p:nvPicPr>
        <p:blipFill>
          <a:blip r:embed="rId3" cstate="print"/>
          <a:stretch>
            <a:fillRect/>
          </a:stretch>
        </p:blipFill>
        <p:spPr>
          <a:xfrm>
            <a:off x="323528" y="404664"/>
            <a:ext cx="8496944" cy="62646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2000"/>
            <a:lum/>
          </a:blip>
          <a:srcRect/>
          <a:tile tx="0" ty="0" sx="100000" sy="100000" flip="none" algn="tl"/>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lstStyle/>
          <a:p>
            <a:pPr>
              <a:buNone/>
            </a:pPr>
            <a:endParaRPr lang="tr-TR" dirty="0" smtClean="0"/>
          </a:p>
          <a:p>
            <a:endParaRPr lang="tr-TR" dirty="0" smtClean="0"/>
          </a:p>
          <a:p>
            <a:pPr>
              <a:buNone/>
            </a:pPr>
            <a:endParaRPr lang="tr-TR" dirty="0" smtClean="0"/>
          </a:p>
          <a:p>
            <a:pPr algn="just"/>
            <a:r>
              <a:rPr lang="tr-TR" dirty="0" smtClean="0"/>
              <a:t>Sponsorluk, destekleyen (sponsor) desteklenen arasında çeşitli amaçlara ulaşmak için yapılan bir anlaşmadır.</a:t>
            </a:r>
          </a:p>
          <a:p>
            <a:pPr algn="just"/>
            <a:r>
              <a:rPr lang="tr-TR" dirty="0" smtClean="0"/>
              <a:t>Sponsor, karşı tarafın belirli alanlardaki, -örneğin spor, kültürel, sosyal, çevre vs.- faaliyetlerini desteklemek üzere finansal destek sunar. </a:t>
            </a:r>
          </a:p>
        </p:txBody>
      </p:sp>
      <p:graphicFrame>
        <p:nvGraphicFramePr>
          <p:cNvPr id="4" name="3 Diyagram"/>
          <p:cNvGraphicFramePr/>
          <p:nvPr/>
        </p:nvGraphicFramePr>
        <p:xfrm>
          <a:off x="1763688" y="476672"/>
          <a:ext cx="5781675" cy="1633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lstStyle/>
          <a:p>
            <a:pPr algn="just">
              <a:buNone/>
            </a:pPr>
            <a:r>
              <a:rPr lang="tr-TR" dirty="0" smtClean="0"/>
              <a:t>Günümüzde artık spor organizasyonlarının birçoğu ve önemli sporcular sponsorlar tarafından desteklenmektedir.</a:t>
            </a:r>
          </a:p>
          <a:p>
            <a:pPr algn="just">
              <a:buNone/>
            </a:pPr>
            <a:endParaRPr lang="tr-TR" dirty="0" smtClean="0"/>
          </a:p>
          <a:p>
            <a:pPr algn="just">
              <a:buNone/>
            </a:pPr>
            <a:endParaRPr lang="tr-TR" dirty="0"/>
          </a:p>
        </p:txBody>
      </p:sp>
      <p:pic>
        <p:nvPicPr>
          <p:cNvPr id="4" name="3 Resim" descr="C:\Users\user1\Desktop\Messi.jpg"/>
          <p:cNvPicPr/>
          <p:nvPr/>
        </p:nvPicPr>
        <p:blipFill>
          <a:blip r:embed="rId2" cstate="print"/>
          <a:srcRect/>
          <a:stretch>
            <a:fillRect/>
          </a:stretch>
        </p:blipFill>
        <p:spPr bwMode="auto">
          <a:xfrm>
            <a:off x="611560" y="1844824"/>
            <a:ext cx="3133725" cy="2412553"/>
          </a:xfrm>
          <a:prstGeom prst="rect">
            <a:avLst/>
          </a:prstGeom>
          <a:noFill/>
          <a:ln w="9525">
            <a:noFill/>
            <a:miter lim="800000"/>
            <a:headEnd/>
            <a:tailEnd/>
          </a:ln>
        </p:spPr>
      </p:pic>
      <p:pic>
        <p:nvPicPr>
          <p:cNvPr id="5" name="4 Resim" descr="C:\Users\user1\Desktop\i.jpg"/>
          <p:cNvPicPr/>
          <p:nvPr/>
        </p:nvPicPr>
        <p:blipFill>
          <a:blip r:embed="rId3" cstate="print"/>
          <a:srcRect/>
          <a:stretch>
            <a:fillRect/>
          </a:stretch>
        </p:blipFill>
        <p:spPr bwMode="auto">
          <a:xfrm>
            <a:off x="5148064" y="1844824"/>
            <a:ext cx="3312368" cy="1944216"/>
          </a:xfrm>
          <a:prstGeom prst="rect">
            <a:avLst/>
          </a:prstGeom>
          <a:noFill/>
          <a:ln w="9525">
            <a:noFill/>
            <a:miter lim="800000"/>
            <a:headEnd/>
            <a:tailEnd/>
          </a:ln>
        </p:spPr>
      </p:pic>
      <p:pic>
        <p:nvPicPr>
          <p:cNvPr id="6" name="5 Resim" descr="C:\Users\user1\Desktop\0232d3f0109d4058b30b695fa5ea3dc2_13)thy basketbol galatasaray.jpg"/>
          <p:cNvPicPr/>
          <p:nvPr/>
        </p:nvPicPr>
        <p:blipFill>
          <a:blip r:embed="rId4" cstate="print"/>
          <a:srcRect/>
          <a:stretch>
            <a:fillRect/>
          </a:stretch>
        </p:blipFill>
        <p:spPr bwMode="auto">
          <a:xfrm>
            <a:off x="467544" y="3789041"/>
            <a:ext cx="3286125" cy="3068960"/>
          </a:xfrm>
          <a:prstGeom prst="rect">
            <a:avLst/>
          </a:prstGeom>
          <a:noFill/>
          <a:ln w="9525">
            <a:noFill/>
            <a:miter lim="800000"/>
            <a:headEnd/>
            <a:tailEnd/>
          </a:ln>
        </p:spPr>
      </p:pic>
      <p:pic>
        <p:nvPicPr>
          <p:cNvPr id="7" name="6 Resim" descr="C:\Users\user1\Desktop\i.jpg"/>
          <p:cNvPicPr/>
          <p:nvPr/>
        </p:nvPicPr>
        <p:blipFill>
          <a:blip r:embed="rId5" cstate="print"/>
          <a:srcRect/>
          <a:stretch>
            <a:fillRect/>
          </a:stretch>
        </p:blipFill>
        <p:spPr bwMode="auto">
          <a:xfrm>
            <a:off x="5004048" y="4221088"/>
            <a:ext cx="3528392" cy="208823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SPOR SPONSORLUĞU NEDİR?</a:t>
            </a:r>
            <a:endParaRPr lang="tr-TR" dirty="0"/>
          </a:p>
        </p:txBody>
      </p:sp>
      <p:sp>
        <p:nvSpPr>
          <p:cNvPr id="3" name="2 İçerik Yer Tutucusu"/>
          <p:cNvSpPr>
            <a:spLocks noGrp="1"/>
          </p:cNvSpPr>
          <p:nvPr>
            <p:ph idx="1"/>
          </p:nvPr>
        </p:nvSpPr>
        <p:spPr>
          <a:xfrm>
            <a:off x="457200" y="1600200"/>
            <a:ext cx="8229600" cy="4997152"/>
          </a:xfrm>
        </p:spPr>
        <p:txBody>
          <a:bodyPr/>
          <a:lstStyle/>
          <a:p>
            <a:pPr algn="just"/>
            <a:r>
              <a:rPr lang="tr-TR" dirty="0" smtClean="0"/>
              <a:t>Sponsorluk türleri içerisinde en geniş halkayı oluşturur. Zira hedef kitleye ulaşmadaki en kolay ve etkin yoldur.</a:t>
            </a:r>
          </a:p>
          <a:p>
            <a:pPr algn="just"/>
            <a:r>
              <a:rPr lang="tr-TR" dirty="0" smtClean="0"/>
              <a:t>Sponsorluk, bir faaliyetle ilgili yararlanabilir ticari potansiyele erişim amacıyla bu faaliyete “ayni veya nakdi” yardım sağlanmasıdır.</a:t>
            </a:r>
          </a:p>
          <a:p>
            <a:pPr algn="just"/>
            <a:r>
              <a:rPr lang="tr-TR" dirty="0" smtClean="0"/>
              <a:t>Spor sponsorluğu ise, spor ve sportif etkinliklerle ilişkilendirilmiş sponsorluk olarak tanımlanabilmektedir.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lstStyle/>
          <a:p>
            <a:pPr algn="just"/>
            <a:r>
              <a:rPr lang="tr-TR" dirty="0" smtClean="0"/>
              <a:t>Spor sponsorluğu, günümüzde dünyadaki bütün şirketlerin pazarlama stratejileri içerisine dâhil edilmiştir.  Spor sponsorluğuna harcanan para da gün geçtikçe artmaktadır.</a:t>
            </a:r>
          </a:p>
          <a:p>
            <a:pPr algn="just"/>
            <a:endParaRPr lang="tr-TR" dirty="0" smtClean="0"/>
          </a:p>
          <a:p>
            <a:pPr algn="just"/>
            <a:endParaRPr lang="tr-TR" dirty="0"/>
          </a:p>
        </p:txBody>
      </p:sp>
      <p:graphicFrame>
        <p:nvGraphicFramePr>
          <p:cNvPr id="5" name="4 Grafik"/>
          <p:cNvGraphicFramePr/>
          <p:nvPr/>
        </p:nvGraphicFramePr>
        <p:xfrm>
          <a:off x="1619672" y="2420888"/>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188640"/>
            <a:ext cx="8229600" cy="6336704"/>
          </a:xfrm>
        </p:spPr>
        <p:txBody>
          <a:bodyPr>
            <a:normAutofit fontScale="92500"/>
          </a:bodyPr>
          <a:lstStyle/>
          <a:p>
            <a:pPr algn="ctr" fontAlgn="base"/>
            <a:r>
              <a:rPr lang="tr-TR" b="1" dirty="0" err="1" smtClean="0"/>
              <a:t>Turkcell</a:t>
            </a:r>
            <a:r>
              <a:rPr lang="tr-TR" b="1" dirty="0" smtClean="0"/>
              <a:t> 2016 yılında spor sponsorluğu için 25 Milyon TL ayırdı</a:t>
            </a:r>
          </a:p>
          <a:p>
            <a:pPr>
              <a:buNone/>
            </a:pPr>
            <a:r>
              <a:rPr lang="tr-TR" b="1" dirty="0" smtClean="0"/>
              <a:t>TURKCELL</a:t>
            </a:r>
            <a:r>
              <a:rPr lang="tr-TR" dirty="0" smtClean="0"/>
              <a:t> sadece 2016 yılında </a:t>
            </a:r>
            <a:r>
              <a:rPr lang="tr-TR" b="1" i="1" dirty="0" smtClean="0"/>
              <a:t>futbol, basketbol, atletizm, yüzme ve görme engelli</a:t>
            </a:r>
            <a:r>
              <a:rPr lang="tr-TR" i="1" dirty="0" smtClean="0"/>
              <a:t> sporlar için</a:t>
            </a:r>
            <a:r>
              <a:rPr lang="tr-TR" b="1" i="1" dirty="0" smtClean="0"/>
              <a:t> 25 milyon TL ayırmıştır.</a:t>
            </a:r>
          </a:p>
          <a:p>
            <a:pPr>
              <a:buFont typeface="Wingdings" pitchFamily="2" charset="2"/>
              <a:buChar char="Ø"/>
            </a:pPr>
            <a:r>
              <a:rPr lang="tr-TR" b="1" i="1" dirty="0" smtClean="0"/>
              <a:t>Süper Lig’e isim sponsorluğu</a:t>
            </a:r>
          </a:p>
          <a:p>
            <a:pPr>
              <a:buFont typeface="Wingdings" pitchFamily="2" charset="2"/>
              <a:buChar char="Ø"/>
            </a:pPr>
            <a:r>
              <a:rPr lang="tr-TR" i="1" dirty="0" smtClean="0"/>
              <a:t> </a:t>
            </a:r>
            <a:r>
              <a:rPr lang="tr-TR" b="1" i="1" dirty="0" smtClean="0"/>
              <a:t>Süper Lig İletişim ve Teknoloji</a:t>
            </a:r>
            <a:r>
              <a:rPr lang="tr-TR" i="1" dirty="0" smtClean="0"/>
              <a:t> desteği</a:t>
            </a:r>
          </a:p>
          <a:p>
            <a:pPr>
              <a:buFont typeface="Wingdings" pitchFamily="2" charset="2"/>
              <a:buChar char="Ø"/>
            </a:pPr>
            <a:r>
              <a:rPr lang="tr-TR" b="1" i="1" dirty="0" smtClean="0"/>
              <a:t>Süper Kupa</a:t>
            </a:r>
          </a:p>
          <a:p>
            <a:pPr>
              <a:buFont typeface="Wingdings" pitchFamily="2" charset="2"/>
              <a:buChar char="Ø"/>
            </a:pPr>
            <a:r>
              <a:rPr lang="tr-TR" i="1" dirty="0" smtClean="0"/>
              <a:t>Görme Engelliler Ligi</a:t>
            </a:r>
            <a:r>
              <a:rPr lang="tr-TR" b="1" i="1" dirty="0" smtClean="0"/>
              <a:t> ‘</a:t>
            </a:r>
            <a:r>
              <a:rPr lang="tr-TR" b="1" i="1" dirty="0" err="1" smtClean="0"/>
              <a:t>Turkcell</a:t>
            </a:r>
            <a:r>
              <a:rPr lang="tr-TR" b="1" i="1" dirty="0" smtClean="0"/>
              <a:t> Sesi Görenler Ligi</a:t>
            </a:r>
          </a:p>
          <a:p>
            <a:pPr>
              <a:buFont typeface="Wingdings" pitchFamily="2" charset="2"/>
              <a:buChar char="Ø"/>
            </a:pPr>
            <a:r>
              <a:rPr lang="tr-TR" b="1" i="1" dirty="0" smtClean="0"/>
              <a:t>2002’den</a:t>
            </a:r>
            <a:r>
              <a:rPr lang="tr-TR" i="1" dirty="0" smtClean="0"/>
              <a:t> beri Türk futboluna </a:t>
            </a:r>
            <a:r>
              <a:rPr lang="tr-TR" b="1" i="1" dirty="0" smtClean="0"/>
              <a:t>400 milyon TL</a:t>
            </a:r>
            <a:r>
              <a:rPr lang="tr-TR" i="1" dirty="0" smtClean="0"/>
              <a:t>, Anadolu kulüplerine bu miktarın</a:t>
            </a:r>
            <a:r>
              <a:rPr lang="tr-TR" b="1" i="1" dirty="0" smtClean="0"/>
              <a:t> 100 milyon TL’lik</a:t>
            </a:r>
            <a:r>
              <a:rPr lang="tr-TR" i="1" dirty="0" smtClean="0"/>
              <a:t> bölümü.</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SPOR SPONSORLUĞUNDAKİ ARTIŞIN NEDENLERİ</a:t>
            </a:r>
            <a:endParaRPr lang="tr-TR" dirty="0"/>
          </a:p>
        </p:txBody>
      </p:sp>
      <p:sp>
        <p:nvSpPr>
          <p:cNvPr id="3" name="2 İçerik Yer Tutucusu"/>
          <p:cNvSpPr>
            <a:spLocks noGrp="1"/>
          </p:cNvSpPr>
          <p:nvPr>
            <p:ph idx="1"/>
          </p:nvPr>
        </p:nvSpPr>
        <p:spPr/>
        <p:txBody>
          <a:bodyPr>
            <a:normAutofit/>
          </a:bodyPr>
          <a:lstStyle/>
          <a:p>
            <a:pPr marL="514350" indent="-514350" algn="just">
              <a:buFont typeface="Wingdings" pitchFamily="2" charset="2"/>
              <a:buChar char="Ø"/>
            </a:pPr>
            <a:r>
              <a:rPr lang="nn-NO" dirty="0" smtClean="0"/>
              <a:t>Sponsorluk reklam</a:t>
            </a:r>
            <a:r>
              <a:rPr lang="tr-TR" dirty="0" smtClean="0"/>
              <a:t>I</a:t>
            </a:r>
            <a:r>
              <a:rPr lang="nn-NO" dirty="0" smtClean="0"/>
              <a:t>n </a:t>
            </a:r>
            <a:r>
              <a:rPr lang="tr-TR" dirty="0" smtClean="0"/>
              <a:t>sınırlandırıldığı </a:t>
            </a:r>
            <a:r>
              <a:rPr lang="nn-NO" dirty="0" smtClean="0"/>
              <a:t>veya yasaklan</a:t>
            </a:r>
            <a:r>
              <a:rPr lang="tr-TR" dirty="0" err="1" smtClean="0"/>
              <a:t>dığı</a:t>
            </a:r>
            <a:r>
              <a:rPr lang="nn-NO" dirty="0" smtClean="0"/>
              <a:t> alanlarda ikame </a:t>
            </a:r>
            <a:r>
              <a:rPr lang="tr-TR" dirty="0" smtClean="0"/>
              <a:t>işlev </a:t>
            </a:r>
            <a:r>
              <a:rPr lang="nn-NO" dirty="0" smtClean="0"/>
              <a:t>görür</a:t>
            </a:r>
            <a:r>
              <a:rPr lang="tr-TR" dirty="0" smtClean="0"/>
              <a:t>.</a:t>
            </a:r>
          </a:p>
          <a:p>
            <a:pPr algn="just"/>
            <a:r>
              <a:rPr lang="tr-TR" dirty="0" smtClean="0"/>
              <a:t>Bu noktada alkol ve sigara reklamlarının yasaklanmasıyla bu ürünlerin alternatif olarak sponsorluğa yöneldikleri gözlemlenmiştir. </a:t>
            </a:r>
          </a:p>
          <a:p>
            <a:pPr algn="just"/>
            <a:r>
              <a:rPr lang="tr-TR" dirty="0" smtClean="0"/>
              <a:t>Sigara ve içki endüstrisi hâlen spor ile ilgili tüm olayların sponsorluğunda üst sıralarda yer almaktadır.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ZNBb7k.jpg"/>
          <p:cNvPicPr>
            <a:picLocks noGrp="1" noChangeAspect="1"/>
          </p:cNvPicPr>
          <p:nvPr>
            <p:ph idx="1"/>
          </p:nvPr>
        </p:nvPicPr>
        <p:blipFill>
          <a:blip r:embed="rId2" cstate="print"/>
          <a:stretch>
            <a:fillRect/>
          </a:stretch>
        </p:blipFill>
        <p:spPr>
          <a:xfrm flipH="1">
            <a:off x="467543" y="332656"/>
            <a:ext cx="2600929" cy="3024336"/>
          </a:xfrm>
        </p:spPr>
      </p:pic>
      <p:pic>
        <p:nvPicPr>
          <p:cNvPr id="6" name="5 Resim" descr="alkol_firmalarina_sponsorluk_yasagi_cagrisi_h32848.png"/>
          <p:cNvPicPr>
            <a:picLocks noChangeAspect="1"/>
          </p:cNvPicPr>
          <p:nvPr/>
        </p:nvPicPr>
        <p:blipFill>
          <a:blip r:embed="rId3" cstate="print"/>
          <a:stretch>
            <a:fillRect/>
          </a:stretch>
        </p:blipFill>
        <p:spPr>
          <a:xfrm>
            <a:off x="3343275" y="692696"/>
            <a:ext cx="5800725" cy="2552700"/>
          </a:xfrm>
          <a:prstGeom prst="rect">
            <a:avLst/>
          </a:prstGeom>
        </p:spPr>
      </p:pic>
      <p:pic>
        <p:nvPicPr>
          <p:cNvPr id="7" name="6 Resim" descr="30453305.jpg"/>
          <p:cNvPicPr>
            <a:picLocks noChangeAspect="1"/>
          </p:cNvPicPr>
          <p:nvPr/>
        </p:nvPicPr>
        <p:blipFill>
          <a:blip r:embed="rId4" cstate="print"/>
          <a:stretch>
            <a:fillRect/>
          </a:stretch>
        </p:blipFill>
        <p:spPr>
          <a:xfrm>
            <a:off x="251520" y="3501008"/>
            <a:ext cx="3385568" cy="3068960"/>
          </a:xfrm>
          <a:prstGeom prst="rect">
            <a:avLst/>
          </a:prstGeom>
        </p:spPr>
      </p:pic>
      <p:pic>
        <p:nvPicPr>
          <p:cNvPr id="8" name="7 Resim" descr="everton.jpg"/>
          <p:cNvPicPr>
            <a:picLocks noChangeAspect="1"/>
          </p:cNvPicPr>
          <p:nvPr/>
        </p:nvPicPr>
        <p:blipFill>
          <a:blip r:embed="rId5" cstate="print"/>
          <a:stretch>
            <a:fillRect/>
          </a:stretch>
        </p:blipFill>
        <p:spPr>
          <a:xfrm>
            <a:off x="4067944" y="3573016"/>
            <a:ext cx="4235205" cy="28256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lstStyle/>
          <a:p>
            <a:r>
              <a:rPr lang="tr-TR" dirty="0" smtClean="0"/>
              <a:t>NOT: Aşağıda belirtilen konularda faaliyet gösteren gerçek veya tüzel kişiler sponsorluk yapamazlar. (GSGM Sponsorluk Yönetmeliği)</a:t>
            </a:r>
          </a:p>
          <a:p>
            <a:r>
              <a:rPr lang="tr-TR" dirty="0" smtClean="0"/>
              <a:t> a)Genel ahlak ve adaba aykırı, zararlı ve kötü alışkanlıkları özendirici faaliyette bulunanlar, b)Kamu ihalelerine katılmaktan yasaklananlar, c)İlgili mercilerce hileli iflas ettiğine karar verilenler,</a:t>
            </a:r>
          </a:p>
          <a:p>
            <a:r>
              <a:rPr lang="tr-TR" dirty="0" smtClean="0"/>
              <a:t> d)Sponsorluk yapan ancak taahhüdünü yerine getirmeyen veya eksik yerine getirenler,</a:t>
            </a:r>
          </a:p>
          <a:p>
            <a:r>
              <a:rPr lang="tr-TR" dirty="0" smtClean="0"/>
              <a:t> e) Vergi ve SSK prim borcu olanlar. </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lstStyle/>
          <a:p>
            <a:pPr marL="514350" indent="-514350">
              <a:buFont typeface="Wingdings" pitchFamily="2" charset="2"/>
              <a:buChar char="Ø"/>
            </a:pPr>
            <a:r>
              <a:rPr lang="tr-TR" dirty="0" smtClean="0"/>
              <a:t>Reklam maliyetlerinin artması</a:t>
            </a:r>
          </a:p>
          <a:p>
            <a:pPr>
              <a:buFont typeface="Wingdings" pitchFamily="2" charset="2"/>
              <a:buChar char="Ø"/>
            </a:pPr>
            <a:r>
              <a:rPr lang="tr-TR" dirty="0" smtClean="0"/>
              <a:t>Sponsorluğun başarısının kanıtlanmış olması</a:t>
            </a:r>
          </a:p>
          <a:p>
            <a:pPr>
              <a:buFont typeface="Wingdings" pitchFamily="2" charset="2"/>
              <a:buChar char="Ø"/>
            </a:pPr>
            <a:r>
              <a:rPr lang="tr-TR" dirty="0" smtClean="0"/>
              <a:t>Sponsorluk yapılan etkinliklerin medyada daha büyük ilgi görmesi</a:t>
            </a:r>
          </a:p>
          <a:p>
            <a:pPr>
              <a:buFont typeface="Wingdings" pitchFamily="2" charset="2"/>
              <a:buChar char="Ø"/>
            </a:pPr>
            <a:r>
              <a:rPr lang="tr-TR" dirty="0" smtClean="0"/>
              <a:t>Geleneksel medyada reklam izlenme oranlarının düşüklüğü</a:t>
            </a:r>
          </a:p>
          <a:p>
            <a:pPr>
              <a:buFont typeface="Wingdings" pitchFamily="2" charset="2"/>
              <a:buChar char="Ø"/>
            </a:pPr>
            <a:r>
              <a:rPr lang="tr-TR" dirty="0" smtClean="0"/>
              <a:t>Sporun toplumsal alanın pek çok yönünü kapsaması sebebiyle yaygın erişimi.(katılımcılar ve seyirciler)</a:t>
            </a:r>
          </a:p>
          <a:p>
            <a:pPr>
              <a:buFont typeface="Wingdings" pitchFamily="2" charset="2"/>
              <a:buChar char="Ø"/>
            </a:pPr>
            <a:r>
              <a:rPr lang="tr-TR" dirty="0" smtClean="0"/>
              <a:t>Spor olaylarının maliyetinin artışı</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SPOR SPONSORLUĞUNUN TÜRLERİ</a:t>
            </a:r>
            <a:endParaRPr lang="tr-TR" dirty="0"/>
          </a:p>
        </p:txBody>
      </p:sp>
      <p:sp>
        <p:nvSpPr>
          <p:cNvPr id="3" name="2 İçerik Yer Tutucusu"/>
          <p:cNvSpPr>
            <a:spLocks noGrp="1"/>
          </p:cNvSpPr>
          <p:nvPr>
            <p:ph idx="1"/>
          </p:nvPr>
        </p:nvSpPr>
        <p:spPr/>
        <p:txBody>
          <a:bodyPr/>
          <a:lstStyle/>
          <a:p>
            <a:pPr marL="514350" indent="-514350" algn="just">
              <a:buFont typeface="+mj-lt"/>
              <a:buAutoNum type="arabicPeriod"/>
            </a:pPr>
            <a:r>
              <a:rPr lang="tr-TR" u="sng" dirty="0" smtClean="0"/>
              <a:t>Şahsi Sporcu Sponsorluğu</a:t>
            </a:r>
            <a:r>
              <a:rPr lang="tr-TR" dirty="0" smtClean="0"/>
              <a:t>: Sporcuya malzeme tedarik etmesinden ücret ödemesine kadar uzanan bir yelpazedir. Burada sporcunun kişiliği ve başarısı önem arz eder.</a:t>
            </a:r>
          </a:p>
          <a:p>
            <a:pPr marL="514350" indent="-514350" algn="just">
              <a:buNone/>
            </a:pPr>
            <a:r>
              <a:rPr lang="tr-TR" dirty="0" err="1" smtClean="0"/>
              <a:t>Tiger</a:t>
            </a:r>
            <a:r>
              <a:rPr lang="tr-TR" dirty="0" smtClean="0"/>
              <a:t> </a:t>
            </a:r>
            <a:r>
              <a:rPr lang="tr-TR" dirty="0" err="1" smtClean="0"/>
              <a:t>Woods</a:t>
            </a:r>
            <a:r>
              <a:rPr lang="tr-TR" dirty="0" smtClean="0"/>
              <a:t> (</a:t>
            </a:r>
            <a:r>
              <a:rPr lang="tr-TR" dirty="0" err="1" smtClean="0"/>
              <a:t>Rolex</a:t>
            </a:r>
            <a:r>
              <a:rPr lang="tr-TR" dirty="0" smtClean="0"/>
              <a:t>, </a:t>
            </a:r>
            <a:r>
              <a:rPr lang="tr-TR" dirty="0" err="1" smtClean="0"/>
              <a:t>Nike</a:t>
            </a:r>
            <a:r>
              <a:rPr lang="tr-TR" dirty="0" smtClean="0"/>
              <a:t>)</a:t>
            </a:r>
            <a:endParaRPr lang="tr-TR" dirty="0"/>
          </a:p>
        </p:txBody>
      </p:sp>
      <p:pic>
        <p:nvPicPr>
          <p:cNvPr id="4" name="3 Resim" descr="rolex.jpg"/>
          <p:cNvPicPr>
            <a:picLocks noChangeAspect="1"/>
          </p:cNvPicPr>
          <p:nvPr/>
        </p:nvPicPr>
        <p:blipFill>
          <a:blip r:embed="rId2" cstate="print"/>
          <a:stretch>
            <a:fillRect/>
          </a:stretch>
        </p:blipFill>
        <p:spPr>
          <a:xfrm>
            <a:off x="4860032" y="4149080"/>
            <a:ext cx="3574724" cy="232300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uma.jpg"/>
          <p:cNvPicPr>
            <a:picLocks noGrp="1" noChangeAspect="1"/>
          </p:cNvPicPr>
          <p:nvPr>
            <p:ph idx="1"/>
          </p:nvPr>
        </p:nvPicPr>
        <p:blipFill>
          <a:blip r:embed="rId2" cstate="print"/>
          <a:stretch>
            <a:fillRect/>
          </a:stretch>
        </p:blipFill>
        <p:spPr>
          <a:xfrm>
            <a:off x="179512" y="0"/>
            <a:ext cx="5065827" cy="2780928"/>
          </a:xfrm>
        </p:spPr>
      </p:pic>
      <p:pic>
        <p:nvPicPr>
          <p:cNvPr id="5" name="4 Resim" descr="herbalife.jpg"/>
          <p:cNvPicPr>
            <a:picLocks noChangeAspect="1"/>
          </p:cNvPicPr>
          <p:nvPr/>
        </p:nvPicPr>
        <p:blipFill>
          <a:blip r:embed="rId3" cstate="print"/>
          <a:stretch>
            <a:fillRect/>
          </a:stretch>
        </p:blipFill>
        <p:spPr>
          <a:xfrm>
            <a:off x="3563888" y="2996952"/>
            <a:ext cx="4968552" cy="33091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lstStyle/>
          <a:p>
            <a:pPr algn="just"/>
            <a:r>
              <a:rPr lang="tr-TR" dirty="0" smtClean="0"/>
              <a:t>Desteklenen taraf, sponsorun iletişim araçlarına, yani sponsorun reklam, halkla ilişkiler, pazarlama faaliyetlerine fiilen katılmaktadır.</a:t>
            </a:r>
          </a:p>
          <a:p>
            <a:pPr algn="just"/>
            <a:endParaRPr lang="tr-TR" dirty="0" smtClean="0"/>
          </a:p>
          <a:p>
            <a:pPr algn="just"/>
            <a:endParaRPr lang="tr-TR" dirty="0"/>
          </a:p>
        </p:txBody>
      </p:sp>
      <p:pic>
        <p:nvPicPr>
          <p:cNvPr id="4" name="3 Resim" descr="sponsorship.jpg"/>
          <p:cNvPicPr>
            <a:picLocks noChangeAspect="1"/>
          </p:cNvPicPr>
          <p:nvPr/>
        </p:nvPicPr>
        <p:blipFill>
          <a:blip r:embed="rId2" cstate="print"/>
          <a:stretch>
            <a:fillRect/>
          </a:stretch>
        </p:blipFill>
        <p:spPr>
          <a:xfrm>
            <a:off x="0" y="2924944"/>
            <a:ext cx="9144000" cy="33615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Bireysel sporcu sponsorluğunun çeşitleri nelerdir?</a:t>
            </a:r>
            <a:endParaRPr lang="tr-TR" dirty="0"/>
          </a:p>
        </p:txBody>
      </p:sp>
      <p:sp>
        <p:nvSpPr>
          <p:cNvPr id="3" name="2 İçerik Yer Tutucusu"/>
          <p:cNvSpPr>
            <a:spLocks noGrp="1"/>
          </p:cNvSpPr>
          <p:nvPr>
            <p:ph idx="1"/>
          </p:nvPr>
        </p:nvSpPr>
        <p:spPr/>
        <p:txBody>
          <a:bodyPr>
            <a:normAutofit fontScale="77500" lnSpcReduction="20000"/>
          </a:bodyPr>
          <a:lstStyle/>
          <a:p>
            <a:pPr algn="just">
              <a:buFont typeface="Wingdings" pitchFamily="2" charset="2"/>
              <a:buChar char="q"/>
            </a:pPr>
            <a:r>
              <a:rPr lang="tr-TR" b="1" dirty="0" smtClean="0"/>
              <a:t>Bağış/Yardım: </a:t>
            </a:r>
            <a:r>
              <a:rPr lang="tr-TR" dirty="0" smtClean="0"/>
              <a:t>Bu yardımları yapan kurum veya kişilerin sporcudan herhangi bir beklentisi olmuyor.</a:t>
            </a:r>
          </a:p>
          <a:p>
            <a:pPr algn="just" fontAlgn="base">
              <a:buFont typeface="Wingdings" pitchFamily="2" charset="2"/>
              <a:buChar char="q"/>
            </a:pPr>
            <a:r>
              <a:rPr lang="tr-TR" b="1" dirty="0" smtClean="0"/>
              <a:t>Ürün Sponsorluğu: </a:t>
            </a:r>
            <a:r>
              <a:rPr lang="tr-TR" dirty="0" smtClean="0"/>
              <a:t>Sporcuların hedeflerini gerçekleştirebilmeleri için kullandıkları ekipman, araç, malzeme vb. gereçlerin temin edilmesi olarak gerçekleşiyor.</a:t>
            </a:r>
          </a:p>
          <a:p>
            <a:pPr algn="just" fontAlgn="base">
              <a:buFont typeface="Wingdings" pitchFamily="2" charset="2"/>
              <a:buChar char="q"/>
            </a:pPr>
            <a:r>
              <a:rPr lang="tr-TR" b="1" dirty="0" smtClean="0"/>
              <a:t>Tüm Masrafı Karşılama: </a:t>
            </a:r>
            <a:r>
              <a:rPr lang="tr-TR" dirty="0" smtClean="0"/>
              <a:t>Sporcuların turnuvalara katılmaları veya yarıştıkları spor alanlarında başarı sağlayabilmeleri için malzemenin yanı sıra farklı ek masrafları da olabiliyor (Ulaşım, konaklama vs.)</a:t>
            </a:r>
          </a:p>
          <a:p>
            <a:pPr fontAlgn="base">
              <a:buFont typeface="Wingdings" pitchFamily="2" charset="2"/>
              <a:buChar char="q"/>
            </a:pPr>
            <a:r>
              <a:rPr lang="tr-TR" b="1" dirty="0" smtClean="0"/>
              <a:t>Profesyonel Sponsorluk :</a:t>
            </a:r>
            <a:r>
              <a:rPr lang="tr-TR" dirty="0" smtClean="0"/>
              <a:t>Hem malzeme temini hem tüm masrafların karşılanması hem de aylık maddi destekleme ile gerçekleşen sponsorluk kategorisidir.</a:t>
            </a:r>
          </a:p>
          <a:p>
            <a:pPr algn="just" fontAlgn="base">
              <a:buFont typeface="Wingdings" pitchFamily="2" charset="2"/>
              <a:buChar char="q"/>
            </a:pPr>
            <a:endParaRPr lang="tr-TR" dirty="0" smtClean="0"/>
          </a:p>
          <a:p>
            <a:pPr>
              <a:buFont typeface="Wingdings" pitchFamily="2" charset="2"/>
              <a:buChar char="q"/>
            </a:pP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lstStyle/>
          <a:p>
            <a:pPr algn="just">
              <a:buNone/>
            </a:pPr>
            <a:r>
              <a:rPr lang="tr-TR" u="sng" dirty="0" smtClean="0"/>
              <a:t>2.Spor Takımı Sponsorluğu: </a:t>
            </a:r>
            <a:r>
              <a:rPr lang="tr-TR" dirty="0" smtClean="0"/>
              <a:t>Takım sponsorluğunda sponsor olan taraf takımı; para, ekipman, teknik asistanlık, idari uzmanlık, bir yerden bir yere ulaştırma ve/veya bunların bir birleşimi konusunda destekleyebilir.</a:t>
            </a:r>
          </a:p>
          <a:p>
            <a:pPr algn="just">
              <a:buFont typeface="Wingdings" pitchFamily="2" charset="2"/>
              <a:buChar char="Ø"/>
            </a:pPr>
            <a:endParaRPr lang="tr-TR" dirty="0" smtClean="0"/>
          </a:p>
          <a:p>
            <a:pPr algn="just">
              <a:buFont typeface="Wingdings" pitchFamily="2" charset="2"/>
              <a:buChar char="Ø"/>
            </a:pPr>
            <a:r>
              <a:rPr lang="tr-TR" dirty="0" smtClean="0"/>
              <a:t>Takım sponsorluğunda genellikle firma ya da marka adı bir spor takımı ile birlikte sunulur.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lstStyle/>
          <a:p>
            <a:pPr algn="just">
              <a:buFont typeface="Wingdings" pitchFamily="2" charset="2"/>
              <a:buChar char="Ø"/>
            </a:pPr>
            <a:r>
              <a:rPr lang="tr-TR" dirty="0" smtClean="0"/>
              <a:t>Bu tür sponsorluklarda esas olarak, sponsor kuruluşu için reklam faaliyetinde bulunan takımlara finansal destek yapılmaktadır. </a:t>
            </a:r>
          </a:p>
          <a:p>
            <a:pPr algn="just">
              <a:buFont typeface="Wingdings" pitchFamily="2" charset="2"/>
              <a:buChar char="Ø"/>
            </a:pPr>
            <a:endParaRPr lang="tr-TR" dirty="0" smtClean="0"/>
          </a:p>
          <a:p>
            <a:pPr algn="just">
              <a:buFont typeface="Wingdings" pitchFamily="2" charset="2"/>
              <a:buChar char="Ø"/>
            </a:pPr>
            <a:r>
              <a:rPr lang="tr-TR" dirty="0" smtClean="0"/>
              <a:t>Sponsorluğu yapılan takımlar, bireysel sporcuların desteklenmesinde olduğu gibi sponsor firmayı veya kuruluşu üzerlerinde taşıdıkları veya kullandıkları spor malzemeleri ve giysileri temsil etmekte ve reklamlarda yer almaktadırlar.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asketbol takım sponsoru.jpg"/>
          <p:cNvPicPr>
            <a:picLocks noGrp="1" noChangeAspect="1"/>
          </p:cNvPicPr>
          <p:nvPr>
            <p:ph idx="1"/>
          </p:nvPr>
        </p:nvPicPr>
        <p:blipFill>
          <a:blip r:embed="rId2" cstate="print"/>
          <a:stretch>
            <a:fillRect/>
          </a:stretch>
        </p:blipFill>
        <p:spPr>
          <a:xfrm>
            <a:off x="323528" y="260648"/>
            <a:ext cx="5400600" cy="3600400"/>
          </a:xfrm>
        </p:spPr>
      </p:pic>
      <p:pic>
        <p:nvPicPr>
          <p:cNvPr id="5" name="4 Resim" descr="sompo japan.jpg"/>
          <p:cNvPicPr>
            <a:picLocks noChangeAspect="1"/>
          </p:cNvPicPr>
          <p:nvPr/>
        </p:nvPicPr>
        <p:blipFill>
          <a:blip r:embed="rId3" cstate="print"/>
          <a:stretch>
            <a:fillRect/>
          </a:stretch>
        </p:blipFill>
        <p:spPr>
          <a:xfrm>
            <a:off x="251520" y="4149080"/>
            <a:ext cx="4392488" cy="2486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Resim" descr="1498814777_187_Fenerbahçe-ve-Doğuş-Grubu-işbirliğine-imza-attı.jpg"/>
          <p:cNvPicPr>
            <a:picLocks noChangeAspect="1"/>
          </p:cNvPicPr>
          <p:nvPr/>
        </p:nvPicPr>
        <p:blipFill>
          <a:blip r:embed="rId4" cstate="print"/>
          <a:stretch>
            <a:fillRect/>
          </a:stretch>
        </p:blipFill>
        <p:spPr>
          <a:xfrm>
            <a:off x="5076056" y="4077072"/>
            <a:ext cx="3744416" cy="2376264"/>
          </a:xfrm>
          <a:prstGeom prst="rect">
            <a:avLst/>
          </a:prstGeom>
        </p:spPr>
      </p:pic>
      <p:pic>
        <p:nvPicPr>
          <p:cNvPr id="7" name="6 Resim" descr="giresun.jpg"/>
          <p:cNvPicPr>
            <a:picLocks noChangeAspect="1"/>
          </p:cNvPicPr>
          <p:nvPr/>
        </p:nvPicPr>
        <p:blipFill>
          <a:blip r:embed="rId5" cstate="print"/>
          <a:stretch>
            <a:fillRect/>
          </a:stretch>
        </p:blipFill>
        <p:spPr>
          <a:xfrm>
            <a:off x="5868144" y="404664"/>
            <a:ext cx="3024758" cy="33337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normAutofit lnSpcReduction="10000"/>
          </a:bodyPr>
          <a:lstStyle/>
          <a:p>
            <a:pPr algn="just">
              <a:buNone/>
            </a:pPr>
            <a:r>
              <a:rPr lang="tr-TR" u="sng" dirty="0" smtClean="0"/>
              <a:t>3. Spor Olaylarının ve Spor Organizasyonlarının Sponsorluğu: </a:t>
            </a:r>
            <a:r>
              <a:rPr lang="tr-TR" dirty="0" smtClean="0"/>
              <a:t>Hem uluslar arası organizasyonlar hem de ulusal organizasyonlar sponsorluğa ihtiyaç duyarlar.</a:t>
            </a:r>
          </a:p>
          <a:p>
            <a:pPr algn="just"/>
            <a:endParaRPr lang="tr-TR" dirty="0" smtClean="0"/>
          </a:p>
          <a:p>
            <a:pPr algn="just">
              <a:buFont typeface="Wingdings" pitchFamily="2" charset="2"/>
              <a:buChar char="Ø"/>
            </a:pPr>
            <a:r>
              <a:rPr lang="tr-TR" dirty="0" smtClean="0"/>
              <a:t> Spor organizasyonu sponsorluğunda bir işletme/marka kendi adıyla spor etkinlikleri düzenleyebilir ya da gerçekleştirilen bir spor organizasyonunu destekleyebilir. Mesela; Ziraat Türkiye Kupası, Spor Toto Süper Lig, </a:t>
            </a:r>
            <a:r>
              <a:rPr lang="tr-TR" dirty="0" err="1" smtClean="0"/>
              <a:t>Tahincioğlu</a:t>
            </a:r>
            <a:r>
              <a:rPr lang="tr-TR" dirty="0" smtClean="0"/>
              <a:t> Basketbol Ligi, </a:t>
            </a:r>
            <a:r>
              <a:rPr lang="tr-TR" dirty="0" err="1" smtClean="0"/>
              <a:t>Vestel</a:t>
            </a:r>
            <a:r>
              <a:rPr lang="tr-TR" dirty="0" smtClean="0"/>
              <a:t> Venüs Bayanlar </a:t>
            </a:r>
            <a:r>
              <a:rPr lang="tr-TR" dirty="0" err="1" smtClean="0"/>
              <a:t>Volaybol</a:t>
            </a:r>
            <a:r>
              <a:rPr lang="tr-TR" dirty="0" smtClean="0"/>
              <a:t> Ligi, TEB Tenis Turnuvası</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5937523"/>
          </a:xfrm>
        </p:spPr>
        <p:txBody>
          <a:bodyPr>
            <a:normAutofit fontScale="92500" lnSpcReduction="20000"/>
          </a:bodyPr>
          <a:lstStyle/>
          <a:p>
            <a:r>
              <a:rPr lang="tr-TR" dirty="0" smtClean="0"/>
              <a:t>Spor organizasyonunu desteklemek işletmeye aşağıdaki faydaları sağlayabilir: </a:t>
            </a:r>
          </a:p>
          <a:p>
            <a:pPr>
              <a:buNone/>
            </a:pPr>
            <a:r>
              <a:rPr lang="tr-TR" dirty="0" smtClean="0"/>
              <a:t>• Spor organizasyonunun gerçekleştirileceği yere saha kenarı reklamlarını koyabilir. </a:t>
            </a:r>
          </a:p>
          <a:p>
            <a:pPr>
              <a:buNone/>
            </a:pPr>
            <a:r>
              <a:rPr lang="tr-TR" dirty="0" smtClean="0"/>
              <a:t>• Araç ve teçhizatlar üzerine ismini yazabilir</a:t>
            </a:r>
          </a:p>
          <a:p>
            <a:pPr>
              <a:buNone/>
            </a:pPr>
            <a:r>
              <a:rPr lang="tr-TR" dirty="0" smtClean="0"/>
              <a:t>• Organizasyona katılan ve yarışan sporcular üzerlerinde ya da yarışmalarda kullanılabilecek araçların bakımını yapan görevlilerin üzerlerinde işletmenin reklamı yer alır. </a:t>
            </a:r>
          </a:p>
          <a:p>
            <a:pPr>
              <a:buNone/>
            </a:pPr>
            <a:r>
              <a:rPr lang="tr-TR" dirty="0" smtClean="0"/>
              <a:t>• Basılı malzemeler üzerinde ve diğer görülebilecek yerlerde işletmenin ya da ürün ve markalarının adı yer alır. </a:t>
            </a:r>
          </a:p>
          <a:p>
            <a:pPr>
              <a:buNone/>
            </a:pPr>
            <a:r>
              <a:rPr lang="tr-TR" dirty="0" smtClean="0"/>
              <a:t>• İşletmenin adını gerçekleştirilen spor faaliyeti ile birleştirme olanağına sahip olur.</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5937523"/>
          </a:xfrm>
        </p:spPr>
        <p:txBody>
          <a:bodyPr/>
          <a:lstStyle/>
          <a:p>
            <a:pPr algn="just"/>
            <a:r>
              <a:rPr lang="tr-TR" u="sng" dirty="0" smtClean="0"/>
              <a:t>4. Tesis (Stadyum/Salon) Sponsorluğu: </a:t>
            </a:r>
            <a:r>
              <a:rPr lang="tr-TR" dirty="0" smtClean="0"/>
              <a:t>Burada sponsorun spor müsabakasının yapılacağı yere bedel karşılığında ismini vermesi söz konusudur.</a:t>
            </a:r>
          </a:p>
          <a:p>
            <a:pPr algn="just"/>
            <a:endParaRPr lang="tr-TR" dirty="0"/>
          </a:p>
        </p:txBody>
      </p:sp>
      <p:pic>
        <p:nvPicPr>
          <p:cNvPr id="4" name="3 Resim" descr="allianz3.jpg"/>
          <p:cNvPicPr>
            <a:picLocks noChangeAspect="1"/>
          </p:cNvPicPr>
          <p:nvPr/>
        </p:nvPicPr>
        <p:blipFill>
          <a:blip r:embed="rId2" cstate="print"/>
          <a:stretch>
            <a:fillRect/>
          </a:stretch>
        </p:blipFill>
        <p:spPr>
          <a:xfrm>
            <a:off x="1115616" y="2132856"/>
            <a:ext cx="6912768" cy="1944216"/>
          </a:xfrm>
          <a:prstGeom prst="rect">
            <a:avLst/>
          </a:prstGeom>
        </p:spPr>
      </p:pic>
      <p:pic>
        <p:nvPicPr>
          <p:cNvPr id="5" name="4 Resim" descr="vodofone.jpg"/>
          <p:cNvPicPr>
            <a:picLocks noChangeAspect="1"/>
          </p:cNvPicPr>
          <p:nvPr/>
        </p:nvPicPr>
        <p:blipFill>
          <a:blip r:embed="rId3" cstate="print"/>
          <a:stretch>
            <a:fillRect/>
          </a:stretch>
        </p:blipFill>
        <p:spPr>
          <a:xfrm>
            <a:off x="179512" y="4215497"/>
            <a:ext cx="4700077" cy="2642503"/>
          </a:xfrm>
          <a:prstGeom prst="rect">
            <a:avLst/>
          </a:prstGeom>
        </p:spPr>
      </p:pic>
      <p:pic>
        <p:nvPicPr>
          <p:cNvPr id="6" name="5 Resim" descr="tt arena.jpg"/>
          <p:cNvPicPr>
            <a:picLocks noChangeAspect="1"/>
          </p:cNvPicPr>
          <p:nvPr/>
        </p:nvPicPr>
        <p:blipFill>
          <a:blip r:embed="rId4" cstate="print"/>
          <a:stretch>
            <a:fillRect/>
          </a:stretch>
        </p:blipFill>
        <p:spPr>
          <a:xfrm>
            <a:off x="5148064" y="4221088"/>
            <a:ext cx="3744416" cy="237626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lstStyle/>
          <a:p>
            <a:r>
              <a:rPr lang="tr-TR" dirty="0" smtClean="0"/>
              <a:t>5</a:t>
            </a:r>
            <a:r>
              <a:rPr lang="tr-TR" u="sng" dirty="0" smtClean="0"/>
              <a:t>. Spor Programı Sponsorluğu: </a:t>
            </a:r>
            <a:r>
              <a:rPr lang="tr-TR" dirty="0" smtClean="0"/>
              <a:t>Dünyada televizyonlarda en çok izlenen programlar spor programları:</a:t>
            </a:r>
          </a:p>
          <a:p>
            <a:pPr algn="just"/>
            <a:r>
              <a:rPr lang="tr-TR" dirty="0" smtClean="0"/>
              <a:t>ABD'li FOX televizyon kanalının maç öncesi yorum programı, THY sponsorluğunda sunuldu. Oscar ödüllü ABD'li aktör Morgan </a:t>
            </a:r>
            <a:r>
              <a:rPr lang="tr-TR" dirty="0" err="1" smtClean="0"/>
              <a:t>Freeman'ın</a:t>
            </a:r>
            <a:r>
              <a:rPr lang="tr-TR" dirty="0" smtClean="0"/>
              <a:t> oynadığı THY reklamı, maç sırasında FOX kanalında boy gösterirken ABD'de 100 milyondan fazla kişi tarafından izlendi.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5937523"/>
          </a:xfrm>
        </p:spPr>
        <p:txBody>
          <a:bodyPr/>
          <a:lstStyle/>
          <a:p>
            <a:r>
              <a:rPr lang="tr-TR" dirty="0" smtClean="0"/>
              <a:t>6. </a:t>
            </a:r>
            <a:r>
              <a:rPr lang="tr-TR" u="sng" dirty="0" smtClean="0"/>
              <a:t>Ana Sponsorluk ve Yardımcı Sponsorluk:</a:t>
            </a:r>
          </a:p>
          <a:p>
            <a:endParaRPr lang="tr-TR" u="sng" dirty="0" smtClean="0"/>
          </a:p>
          <a:p>
            <a:r>
              <a:rPr lang="tr-TR" dirty="0" smtClean="0"/>
              <a:t>7. </a:t>
            </a:r>
            <a:r>
              <a:rPr lang="tr-TR" u="sng" dirty="0" smtClean="0"/>
              <a:t>Resmi Malzeme Tedarikçisi</a:t>
            </a:r>
          </a:p>
          <a:p>
            <a:endParaRPr lang="tr-TR" u="sng" dirty="0" smtClean="0"/>
          </a:p>
          <a:p>
            <a:endParaRPr lang="tr-TR" dirty="0"/>
          </a:p>
        </p:txBody>
      </p:sp>
      <p:pic>
        <p:nvPicPr>
          <p:cNvPr id="4" name="3 Resim" descr="sponsor-20171.jpg"/>
          <p:cNvPicPr>
            <a:picLocks noChangeAspect="1"/>
          </p:cNvPicPr>
          <p:nvPr/>
        </p:nvPicPr>
        <p:blipFill>
          <a:blip r:embed="rId2" cstate="print"/>
          <a:stretch>
            <a:fillRect/>
          </a:stretch>
        </p:blipFill>
        <p:spPr>
          <a:xfrm>
            <a:off x="683568" y="2204864"/>
            <a:ext cx="7344816" cy="1850516"/>
          </a:xfrm>
          <a:prstGeom prst="rect">
            <a:avLst/>
          </a:prstGeom>
        </p:spPr>
      </p:pic>
      <p:pic>
        <p:nvPicPr>
          <p:cNvPr id="5" name="4 Resim" descr="TD10.jpg"/>
          <p:cNvPicPr>
            <a:picLocks noChangeAspect="1"/>
          </p:cNvPicPr>
          <p:nvPr/>
        </p:nvPicPr>
        <p:blipFill>
          <a:blip r:embed="rId3" cstate="print"/>
          <a:stretch>
            <a:fillRect/>
          </a:stretch>
        </p:blipFill>
        <p:spPr>
          <a:xfrm>
            <a:off x="755576" y="4293096"/>
            <a:ext cx="7344816" cy="172819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AKTİF SPOR SPONSORLUĞUNUN İLKE ve YÖNTEMLERİ</a:t>
            </a:r>
            <a:endParaRPr lang="tr-TR" dirty="0"/>
          </a:p>
        </p:txBody>
      </p:sp>
      <p:sp>
        <p:nvSpPr>
          <p:cNvPr id="3" name="2 İçerik Yer Tutucusu"/>
          <p:cNvSpPr>
            <a:spLocks noGrp="1"/>
          </p:cNvSpPr>
          <p:nvPr>
            <p:ph idx="1"/>
          </p:nvPr>
        </p:nvSpPr>
        <p:spPr/>
        <p:txBody>
          <a:bodyPr>
            <a:normAutofit lnSpcReduction="10000"/>
          </a:bodyPr>
          <a:lstStyle/>
          <a:p>
            <a:pPr algn="just"/>
            <a:r>
              <a:rPr lang="tr-TR" u="sng" dirty="0" smtClean="0"/>
              <a:t>1. İSTİKRAR: </a:t>
            </a:r>
            <a:r>
              <a:rPr lang="tr-TR" dirty="0" smtClean="0"/>
              <a:t>Sponsorlukta uzun vadeli hedefler gözetilmelidir. Bu markanın/şirketin tanınırlığını artıracak ve hedef kitleye ulaşmasına yardımcı olacaktır.</a:t>
            </a:r>
          </a:p>
          <a:p>
            <a:pPr algn="just"/>
            <a:r>
              <a:rPr lang="tr-TR" dirty="0" smtClean="0"/>
              <a:t>En Önemli Örnek:</a:t>
            </a:r>
          </a:p>
          <a:p>
            <a:pPr algn="just">
              <a:buNone/>
            </a:pPr>
            <a:endParaRPr lang="tr-TR" dirty="0" smtClean="0"/>
          </a:p>
          <a:p>
            <a:pPr algn="just"/>
            <a:r>
              <a:rPr lang="tr-TR" dirty="0" err="1" smtClean="0"/>
              <a:t>Coca</a:t>
            </a:r>
            <a:r>
              <a:rPr lang="tr-TR" dirty="0" smtClean="0"/>
              <a:t>-</a:t>
            </a:r>
            <a:r>
              <a:rPr lang="tr-TR" dirty="0" err="1" smtClean="0"/>
              <a:t>Cola</a:t>
            </a:r>
            <a:r>
              <a:rPr lang="tr-TR" dirty="0" smtClean="0"/>
              <a:t> 1928'den beri olimpiyatların resmi sponsorudur. Bu sponsorluk spor ve olimpiyat tarihindeki en uzun birlikteliktir.</a:t>
            </a:r>
            <a:endParaRPr lang="tr-TR" dirty="0"/>
          </a:p>
        </p:txBody>
      </p:sp>
      <p:pic>
        <p:nvPicPr>
          <p:cNvPr id="4" name="3 Resim" descr="Coca-Cola_logo.svg.png"/>
          <p:cNvPicPr>
            <a:picLocks noChangeAspect="1"/>
          </p:cNvPicPr>
          <p:nvPr/>
        </p:nvPicPr>
        <p:blipFill>
          <a:blip r:embed="rId2" cstate="print"/>
          <a:stretch>
            <a:fillRect/>
          </a:stretch>
        </p:blipFill>
        <p:spPr>
          <a:xfrm>
            <a:off x="3995936" y="3356992"/>
            <a:ext cx="4314056" cy="11037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SPONSORLUK SÖZLEŞMESİNİN HUKUKİ NİTELİĞİ</a:t>
            </a:r>
            <a:endParaRPr lang="tr-TR" dirty="0"/>
          </a:p>
        </p:txBody>
      </p:sp>
      <p:sp>
        <p:nvSpPr>
          <p:cNvPr id="3" name="2 İçerik Yer Tutucusu"/>
          <p:cNvSpPr>
            <a:spLocks noGrp="1"/>
          </p:cNvSpPr>
          <p:nvPr>
            <p:ph idx="1"/>
          </p:nvPr>
        </p:nvSpPr>
        <p:spPr/>
        <p:txBody>
          <a:bodyPr/>
          <a:lstStyle/>
          <a:p>
            <a:pPr lvl="0"/>
            <a:r>
              <a:rPr lang="tr-TR" dirty="0" smtClean="0"/>
              <a:t>Sponsorluk sözleşmesi </a:t>
            </a:r>
            <a:r>
              <a:rPr lang="tr-TR" u="sng" dirty="0" smtClean="0"/>
              <a:t>"</a:t>
            </a:r>
            <a:r>
              <a:rPr lang="tr-TR" u="sng" dirty="0" err="1" smtClean="0"/>
              <a:t>rızai</a:t>
            </a:r>
            <a:r>
              <a:rPr lang="tr-TR" u="sng" dirty="0" smtClean="0"/>
              <a:t>"</a:t>
            </a:r>
            <a:r>
              <a:rPr lang="tr-TR" dirty="0" smtClean="0"/>
              <a:t> bir sözleşmedir. Yani tarafların karşılıklı ve birbirine uygun irade beyanlarına dayanır.</a:t>
            </a:r>
          </a:p>
          <a:p>
            <a:r>
              <a:rPr lang="tr-TR" dirty="0" smtClean="0"/>
              <a:t>Sponsorluk sözleşmesi "t</a:t>
            </a:r>
            <a:r>
              <a:rPr lang="tr-TR" u="sng" dirty="0" smtClean="0"/>
              <a:t>am iki tarafa borç yükleyen</a:t>
            </a:r>
            <a:r>
              <a:rPr lang="tr-TR" dirty="0" smtClean="0"/>
              <a:t>" bir sözleşmedir. Yani hem sponsorun hem de desteklenenin birbirlerine karşı bir takım görev ve yükümlülükleri vardır.</a:t>
            </a:r>
          </a:p>
          <a:p>
            <a:pPr lvl="0"/>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hampions-league-sponsored-by-mastercard-85474478.jpg"/>
          <p:cNvPicPr>
            <a:picLocks noGrp="1" noChangeAspect="1"/>
          </p:cNvPicPr>
          <p:nvPr>
            <p:ph idx="1"/>
          </p:nvPr>
        </p:nvPicPr>
        <p:blipFill>
          <a:blip r:embed="rId2" cstate="print"/>
          <a:stretch>
            <a:fillRect/>
          </a:stretch>
        </p:blipFill>
        <p:spPr>
          <a:xfrm>
            <a:off x="1403648" y="404664"/>
            <a:ext cx="5810250" cy="2590800"/>
          </a:xfrm>
        </p:spPr>
      </p:pic>
      <p:pic>
        <p:nvPicPr>
          <p:cNvPr id="5" name="4 Resim" descr="ford-preparing-for-2012-uefa-champions-league-final-41020_1.jpg"/>
          <p:cNvPicPr>
            <a:picLocks noChangeAspect="1"/>
          </p:cNvPicPr>
          <p:nvPr/>
        </p:nvPicPr>
        <p:blipFill>
          <a:blip r:embed="rId3" cstate="print"/>
          <a:stretch>
            <a:fillRect/>
          </a:stretch>
        </p:blipFill>
        <p:spPr>
          <a:xfrm>
            <a:off x="1259632" y="3284984"/>
            <a:ext cx="6365379" cy="332258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lstStyle/>
          <a:p>
            <a:pPr algn="just"/>
            <a:r>
              <a:rPr lang="tr-TR" u="sng" dirty="0" smtClean="0"/>
              <a:t>2. ORTAK ÇATI: </a:t>
            </a:r>
            <a:r>
              <a:rPr lang="tr-TR" dirty="0" smtClean="0"/>
              <a:t>Farklı alanlar da olsa sponsorluklar kendi aralarında tutarlı olmalı ve tek bir konsept etrafında toplanmalıdır.</a:t>
            </a:r>
          </a:p>
          <a:p>
            <a:pPr algn="just">
              <a:buNone/>
            </a:pPr>
            <a:endParaRPr lang="tr-TR" dirty="0" smtClean="0"/>
          </a:p>
          <a:p>
            <a:pPr algn="just">
              <a:buFont typeface="Wingdings" pitchFamily="2" charset="2"/>
              <a:buChar char="Ø"/>
            </a:pPr>
            <a:r>
              <a:rPr lang="tr-TR" dirty="0" err="1" smtClean="0"/>
              <a:t>Adidas</a:t>
            </a:r>
            <a:r>
              <a:rPr lang="tr-TR" dirty="0" smtClean="0"/>
              <a:t> 2004 yılında "</a:t>
            </a:r>
            <a:r>
              <a:rPr lang="tr-TR" dirty="0" err="1" smtClean="0"/>
              <a:t>Impossible</a:t>
            </a:r>
            <a:r>
              <a:rPr lang="tr-TR" dirty="0" smtClean="0"/>
              <a:t> is </a:t>
            </a:r>
            <a:r>
              <a:rPr lang="tr-TR" dirty="0" err="1" smtClean="0"/>
              <a:t>Nothing</a:t>
            </a:r>
            <a:r>
              <a:rPr lang="tr-TR" dirty="0" smtClean="0"/>
              <a:t>" sloganıyla tarihinin en büyük kampanyalarından birini başlattı. Kampanyada </a:t>
            </a:r>
            <a:r>
              <a:rPr lang="tr-TR" dirty="0" err="1" smtClean="0"/>
              <a:t>Adidas'ın</a:t>
            </a:r>
            <a:r>
              <a:rPr lang="tr-TR" dirty="0" smtClean="0"/>
              <a:t> sponsor olduğu tüm sporcular ve takımlar bu konsepte uygun iletişimlerinde yerlerini aldılar.</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posibble is nothing.jpg"/>
          <p:cNvPicPr>
            <a:picLocks noGrp="1" noChangeAspect="1"/>
          </p:cNvPicPr>
          <p:nvPr>
            <p:ph idx="1"/>
          </p:nvPr>
        </p:nvPicPr>
        <p:blipFill>
          <a:blip r:embed="rId2" cstate="print"/>
          <a:stretch>
            <a:fillRect/>
          </a:stretch>
        </p:blipFill>
        <p:spPr>
          <a:xfrm>
            <a:off x="179512" y="476672"/>
            <a:ext cx="8784976" cy="5688632"/>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yunanistan.jpg"/>
          <p:cNvPicPr>
            <a:picLocks noGrp="1" noChangeAspect="1"/>
          </p:cNvPicPr>
          <p:nvPr>
            <p:ph idx="1"/>
          </p:nvPr>
        </p:nvPicPr>
        <p:blipFill>
          <a:blip r:embed="rId2" cstate="print"/>
          <a:stretch>
            <a:fillRect/>
          </a:stretch>
        </p:blipFill>
        <p:spPr>
          <a:xfrm>
            <a:off x="611560" y="62728"/>
            <a:ext cx="8261708" cy="6606631"/>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gilbert arenasss.jpg"/>
          <p:cNvPicPr>
            <a:picLocks noChangeAspect="1"/>
          </p:cNvPicPr>
          <p:nvPr/>
        </p:nvPicPr>
        <p:blipFill>
          <a:blip r:embed="rId2" cstate="print"/>
          <a:stretch>
            <a:fillRect/>
          </a:stretch>
        </p:blipFill>
        <p:spPr>
          <a:xfrm>
            <a:off x="0" y="0"/>
            <a:ext cx="9144000" cy="3057525"/>
          </a:xfrm>
          <a:prstGeom prst="rect">
            <a:avLst/>
          </a:prstGeom>
        </p:spPr>
      </p:pic>
      <p:pic>
        <p:nvPicPr>
          <p:cNvPr id="5" name="4 Resim" descr="isınbeyeva.jpg"/>
          <p:cNvPicPr>
            <a:picLocks noChangeAspect="1"/>
          </p:cNvPicPr>
          <p:nvPr/>
        </p:nvPicPr>
        <p:blipFill>
          <a:blip r:embed="rId3" cstate="print"/>
          <a:stretch>
            <a:fillRect/>
          </a:stretch>
        </p:blipFill>
        <p:spPr>
          <a:xfrm>
            <a:off x="0" y="3279648"/>
            <a:ext cx="9144000" cy="357835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lstStyle/>
          <a:p>
            <a:pPr algn="just"/>
            <a:r>
              <a:rPr lang="tr-TR" dirty="0" smtClean="0"/>
              <a:t> Türkiye Ekonomi Bankası, kendi çatı sponsorluklarını tenis organizasyonları üzerine kurmuş durumdadır. Daha küçük çaplı diğer sponsorlukları olsa da Türkiye’de tenis dendiğinde akla ilk gelen kurum </a:t>
            </a:r>
            <a:r>
              <a:rPr lang="tr-TR" b="1" dirty="0" smtClean="0"/>
              <a:t>TEB</a:t>
            </a:r>
            <a:r>
              <a:rPr lang="tr-TR" dirty="0" smtClean="0"/>
              <a:t> olmaktadır. Garanti Bankası yıllardır Basketbol resmi sponsorluğunu yapmaktadır.</a:t>
            </a:r>
          </a:p>
          <a:p>
            <a:pPr algn="just"/>
            <a:endParaRPr lang="tr-TR" dirty="0" smtClean="0"/>
          </a:p>
          <a:p>
            <a:pPr algn="just"/>
            <a:r>
              <a:rPr lang="tr-TR" dirty="0" smtClean="0"/>
              <a:t>Yine </a:t>
            </a:r>
            <a:r>
              <a:rPr lang="tr-TR" dirty="0" err="1" smtClean="0"/>
              <a:t>Gaara</a:t>
            </a:r>
            <a:endParaRPr lang="tr-TR" dirty="0"/>
          </a:p>
        </p:txBody>
      </p:sp>
      <p:pic>
        <p:nvPicPr>
          <p:cNvPr id="4" name="3 Resim" descr="tebgarantiis (1).jpg"/>
          <p:cNvPicPr>
            <a:picLocks noChangeAspect="1"/>
          </p:cNvPicPr>
          <p:nvPr/>
        </p:nvPicPr>
        <p:blipFill>
          <a:blip r:embed="rId2" cstate="print"/>
          <a:stretch>
            <a:fillRect/>
          </a:stretch>
        </p:blipFill>
        <p:spPr>
          <a:xfrm>
            <a:off x="0" y="4797152"/>
            <a:ext cx="9144000" cy="132654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normAutofit lnSpcReduction="10000"/>
          </a:bodyPr>
          <a:lstStyle/>
          <a:p>
            <a:pPr algn="just">
              <a:buNone/>
            </a:pPr>
            <a:r>
              <a:rPr lang="tr-TR" u="sng" dirty="0" smtClean="0"/>
              <a:t>3) Tekil Sponsorluk</a:t>
            </a:r>
            <a:r>
              <a:rPr lang="tr-TR" dirty="0" smtClean="0"/>
              <a:t>: Örneğin, Türk Hava Yolları, tekil sponsorluk kavramını kullanmaktadır. Asıl hedef kitlesi Türkiye sınırları dışında yer alan ve seyahat eden kişiler olan THY, artık Türkiye’de bile kendisini</a:t>
            </a:r>
            <a:r>
              <a:rPr lang="tr-TR" b="1" dirty="0" smtClean="0"/>
              <a:t> ”</a:t>
            </a:r>
            <a:r>
              <a:rPr lang="tr-TR" b="1" dirty="0" err="1" smtClean="0"/>
              <a:t>Turkish</a:t>
            </a:r>
            <a:r>
              <a:rPr lang="tr-TR" b="1" dirty="0" smtClean="0"/>
              <a:t> </a:t>
            </a:r>
            <a:r>
              <a:rPr lang="tr-TR" b="1" dirty="0" err="1" smtClean="0"/>
              <a:t>Airlines</a:t>
            </a:r>
            <a:r>
              <a:rPr lang="tr-TR" b="1" dirty="0" smtClean="0"/>
              <a:t>”</a:t>
            </a:r>
            <a:r>
              <a:rPr lang="tr-TR" dirty="0" smtClean="0"/>
              <a:t> olarak konumlandırmaktadır.</a:t>
            </a:r>
          </a:p>
          <a:p>
            <a:pPr algn="just"/>
            <a:endParaRPr lang="tr-TR" dirty="0" smtClean="0"/>
          </a:p>
          <a:p>
            <a:pPr algn="just"/>
            <a:r>
              <a:rPr lang="tr-TR" dirty="0" smtClean="0"/>
              <a:t>THY’nin Avrupa kupalarında mücadele eden Türk takımlarının neredeyse tümüne, sadece Avrupa kupaları mücadelelerinde forma göğüs sponsorluğu yapması tekil sponsorluk yöntemi ile açıklanabilir.</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lstStyle/>
          <a:p>
            <a:pPr algn="just"/>
            <a:r>
              <a:rPr lang="tr-TR" dirty="0" smtClean="0"/>
              <a:t> Yöntem kullanımı, sadece futbol maçları için değil; </a:t>
            </a:r>
            <a:r>
              <a:rPr lang="tr-TR" dirty="0" err="1" smtClean="0"/>
              <a:t>Euroleague</a:t>
            </a:r>
            <a:r>
              <a:rPr lang="tr-TR" dirty="0" smtClean="0"/>
              <a:t> isim sponsorluğu, Çin’deki bir okçuluk organizasyonunun isim sponsorluğu, Batman V </a:t>
            </a:r>
            <a:r>
              <a:rPr lang="tr-TR" dirty="0" err="1" smtClean="0"/>
              <a:t>Superman</a:t>
            </a:r>
            <a:r>
              <a:rPr lang="tr-TR" dirty="0" smtClean="0"/>
              <a:t> filminin resmi sponsorluğu, </a:t>
            </a:r>
            <a:r>
              <a:rPr lang="tr-TR" dirty="0" err="1" smtClean="0"/>
              <a:t>Super</a:t>
            </a:r>
            <a:r>
              <a:rPr lang="tr-TR" dirty="0" smtClean="0"/>
              <a:t> </a:t>
            </a:r>
            <a:r>
              <a:rPr lang="tr-TR" dirty="0" err="1" smtClean="0"/>
              <a:t>Bowl</a:t>
            </a:r>
            <a:r>
              <a:rPr lang="tr-TR" dirty="0" smtClean="0"/>
              <a:t> reklamları, Önemli futbol kulüplerinin ulaşım sponsorluğu ve reklamlarda ünlü kişilerin kullanımı gibi örneklerle pekiştirilebilir.</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ortmund.jpg"/>
          <p:cNvPicPr>
            <a:picLocks noChangeAspect="1"/>
          </p:cNvPicPr>
          <p:nvPr/>
        </p:nvPicPr>
        <p:blipFill>
          <a:blip r:embed="rId2" cstate="print"/>
          <a:stretch>
            <a:fillRect/>
          </a:stretch>
        </p:blipFill>
        <p:spPr>
          <a:xfrm>
            <a:off x="755576" y="188640"/>
            <a:ext cx="7848872" cy="2808312"/>
          </a:xfrm>
          <a:prstGeom prst="rect">
            <a:avLst/>
          </a:prstGeom>
        </p:spPr>
      </p:pic>
      <p:pic>
        <p:nvPicPr>
          <p:cNvPr id="5" name="4 Resim" descr="thy-batman-ve-superman-sponsor_2.jpg"/>
          <p:cNvPicPr>
            <a:picLocks noChangeAspect="1"/>
          </p:cNvPicPr>
          <p:nvPr/>
        </p:nvPicPr>
        <p:blipFill>
          <a:blip r:embed="rId3" cstate="print"/>
          <a:stretch>
            <a:fillRect/>
          </a:stretch>
        </p:blipFill>
        <p:spPr>
          <a:xfrm>
            <a:off x="0" y="3068960"/>
            <a:ext cx="9144000" cy="378904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kish Airlines - Kobe vs Messi- Legends on Board.mp4">
            <a:hlinkClick r:id="" action="ppaction://media"/>
          </p:cNvPr>
          <p:cNvPicPr>
            <a:picLocks noGrp="1" noRot="1" noChangeAspect="1"/>
          </p:cNvPicPr>
          <p:nvPr>
            <p:ph idx="1"/>
            <a:videoFile r:link="rId1"/>
          </p:nvPr>
        </p:nvPicPr>
        <p:blipFill>
          <a:blip r:embed="rId3" cstate="print"/>
          <a:stretch>
            <a:fillRect/>
          </a:stretch>
        </p:blipFill>
        <p:spPr>
          <a:xfrm>
            <a:off x="827584" y="476672"/>
            <a:ext cx="7776864" cy="561662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lstStyle/>
          <a:p>
            <a:pPr lvl="0" algn="just"/>
            <a:r>
              <a:rPr lang="tr-TR" dirty="0" smtClean="0"/>
              <a:t>Sponsorluk sözleşmesi "</a:t>
            </a:r>
            <a:r>
              <a:rPr lang="tr-TR" u="sng" dirty="0" smtClean="0"/>
              <a:t>sürekli borç ilişkisi doğuran</a:t>
            </a:r>
            <a:r>
              <a:rPr lang="tr-TR" dirty="0" smtClean="0"/>
              <a:t>" sözleşmedir. Yani sponsorluk sözleşmesinin yapıldığı süre müddetince tarafların davranışlarının, yükümlülüklerinin sürekli biçimde, devamlı olarak yerine getirilmesidir.</a:t>
            </a:r>
          </a:p>
          <a:p>
            <a:pPr algn="just"/>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SPONSORLUĞUN YARARLARI</a:t>
            </a:r>
            <a:endParaRPr lang="tr-TR" dirty="0"/>
          </a:p>
        </p:txBody>
      </p:sp>
      <p:sp>
        <p:nvSpPr>
          <p:cNvPr id="3" name="2 İçerik Yer Tutucusu"/>
          <p:cNvSpPr>
            <a:spLocks noGrp="1"/>
          </p:cNvSpPr>
          <p:nvPr>
            <p:ph idx="1"/>
          </p:nvPr>
        </p:nvSpPr>
        <p:spPr/>
        <p:txBody>
          <a:bodyPr/>
          <a:lstStyle/>
          <a:p>
            <a:r>
              <a:rPr lang="tr-TR" dirty="0" smtClean="0"/>
              <a:t>1. Hedef kitleleri Çekme</a:t>
            </a:r>
          </a:p>
          <a:p>
            <a:r>
              <a:rPr lang="tr-TR" dirty="0" smtClean="0"/>
              <a:t>2. sponsor olunan olayın değerini sponsora iletme</a:t>
            </a:r>
          </a:p>
          <a:p>
            <a:r>
              <a:rPr lang="tr-TR" dirty="0" smtClean="0"/>
              <a:t>3. İmaj Yaratılması (</a:t>
            </a:r>
            <a:r>
              <a:rPr lang="tr-TR" dirty="0" err="1" smtClean="0"/>
              <a:t>Beckham</a:t>
            </a:r>
            <a:r>
              <a:rPr lang="tr-TR" dirty="0" smtClean="0"/>
              <a:t>/</a:t>
            </a:r>
            <a:r>
              <a:rPr lang="tr-TR" dirty="0" err="1" smtClean="0"/>
              <a:t>Vodafona</a:t>
            </a:r>
            <a:r>
              <a:rPr lang="tr-TR" dirty="0" smtClean="0"/>
              <a:t> örneği)</a:t>
            </a:r>
          </a:p>
          <a:p>
            <a:r>
              <a:rPr lang="tr-TR" dirty="0" smtClean="0"/>
              <a:t>4. Medyada yer alabilmesi</a:t>
            </a:r>
          </a:p>
          <a:p>
            <a:pPr>
              <a:buNone/>
            </a:pP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Sponsorluğun Verebileceği Muhtemel Zararlar</a:t>
            </a:r>
            <a:endParaRPr lang="tr-TR" dirty="0"/>
          </a:p>
        </p:txBody>
      </p:sp>
      <p:sp>
        <p:nvSpPr>
          <p:cNvPr id="3" name="2 İçerik Yer Tutucusu"/>
          <p:cNvSpPr>
            <a:spLocks noGrp="1"/>
          </p:cNvSpPr>
          <p:nvPr>
            <p:ph idx="1"/>
          </p:nvPr>
        </p:nvSpPr>
        <p:spPr/>
        <p:txBody>
          <a:bodyPr>
            <a:normAutofit fontScale="85000" lnSpcReduction="10000"/>
          </a:bodyPr>
          <a:lstStyle/>
          <a:p>
            <a:pPr marL="514350" indent="-514350" algn="just">
              <a:buAutoNum type="arabicPeriod"/>
            </a:pPr>
            <a:r>
              <a:rPr lang="tr-TR" u="sng" dirty="0" smtClean="0"/>
              <a:t>Olumsuz çağrışım</a:t>
            </a:r>
            <a:r>
              <a:rPr lang="tr-TR" dirty="0" smtClean="0"/>
              <a:t>: Bazı durumlarda sponsor olunan olayın imajı şirket üzerinde olumsuz bir etkiye sahip olabilmektedir. Örneğin sponsor olunan spor takımının iyi bir performans sergileyememesi gibi (</a:t>
            </a:r>
            <a:r>
              <a:rPr lang="tr-TR" dirty="0" err="1" smtClean="0"/>
              <a:t>Vestel</a:t>
            </a:r>
            <a:r>
              <a:rPr lang="tr-TR" dirty="0" smtClean="0"/>
              <a:t>/Süreyya Ayhan örneği)</a:t>
            </a:r>
          </a:p>
          <a:p>
            <a:pPr marL="514350" indent="-514350" algn="just">
              <a:buAutoNum type="arabicPeriod"/>
            </a:pPr>
            <a:r>
              <a:rPr lang="tr-TR" u="sng" dirty="0" smtClean="0"/>
              <a:t>Sponsorluk kirliliği: </a:t>
            </a:r>
            <a:r>
              <a:rPr lang="tr-TR" dirty="0" smtClean="0"/>
              <a:t>Etkinliklerin fazla sponsora sahip olma olasılığı vardır. Örneğin, Formula 1 araçlarının birçok sponsorun adını taşıması ve bir tür sponsorluk kirliliği meydana gelmesi nedeniyle bazı şirketler bu tür bir durumda sponsorluktan kaçınabilirler.</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normAutofit fontScale="92500" lnSpcReduction="10000"/>
          </a:bodyPr>
          <a:lstStyle/>
          <a:p>
            <a:pPr algn="just"/>
            <a:r>
              <a:rPr lang="tr-TR" dirty="0" smtClean="0"/>
              <a:t>4) Karışık Sponsorluk Yöntemi: Örnek olarak, en uygun adaylardan birisi</a:t>
            </a:r>
            <a:r>
              <a:rPr lang="tr-TR" b="1" dirty="0" smtClean="0"/>
              <a:t> </a:t>
            </a:r>
            <a:r>
              <a:rPr lang="tr-TR" b="1" dirty="0" err="1" smtClean="0"/>
              <a:t>Turkcell</a:t>
            </a:r>
            <a:r>
              <a:rPr lang="tr-TR" dirty="0" smtClean="0"/>
              <a:t> firmasıdır. </a:t>
            </a:r>
            <a:r>
              <a:rPr lang="tr-TR" dirty="0" err="1" smtClean="0"/>
              <a:t>Turkcell’in</a:t>
            </a:r>
            <a:r>
              <a:rPr lang="tr-TR" dirty="0" smtClean="0"/>
              <a:t> sponsorluk geçmişi incelendiğinde aynı anda pek çok sektöre sponsor olduğu gözükmektedir. Özellikle, spor sponsorluklarında ön plana çıksa da önemli </a:t>
            </a:r>
            <a:r>
              <a:rPr lang="tr-TR" dirty="0" err="1" smtClean="0"/>
              <a:t>sektörel</a:t>
            </a:r>
            <a:r>
              <a:rPr lang="tr-TR" dirty="0" smtClean="0"/>
              <a:t> etkinlikler ve bazen de daha küçük çaplı projelere sponsor olması ile göz önündedir. Milli Takım ve Federasyon Sponsorlukları, Gelibolu Maratonu, 2017 Avrupa Gençlik Olimpik Kış Festivali, </a:t>
            </a:r>
            <a:r>
              <a:rPr lang="tr-TR" dirty="0" err="1" smtClean="0"/>
              <a:t>Turkcell</a:t>
            </a:r>
            <a:r>
              <a:rPr lang="tr-TR" dirty="0" smtClean="0"/>
              <a:t> </a:t>
            </a:r>
            <a:r>
              <a:rPr lang="tr-TR" dirty="0" err="1" smtClean="0"/>
              <a:t>Platinum</a:t>
            </a:r>
            <a:r>
              <a:rPr lang="tr-TR" dirty="0" smtClean="0"/>
              <a:t> </a:t>
            </a:r>
            <a:r>
              <a:rPr lang="tr-TR" dirty="0" err="1" smtClean="0"/>
              <a:t>Bosphorus</a:t>
            </a:r>
            <a:r>
              <a:rPr lang="tr-TR" dirty="0" smtClean="0"/>
              <a:t> Cup ve sayısız sayıda daha küçük çaplı fuar, kongre, konferans sponsorlukları, ortaya karışık yönteminin bir parçası olduklarını göstermektedir.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SPONSORLUĞUN BAŞLICA ÖZELLİKLERİ</a:t>
            </a:r>
            <a:endParaRPr lang="tr-TR" dirty="0"/>
          </a:p>
        </p:txBody>
      </p:sp>
      <p:sp>
        <p:nvSpPr>
          <p:cNvPr id="3" name="2 İçerik Yer Tutucusu"/>
          <p:cNvSpPr>
            <a:spLocks noGrp="1"/>
          </p:cNvSpPr>
          <p:nvPr>
            <p:ph idx="1"/>
          </p:nvPr>
        </p:nvSpPr>
        <p:spPr/>
        <p:txBody>
          <a:bodyPr>
            <a:normAutofit lnSpcReduction="10000"/>
          </a:bodyPr>
          <a:lstStyle/>
          <a:p>
            <a:pPr algn="just"/>
            <a:r>
              <a:rPr lang="tr-TR" dirty="0" smtClean="0"/>
              <a:t>Sponsorluk hedef kitleye erişmede kullanılabilecek en etkin iletişim ve pazarlama yöntemlerinden birisidir.</a:t>
            </a:r>
          </a:p>
          <a:p>
            <a:pPr algn="just"/>
            <a:endParaRPr lang="tr-TR" dirty="0" smtClean="0"/>
          </a:p>
          <a:p>
            <a:pPr algn="just"/>
            <a:r>
              <a:rPr lang="tr-TR" dirty="0" smtClean="0"/>
              <a:t>Sponsorlukta “destek” kelimesi birçok şeyi ifade etmektedir. Bunlar; ücret, ürün, ıskonto, ürün bağışları, performans, medya teşvikleri (primleri), giriş ücretleri ve seyahat masrafları gibi konuları kapsamaktadır.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ponsorlukamac.png"/>
          <p:cNvPicPr>
            <a:picLocks noChangeAspect="1"/>
          </p:cNvPicPr>
          <p:nvPr/>
        </p:nvPicPr>
        <p:blipFill>
          <a:blip r:embed="rId2" cstate="print"/>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lstStyle/>
          <a:p>
            <a:pPr>
              <a:buNone/>
            </a:pPr>
            <a:endParaRPr lang="tr-TR" dirty="0" smtClean="0"/>
          </a:p>
          <a:p>
            <a:r>
              <a:rPr lang="tr-TR" dirty="0" smtClean="0"/>
              <a:t>Sponsorluk “karşılıklılık” ilişkisine dayanır.</a:t>
            </a:r>
          </a:p>
          <a:p>
            <a:endParaRPr lang="tr-TR" dirty="0" smtClean="0"/>
          </a:p>
          <a:p>
            <a:endParaRPr lang="tr-TR" dirty="0" smtClean="0"/>
          </a:p>
          <a:p>
            <a:endParaRPr lang="tr-TR" dirty="0" smtClean="0"/>
          </a:p>
          <a:p>
            <a:r>
              <a:rPr lang="tr-TR" dirty="0" smtClean="0"/>
              <a:t>Bu kapsamda sponsorluk şu amaçlarla kullanılabilir:</a:t>
            </a:r>
          </a:p>
          <a:p>
            <a:pPr>
              <a:buFont typeface="Wingdings" pitchFamily="2" charset="2"/>
              <a:buChar char="Ø"/>
            </a:pPr>
            <a:r>
              <a:rPr lang="tr-TR" dirty="0" smtClean="0"/>
              <a:t>Reklam, Pazarlama, Halkla İlişkiler, Sosyal amaç.</a:t>
            </a:r>
            <a:endParaRPr lang="tr-TR" dirty="0"/>
          </a:p>
        </p:txBody>
      </p:sp>
      <p:graphicFrame>
        <p:nvGraphicFramePr>
          <p:cNvPr id="4" name="3 Diyagram"/>
          <p:cNvGraphicFramePr/>
          <p:nvPr/>
        </p:nvGraphicFramePr>
        <p:xfrm>
          <a:off x="1259632" y="1700808"/>
          <a:ext cx="6264696" cy="98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120680"/>
          </a:xfrm>
        </p:spPr>
        <p:txBody>
          <a:bodyPr/>
          <a:lstStyle/>
          <a:p>
            <a:r>
              <a:rPr lang="tr-TR" dirty="0" smtClean="0"/>
              <a:t>Şirketlerin sponsor kavramı hakkında algıları:</a:t>
            </a:r>
            <a:endParaRPr lang="tr-TR" dirty="0"/>
          </a:p>
        </p:txBody>
      </p:sp>
      <p:graphicFrame>
        <p:nvGraphicFramePr>
          <p:cNvPr id="4" name="3 Tablo"/>
          <p:cNvGraphicFramePr>
            <a:graphicFrameLocks noGrp="1"/>
          </p:cNvGraphicFramePr>
          <p:nvPr/>
        </p:nvGraphicFramePr>
        <p:xfrm>
          <a:off x="539552" y="1397000"/>
          <a:ext cx="7776864" cy="3976216"/>
        </p:xfrm>
        <a:graphic>
          <a:graphicData uri="http://schemas.openxmlformats.org/drawingml/2006/table">
            <a:tbl>
              <a:tblPr firstRow="1" bandRow="1">
                <a:tableStyleId>{5C22544A-7EE6-4342-B048-85BDC9FD1C3A}</a:tableStyleId>
              </a:tblPr>
              <a:tblGrid>
                <a:gridCol w="3888432"/>
                <a:gridCol w="3888432"/>
              </a:tblGrid>
              <a:tr h="888304">
                <a:tc>
                  <a:txBody>
                    <a:bodyPr/>
                    <a:lstStyle/>
                    <a:p>
                      <a:r>
                        <a:rPr lang="tr-TR" sz="2400" dirty="0" smtClean="0"/>
                        <a:t>Sponsorluk</a:t>
                      </a:r>
                      <a:r>
                        <a:rPr lang="tr-TR" sz="2400" baseline="0" dirty="0" smtClean="0"/>
                        <a:t> Kavramının Çağrışımı</a:t>
                      </a:r>
                      <a:endParaRPr lang="tr-TR" sz="2400" dirty="0"/>
                    </a:p>
                  </a:txBody>
                  <a:tcPr/>
                </a:tc>
                <a:tc>
                  <a:txBody>
                    <a:bodyPr/>
                    <a:lstStyle/>
                    <a:p>
                      <a:pPr algn="ctr"/>
                      <a:r>
                        <a:rPr lang="tr-TR" sz="3200" dirty="0" smtClean="0"/>
                        <a:t>%</a:t>
                      </a:r>
                      <a:endParaRPr lang="tr-TR" sz="3200" dirty="0"/>
                    </a:p>
                  </a:txBody>
                  <a:tcPr/>
                </a:tc>
              </a:tr>
              <a:tr h="514652">
                <a:tc>
                  <a:txBody>
                    <a:bodyPr/>
                    <a:lstStyle/>
                    <a:p>
                      <a:r>
                        <a:rPr lang="tr-TR" dirty="0" smtClean="0"/>
                        <a:t>Reklam</a:t>
                      </a:r>
                      <a:endParaRPr lang="tr-TR" dirty="0"/>
                    </a:p>
                  </a:txBody>
                  <a:tcPr/>
                </a:tc>
                <a:tc>
                  <a:txBody>
                    <a:bodyPr/>
                    <a:lstStyle/>
                    <a:p>
                      <a:r>
                        <a:rPr lang="tr-TR" dirty="0" smtClean="0"/>
                        <a:t>48,6</a:t>
                      </a:r>
                      <a:endParaRPr lang="tr-TR" dirty="0"/>
                    </a:p>
                  </a:txBody>
                  <a:tcPr/>
                </a:tc>
              </a:tr>
              <a:tr h="514652">
                <a:tc>
                  <a:txBody>
                    <a:bodyPr/>
                    <a:lstStyle/>
                    <a:p>
                      <a:r>
                        <a:rPr lang="tr-TR" dirty="0" smtClean="0"/>
                        <a:t>Ticari Amaçlı Destek</a:t>
                      </a:r>
                      <a:endParaRPr lang="tr-TR" dirty="0"/>
                    </a:p>
                  </a:txBody>
                  <a:tcPr/>
                </a:tc>
                <a:tc>
                  <a:txBody>
                    <a:bodyPr/>
                    <a:lstStyle/>
                    <a:p>
                      <a:r>
                        <a:rPr lang="tr-TR" dirty="0" smtClean="0"/>
                        <a:t>33,9</a:t>
                      </a:r>
                      <a:endParaRPr lang="tr-TR" dirty="0"/>
                    </a:p>
                  </a:txBody>
                  <a:tcPr/>
                </a:tc>
              </a:tr>
              <a:tr h="514652">
                <a:tc>
                  <a:txBody>
                    <a:bodyPr/>
                    <a:lstStyle/>
                    <a:p>
                      <a:r>
                        <a:rPr lang="tr-TR" dirty="0" smtClean="0"/>
                        <a:t>Karşılıklı Yarar İlişkisi</a:t>
                      </a:r>
                      <a:endParaRPr lang="tr-TR" dirty="0"/>
                    </a:p>
                  </a:txBody>
                  <a:tcPr/>
                </a:tc>
                <a:tc>
                  <a:txBody>
                    <a:bodyPr/>
                    <a:lstStyle/>
                    <a:p>
                      <a:r>
                        <a:rPr lang="tr-TR" dirty="0" smtClean="0"/>
                        <a:t>9,2</a:t>
                      </a:r>
                      <a:endParaRPr lang="tr-TR" dirty="0"/>
                    </a:p>
                  </a:txBody>
                  <a:tcPr/>
                </a:tc>
              </a:tr>
              <a:tr h="514652">
                <a:tc>
                  <a:txBody>
                    <a:bodyPr/>
                    <a:lstStyle/>
                    <a:p>
                      <a:r>
                        <a:rPr lang="tr-TR" dirty="0" smtClean="0"/>
                        <a:t>Hayırseverlik</a:t>
                      </a:r>
                      <a:endParaRPr lang="tr-TR" dirty="0"/>
                    </a:p>
                  </a:txBody>
                  <a:tcPr/>
                </a:tc>
                <a:tc>
                  <a:txBody>
                    <a:bodyPr/>
                    <a:lstStyle/>
                    <a:p>
                      <a:r>
                        <a:rPr lang="tr-TR" dirty="0" smtClean="0"/>
                        <a:t>4,6</a:t>
                      </a:r>
                      <a:endParaRPr lang="tr-TR" dirty="0"/>
                    </a:p>
                  </a:txBody>
                  <a:tcPr/>
                </a:tc>
              </a:tr>
              <a:tr h="514652">
                <a:tc>
                  <a:txBody>
                    <a:bodyPr/>
                    <a:lstStyle/>
                    <a:p>
                      <a:r>
                        <a:rPr lang="tr-TR" dirty="0" smtClean="0"/>
                        <a:t>Bağış</a:t>
                      </a:r>
                      <a:endParaRPr lang="tr-TR" dirty="0"/>
                    </a:p>
                  </a:txBody>
                  <a:tcPr/>
                </a:tc>
                <a:tc>
                  <a:txBody>
                    <a:bodyPr/>
                    <a:lstStyle/>
                    <a:p>
                      <a:r>
                        <a:rPr lang="tr-TR" dirty="0" smtClean="0"/>
                        <a:t>3,7</a:t>
                      </a:r>
                      <a:endParaRPr lang="tr-TR" dirty="0"/>
                    </a:p>
                  </a:txBody>
                  <a:tcPr/>
                </a:tc>
              </a:tr>
              <a:tr h="514652">
                <a:tc>
                  <a:txBody>
                    <a:bodyPr/>
                    <a:lstStyle/>
                    <a:p>
                      <a:r>
                        <a:rPr lang="tr-TR" dirty="0" smtClean="0"/>
                        <a:t>Toplam</a:t>
                      </a:r>
                      <a:endParaRPr lang="tr-TR" dirty="0"/>
                    </a:p>
                  </a:txBody>
                  <a:tcPr/>
                </a:tc>
                <a:tc>
                  <a:txBody>
                    <a:bodyPr/>
                    <a:lstStyle/>
                    <a:p>
                      <a:r>
                        <a:rPr lang="tr-TR" dirty="0" smtClean="0"/>
                        <a:t>100</a:t>
                      </a:r>
                      <a:endParaRPr lang="tr-TR" dirty="0"/>
                    </a:p>
                  </a:txBody>
                  <a:tcPr/>
                </a:tc>
              </a:tr>
            </a:tbl>
          </a:graphicData>
        </a:graphic>
      </p:graphicFrame>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516</TotalTime>
  <Words>1598</Words>
  <Application>Microsoft Office PowerPoint</Application>
  <PresentationFormat>Ekran Gösterisi (4:3)</PresentationFormat>
  <Paragraphs>152</Paragraphs>
  <Slides>52</Slides>
  <Notes>0</Notes>
  <HiddenSlides>0</HiddenSlides>
  <MMClips>2</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Ofis Teması</vt:lpstr>
      <vt:lpstr>SPOR SPONSORLUĞU</vt:lpstr>
      <vt:lpstr>Slayt 2</vt:lpstr>
      <vt:lpstr>Slayt 3</vt:lpstr>
      <vt:lpstr>SPONSORLUK SÖZLEŞMESİNİN HUKUKİ NİTELİĞİ</vt:lpstr>
      <vt:lpstr>Slayt 5</vt:lpstr>
      <vt:lpstr>SPONSORLUĞUN BAŞLICA ÖZELLİKLERİ</vt:lpstr>
      <vt:lpstr>Slayt 7</vt:lpstr>
      <vt:lpstr>Slayt 8</vt:lpstr>
      <vt:lpstr>Slayt 9</vt:lpstr>
      <vt:lpstr>Slayt 10</vt:lpstr>
      <vt:lpstr>Slayt 11</vt:lpstr>
      <vt:lpstr>Slayt 12</vt:lpstr>
      <vt:lpstr>Slayt 13</vt:lpstr>
      <vt:lpstr>SPONSORLUK REKLAM VEYA HAYIRSEVERLİK DEĞİLDİR</vt:lpstr>
      <vt:lpstr>Sponsorluktaki iyi niyet nasıl oluşturulur?</vt:lpstr>
      <vt:lpstr>Slayt 16</vt:lpstr>
      <vt:lpstr>Spor Sponsorluğunun Tarihi Seyri</vt:lpstr>
      <vt:lpstr>Slayt 18</vt:lpstr>
      <vt:lpstr>Slayt 19</vt:lpstr>
      <vt:lpstr>Slayt 20</vt:lpstr>
      <vt:lpstr>SPOR SPONSORLUĞU NEDİR?</vt:lpstr>
      <vt:lpstr>Slayt 22</vt:lpstr>
      <vt:lpstr>Slayt 23</vt:lpstr>
      <vt:lpstr>SPOR SPONSORLUĞUNDAKİ ARTIŞIN NEDENLERİ</vt:lpstr>
      <vt:lpstr>Slayt 25</vt:lpstr>
      <vt:lpstr>Slayt 26</vt:lpstr>
      <vt:lpstr>Slayt 27</vt:lpstr>
      <vt:lpstr>SPOR SPONSORLUĞUNUN TÜRLERİ</vt:lpstr>
      <vt:lpstr>Slayt 29</vt:lpstr>
      <vt:lpstr>Bireysel sporcu sponsorluğunun çeşitleri nelerdir?</vt:lpstr>
      <vt:lpstr>Slayt 31</vt:lpstr>
      <vt:lpstr>Slayt 32</vt:lpstr>
      <vt:lpstr>Slayt 33</vt:lpstr>
      <vt:lpstr>Slayt 34</vt:lpstr>
      <vt:lpstr>Slayt 35</vt:lpstr>
      <vt:lpstr>Slayt 36</vt:lpstr>
      <vt:lpstr>Slayt 37</vt:lpstr>
      <vt:lpstr>Slayt 38</vt:lpstr>
      <vt:lpstr>AKTİF SPOR SPONSORLUĞUNUN İLKE ve YÖNTEMLERİ</vt:lpstr>
      <vt:lpstr>Slayt 40</vt:lpstr>
      <vt:lpstr>Slayt 41</vt:lpstr>
      <vt:lpstr>Slayt 42</vt:lpstr>
      <vt:lpstr>Slayt 43</vt:lpstr>
      <vt:lpstr>Slayt 44</vt:lpstr>
      <vt:lpstr>Slayt 45</vt:lpstr>
      <vt:lpstr>Slayt 46</vt:lpstr>
      <vt:lpstr>Slayt 47</vt:lpstr>
      <vt:lpstr>Slayt 48</vt:lpstr>
      <vt:lpstr>Slayt 49</vt:lpstr>
      <vt:lpstr>SPONSORLUĞUN YARARLARI</vt:lpstr>
      <vt:lpstr>Sponsorluğun Verebileceği Muhtemel Zararlar</vt:lpstr>
      <vt:lpstr>Slayt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SPONSORLUĞU</dc:title>
  <dc:creator>user1</dc:creator>
  <cp:lastModifiedBy>Windows User</cp:lastModifiedBy>
  <cp:revision>54</cp:revision>
  <dcterms:created xsi:type="dcterms:W3CDTF">2017-10-24T09:08:58Z</dcterms:created>
  <dcterms:modified xsi:type="dcterms:W3CDTF">2017-10-24T18:09:44Z</dcterms:modified>
</cp:coreProperties>
</file>