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7"/>
  </p:notesMasterIdLst>
  <p:sldIdLst>
    <p:sldId id="256" r:id="rId2"/>
    <p:sldId id="260" r:id="rId3"/>
    <p:sldId id="273" r:id="rId4"/>
    <p:sldId id="274" r:id="rId5"/>
    <p:sldId id="261" r:id="rId6"/>
    <p:sldId id="262" r:id="rId7"/>
    <p:sldId id="263" r:id="rId8"/>
    <p:sldId id="264" r:id="rId9"/>
    <p:sldId id="257" r:id="rId10"/>
    <p:sldId id="265" r:id="rId11"/>
    <p:sldId id="266" r:id="rId12"/>
    <p:sldId id="258" r:id="rId13"/>
    <p:sldId id="267" r:id="rId14"/>
    <p:sldId id="268" r:id="rId15"/>
    <p:sldId id="269" r:id="rId16"/>
    <p:sldId id="270" r:id="rId17"/>
    <p:sldId id="272" r:id="rId18"/>
    <p:sldId id="271"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Açık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56DC5C-8BD2-4880-845E-562D73A8981D}" type="datetimeFigureOut">
              <a:rPr lang="tr-TR" smtClean="0"/>
              <a:pPr/>
              <a:t>28.2.2019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B3558C-6966-4C79-902A-1F16157BE1F8}"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AEA05683-D3FD-47B7-91FE-2A2C104D58AD}" type="datetime1">
              <a:rPr lang="tr-TR" smtClean="0"/>
              <a:pPr/>
              <a:t>28.2.2019</a:t>
            </a:fld>
            <a:endParaRPr lang="tr-TR"/>
          </a:p>
        </p:txBody>
      </p:sp>
      <p:sp>
        <p:nvSpPr>
          <p:cNvPr id="20" name="19 Altbilgi Yer Tutucusu"/>
          <p:cNvSpPr>
            <a:spLocks noGrp="1"/>
          </p:cNvSpPr>
          <p:nvPr>
            <p:ph type="ftr" sz="quarter" idx="11"/>
          </p:nvPr>
        </p:nvSpPr>
        <p:spPr/>
        <p:txBody>
          <a:bodyPr/>
          <a:lstStyle>
            <a:extLst/>
          </a:lstStyle>
          <a:p>
            <a:r>
              <a:rPr lang="tr-TR" smtClean="0"/>
              <a:t>Arş. Gör. Burak BİLGE</a:t>
            </a:r>
            <a:endParaRPr lang="tr-TR"/>
          </a:p>
        </p:txBody>
      </p:sp>
      <p:sp>
        <p:nvSpPr>
          <p:cNvPr id="10" name="9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3934B37-3F56-43A7-AC72-43A4F9B41AC2}" type="datetime1">
              <a:rPr lang="tr-TR" smtClean="0"/>
              <a:pPr/>
              <a:t>28.2.2019</a:t>
            </a:fld>
            <a:endParaRPr lang="tr-TR"/>
          </a:p>
        </p:txBody>
      </p:sp>
      <p:sp>
        <p:nvSpPr>
          <p:cNvPr id="5" name="4 Altbilgi Yer Tutucusu"/>
          <p:cNvSpPr>
            <a:spLocks noGrp="1"/>
          </p:cNvSpPr>
          <p:nvPr>
            <p:ph type="ftr" sz="quarter" idx="11"/>
          </p:nvPr>
        </p:nvSpPr>
        <p:spPr/>
        <p:txBody>
          <a:bodyPr/>
          <a:lstStyle>
            <a:extLst/>
          </a:lstStyle>
          <a:p>
            <a:r>
              <a:rPr lang="tr-TR" smtClean="0"/>
              <a:t>Arş. Gör. Burak BİLGE</a:t>
            </a:r>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BE21593-A49B-4F9B-BD7C-7301BE7E6B24}" type="datetime1">
              <a:rPr lang="tr-TR" smtClean="0"/>
              <a:pPr/>
              <a:t>28.2.2019</a:t>
            </a:fld>
            <a:endParaRPr lang="tr-TR"/>
          </a:p>
        </p:txBody>
      </p:sp>
      <p:sp>
        <p:nvSpPr>
          <p:cNvPr id="5" name="4 Altbilgi Yer Tutucusu"/>
          <p:cNvSpPr>
            <a:spLocks noGrp="1"/>
          </p:cNvSpPr>
          <p:nvPr>
            <p:ph type="ftr" sz="quarter" idx="11"/>
          </p:nvPr>
        </p:nvSpPr>
        <p:spPr/>
        <p:txBody>
          <a:bodyPr/>
          <a:lstStyle>
            <a:extLst/>
          </a:lstStyle>
          <a:p>
            <a:r>
              <a:rPr lang="tr-TR" smtClean="0"/>
              <a:t>Arş. Gör. Burak BİLGE</a:t>
            </a:r>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810807CF-076D-41AE-90A9-B76A0D7F2FD4}" type="datetime1">
              <a:rPr lang="tr-TR" smtClean="0"/>
              <a:pPr/>
              <a:t>28.2.2019</a:t>
            </a:fld>
            <a:endParaRPr lang="tr-TR"/>
          </a:p>
        </p:txBody>
      </p:sp>
      <p:sp>
        <p:nvSpPr>
          <p:cNvPr id="5" name="4 Altbilgi Yer Tutucusu"/>
          <p:cNvSpPr>
            <a:spLocks noGrp="1"/>
          </p:cNvSpPr>
          <p:nvPr>
            <p:ph type="ftr" sz="quarter" idx="11"/>
          </p:nvPr>
        </p:nvSpPr>
        <p:spPr/>
        <p:txBody>
          <a:bodyPr/>
          <a:lstStyle>
            <a:extLst/>
          </a:lstStyle>
          <a:p>
            <a:r>
              <a:rPr lang="tr-TR" smtClean="0"/>
              <a:t>Arş. Gör. Burak BİLGE</a:t>
            </a:r>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2C8DA821-60D7-488B-9B86-3322CD73D612}" type="datetime1">
              <a:rPr lang="tr-TR" smtClean="0"/>
              <a:pPr/>
              <a:t>28.2.2019</a:t>
            </a:fld>
            <a:endParaRPr lang="tr-TR"/>
          </a:p>
        </p:txBody>
      </p:sp>
      <p:sp>
        <p:nvSpPr>
          <p:cNvPr id="5" name="4 Altbilgi Yer Tutucusu"/>
          <p:cNvSpPr>
            <a:spLocks noGrp="1"/>
          </p:cNvSpPr>
          <p:nvPr>
            <p:ph type="ftr" sz="quarter" idx="11"/>
          </p:nvPr>
        </p:nvSpPr>
        <p:spPr/>
        <p:txBody>
          <a:bodyPr/>
          <a:lstStyle>
            <a:extLst/>
          </a:lstStyle>
          <a:p>
            <a:r>
              <a:rPr lang="tr-TR" smtClean="0"/>
              <a:t>Arş. Gör. Burak BİLGE</a:t>
            </a:r>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6A14C15A-719F-459D-B5A7-5E12AF8A1651}" type="datetime1">
              <a:rPr lang="tr-TR" smtClean="0"/>
              <a:pPr/>
              <a:t>28.2.2019</a:t>
            </a:fld>
            <a:endParaRPr lang="tr-TR"/>
          </a:p>
        </p:txBody>
      </p:sp>
      <p:sp>
        <p:nvSpPr>
          <p:cNvPr id="6" name="5 Altbilgi Yer Tutucusu"/>
          <p:cNvSpPr>
            <a:spLocks noGrp="1"/>
          </p:cNvSpPr>
          <p:nvPr>
            <p:ph type="ftr" sz="quarter" idx="11"/>
          </p:nvPr>
        </p:nvSpPr>
        <p:spPr/>
        <p:txBody>
          <a:bodyPr/>
          <a:lstStyle>
            <a:extLst/>
          </a:lstStyle>
          <a:p>
            <a:r>
              <a:rPr lang="tr-TR" smtClean="0"/>
              <a:t>Arş. Gör. Burak BİLGE</a:t>
            </a:r>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AF627E4F-1264-417A-87A7-08B05D28D054}" type="datetime1">
              <a:rPr lang="tr-TR" smtClean="0"/>
              <a:pPr/>
              <a:t>28.2.2019</a:t>
            </a:fld>
            <a:endParaRPr lang="tr-TR"/>
          </a:p>
        </p:txBody>
      </p:sp>
      <p:sp>
        <p:nvSpPr>
          <p:cNvPr id="8" name="7 Altbilgi Yer Tutucusu"/>
          <p:cNvSpPr>
            <a:spLocks noGrp="1"/>
          </p:cNvSpPr>
          <p:nvPr>
            <p:ph type="ftr" sz="quarter" idx="11"/>
          </p:nvPr>
        </p:nvSpPr>
        <p:spPr/>
        <p:txBody>
          <a:bodyPr/>
          <a:lstStyle>
            <a:extLst/>
          </a:lstStyle>
          <a:p>
            <a:r>
              <a:rPr lang="tr-TR" smtClean="0"/>
              <a:t>Arş. Gör. Burak BİLGE</a:t>
            </a:r>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007A145A-8479-4511-B348-84F5B2029B88}" type="datetime1">
              <a:rPr lang="tr-TR" smtClean="0"/>
              <a:pPr/>
              <a:t>28.2.2019</a:t>
            </a:fld>
            <a:endParaRPr lang="tr-TR"/>
          </a:p>
        </p:txBody>
      </p:sp>
      <p:sp>
        <p:nvSpPr>
          <p:cNvPr id="4" name="3 Altbilgi Yer Tutucusu"/>
          <p:cNvSpPr>
            <a:spLocks noGrp="1"/>
          </p:cNvSpPr>
          <p:nvPr>
            <p:ph type="ftr" sz="quarter" idx="11"/>
          </p:nvPr>
        </p:nvSpPr>
        <p:spPr/>
        <p:txBody>
          <a:bodyPr/>
          <a:lstStyle>
            <a:extLst/>
          </a:lstStyle>
          <a:p>
            <a:r>
              <a:rPr lang="tr-TR" smtClean="0"/>
              <a:t>Arş. Gör. Burak BİLGE</a:t>
            </a:r>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BC71326A-34D0-40EB-A7E5-8FFBDA52621C}" type="datetime1">
              <a:rPr lang="tr-TR" smtClean="0"/>
              <a:pPr/>
              <a:t>28.2.2019</a:t>
            </a:fld>
            <a:endParaRPr lang="tr-TR"/>
          </a:p>
        </p:txBody>
      </p:sp>
      <p:sp>
        <p:nvSpPr>
          <p:cNvPr id="3" name="2 Altbilgi Yer Tutucusu"/>
          <p:cNvSpPr>
            <a:spLocks noGrp="1"/>
          </p:cNvSpPr>
          <p:nvPr>
            <p:ph type="ftr" sz="quarter" idx="11"/>
          </p:nvPr>
        </p:nvSpPr>
        <p:spPr/>
        <p:txBody>
          <a:bodyPr/>
          <a:lstStyle>
            <a:extLst/>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96A1FAC7-A9A7-40DD-B725-92AD1FB76ABA}" type="datetime1">
              <a:rPr lang="tr-TR" smtClean="0"/>
              <a:pPr/>
              <a:t>28.2.2019</a:t>
            </a:fld>
            <a:endParaRPr lang="tr-TR"/>
          </a:p>
        </p:txBody>
      </p:sp>
      <p:sp>
        <p:nvSpPr>
          <p:cNvPr id="6" name="5 Altbilgi Yer Tutucusu"/>
          <p:cNvSpPr>
            <a:spLocks noGrp="1"/>
          </p:cNvSpPr>
          <p:nvPr>
            <p:ph type="ftr" sz="quarter" idx="11"/>
          </p:nvPr>
        </p:nvSpPr>
        <p:spPr/>
        <p:txBody>
          <a:bodyPr/>
          <a:lstStyle>
            <a:extLst/>
          </a:lstStyle>
          <a:p>
            <a:r>
              <a:rPr lang="tr-TR" smtClean="0"/>
              <a:t>Arş. Gör. Burak BİLGE</a:t>
            </a:r>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DF7728AD-AE05-4D9A-A70E-40DE9F157038}" type="datetime1">
              <a:rPr lang="tr-TR" smtClean="0"/>
              <a:pPr/>
              <a:t>28.2.2019</a:t>
            </a:fld>
            <a:endParaRPr lang="tr-TR"/>
          </a:p>
        </p:txBody>
      </p:sp>
      <p:sp>
        <p:nvSpPr>
          <p:cNvPr id="6" name="5 Altbilgi Yer Tutucusu"/>
          <p:cNvSpPr>
            <a:spLocks noGrp="1"/>
          </p:cNvSpPr>
          <p:nvPr>
            <p:ph type="ftr" sz="quarter" idx="11"/>
          </p:nvPr>
        </p:nvSpPr>
        <p:spPr/>
        <p:txBody>
          <a:bodyPr/>
          <a:lstStyle>
            <a:extLst/>
          </a:lstStyle>
          <a:p>
            <a:r>
              <a:rPr lang="tr-TR" smtClean="0"/>
              <a:t>Arş. Gör. Burak BİLGE</a:t>
            </a:r>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E49917D-9C96-4272-8030-A10C1D825DDC}" type="datetime1">
              <a:rPr lang="tr-TR" smtClean="0"/>
              <a:pPr/>
              <a:t>28.2.2019</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Arş. Gör. Burak BİLGE</a:t>
            </a:r>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EFA8C-F947-479F-BE07-76B6B3F80BF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user1\Downloads\O&#287;lum%20Bak%20Git%20Lan%20Git.mp4"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432560" y="359898"/>
            <a:ext cx="7406640" cy="3645166"/>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sz="5300" dirty="0" smtClean="0"/>
              <a:t>CEZA SORUMLULUĞUNU AZALTAN BİR SEBEP OLARAK</a:t>
            </a:r>
            <a:br>
              <a:rPr lang="tr-TR" sz="5300" dirty="0" smtClean="0"/>
            </a:br>
            <a:r>
              <a:rPr lang="tr-TR" sz="5300" dirty="0" smtClean="0"/>
              <a:t> </a:t>
            </a:r>
            <a:r>
              <a:rPr lang="tr-TR" sz="5300" b="1" dirty="0" smtClean="0">
                <a:effectLst/>
              </a:rPr>
              <a:t>HAKSIZ TAHRİK</a:t>
            </a:r>
            <a:endParaRPr lang="tr-TR" sz="5300" b="1" dirty="0">
              <a:effectLst/>
            </a:endParaRPr>
          </a:p>
        </p:txBody>
      </p:sp>
      <p:sp>
        <p:nvSpPr>
          <p:cNvPr id="4" name="3 Altbilgi Yer Tutucusu"/>
          <p:cNvSpPr>
            <a:spLocks noGrp="1"/>
          </p:cNvSpPr>
          <p:nvPr>
            <p:ph type="ftr" sz="quarter" idx="11"/>
          </p:nvPr>
        </p:nvSpPr>
        <p:spPr/>
        <p:txBody>
          <a:bodyPr/>
          <a:lstStyle/>
          <a:p>
            <a:r>
              <a:rPr lang="tr-TR" smtClean="0"/>
              <a:t>Arş. Gör. Burak BİLGE</a:t>
            </a:r>
            <a:endParaRPr lang="tr-TR"/>
          </a:p>
        </p:txBody>
      </p:sp>
      <p:sp>
        <p:nvSpPr>
          <p:cNvPr id="3" name="2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lnSpcReduction="10000"/>
          </a:bodyPr>
          <a:lstStyle/>
          <a:p>
            <a:pPr algn="ctr"/>
            <a:r>
              <a:rPr lang="tr-TR" dirty="0" smtClean="0"/>
              <a:t>HER SUÇ TİPİ İÇİN HAKSIZ TAHRİK UYGULANABİLİR Mİ?</a:t>
            </a:r>
          </a:p>
          <a:p>
            <a:pPr algn="ctr">
              <a:buNone/>
            </a:pPr>
            <a:r>
              <a:rPr lang="tr-TR" dirty="0" smtClean="0"/>
              <a:t>Bazı suç tipleri bakımından haksız tahrik hükümlerinin uygulanması </a:t>
            </a:r>
            <a:r>
              <a:rPr lang="tr-TR" b="1" dirty="0" smtClean="0"/>
              <a:t>nitelikleri gereği</a:t>
            </a:r>
            <a:r>
              <a:rPr lang="tr-TR" dirty="0" smtClean="0"/>
              <a:t> (haksız fiil ile bu eyleme tepki olarak işlenen suç arasında mantıki bir bağ olmadığı için) mümkün değildir. </a:t>
            </a:r>
            <a:endParaRPr lang="tr-TR" dirty="0" smtClean="0"/>
          </a:p>
          <a:p>
            <a:pPr algn="ctr">
              <a:buNone/>
            </a:pPr>
            <a:endParaRPr lang="tr-TR" dirty="0" smtClean="0"/>
          </a:p>
          <a:p>
            <a:pPr algn="ctr">
              <a:buNone/>
            </a:pPr>
            <a:r>
              <a:rPr lang="tr-TR" dirty="0" smtClean="0"/>
              <a:t>Yargıtay'a </a:t>
            </a:r>
            <a:r>
              <a:rPr lang="tr-TR" dirty="0" smtClean="0"/>
              <a:t>göre "hırsızlık, gasp, dolandırıcılık, hileli iflas, cinsel saldırı gibi" suçlar bakımından haksız tahrik hükümlerinin uygulanması mümkün değildir.</a:t>
            </a:r>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a:bodyPr>
          <a:lstStyle/>
          <a:p>
            <a:pPr algn="just"/>
            <a:r>
              <a:rPr lang="tr-TR" b="1" dirty="0" smtClean="0"/>
              <a:t>Örneğin</a:t>
            </a:r>
            <a:r>
              <a:rPr lang="tr-TR" dirty="0" smtClean="0"/>
              <a:t>; </a:t>
            </a:r>
            <a:r>
              <a:rPr lang="tr-TR" dirty="0" err="1" smtClean="0"/>
              <a:t>A'nın</a:t>
            </a:r>
            <a:r>
              <a:rPr lang="tr-TR" dirty="0" smtClean="0"/>
              <a:t>, </a:t>
            </a:r>
            <a:r>
              <a:rPr lang="tr-TR" dirty="0" err="1" smtClean="0"/>
              <a:t>B'ye</a:t>
            </a:r>
            <a:r>
              <a:rPr lang="tr-TR" dirty="0" smtClean="0"/>
              <a:t> hakaret etmesi sonucu, </a:t>
            </a:r>
            <a:r>
              <a:rPr lang="tr-TR" dirty="0" err="1" smtClean="0"/>
              <a:t>B'nin</a:t>
            </a:r>
            <a:r>
              <a:rPr lang="tr-TR" dirty="0" smtClean="0"/>
              <a:t>, </a:t>
            </a:r>
            <a:r>
              <a:rPr lang="tr-TR" dirty="0" err="1" smtClean="0"/>
              <a:t>A'yı</a:t>
            </a:r>
            <a:r>
              <a:rPr lang="tr-TR" dirty="0" smtClean="0"/>
              <a:t> gasp etmesi. Burada artık yağma B, </a:t>
            </a:r>
            <a:r>
              <a:rPr lang="tr-TR" dirty="0" err="1" smtClean="0"/>
              <a:t>A'nın</a:t>
            </a:r>
            <a:r>
              <a:rPr lang="tr-TR" dirty="0" smtClean="0"/>
              <a:t> eylemini yağma suçuna "sebep" haline </a:t>
            </a:r>
            <a:r>
              <a:rPr lang="tr-TR" dirty="0" smtClean="0"/>
              <a:t>getirmiştir.</a:t>
            </a:r>
          </a:p>
          <a:p>
            <a:pPr algn="just">
              <a:buNone/>
            </a:pPr>
            <a:endParaRPr lang="tr-TR" dirty="0" smtClean="0"/>
          </a:p>
          <a:p>
            <a:pPr algn="just"/>
            <a:r>
              <a:rPr lang="tr-TR" sz="3600" baseline="30000" dirty="0" smtClean="0"/>
              <a:t>Yine </a:t>
            </a:r>
            <a:r>
              <a:rPr lang="tr-TR" sz="3600" baseline="30000" dirty="0" smtClean="0"/>
              <a:t>bahçesinde gizlice kayısı topladığını gören kişiyi yakalayıp cinsel saldırı niteliğinde eylemde bulunan kişi nitelik bakımından bağlantı olmadığından haksız tahrik hükümlerinden faydalanamaz.</a:t>
            </a:r>
          </a:p>
          <a:p>
            <a:pPr algn="just"/>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5937523"/>
          </a:xfrm>
        </p:spPr>
        <p:txBody>
          <a:bodyPr>
            <a:normAutofit lnSpcReduction="10000"/>
          </a:bodyPr>
          <a:lstStyle/>
          <a:p>
            <a:pPr algn="ctr"/>
            <a:r>
              <a:rPr lang="tr-TR" dirty="0" smtClean="0"/>
              <a:t>AĞIR HAKSIZ TAHRİK-HAFİF HAKSIZ TAHRİK TERİMLERİ TCK’DA MIDIR?</a:t>
            </a:r>
          </a:p>
          <a:p>
            <a:pPr algn="ctr">
              <a:buNone/>
            </a:pPr>
            <a:r>
              <a:rPr lang="tr-TR" i="1" dirty="0" smtClean="0"/>
              <a:t>“Maktul </a:t>
            </a:r>
            <a:r>
              <a:rPr lang="tr-TR" i="1" dirty="0" smtClean="0"/>
              <a:t>alkollü ve elinde 33 </a:t>
            </a:r>
            <a:r>
              <a:rPr lang="tr-TR" i="1" dirty="0" err="1" smtClean="0"/>
              <a:t>cm’ye</a:t>
            </a:r>
            <a:r>
              <a:rPr lang="tr-TR" i="1" dirty="0" smtClean="0"/>
              <a:t> varan döner bıçağı ile sanığa saldırmış ise de dosya kapsamına göre sanığın, maktulün bıçağı ile yaralanmadığı, bu konuda herhangi bir yara bere olmadığı ve dosya arasında da böyle bir raporun olmadığı anlaşılmaktadır. Kaldı ki, mahkememiz ilk kararındaki gerekçede maktulün içerisinde bulunduğu ruh haleti, olaydaki rolü ve sanığın bir süre evlerinde de kalması da nazara alınarak </a:t>
            </a:r>
            <a:r>
              <a:rPr lang="tr-TR" b="1" i="1" dirty="0" smtClean="0"/>
              <a:t>hafif tahrikin </a:t>
            </a:r>
            <a:r>
              <a:rPr lang="tr-TR" i="1" dirty="0" smtClean="0"/>
              <a:t>olduğunu kabul etmiş ve </a:t>
            </a:r>
            <a:r>
              <a:rPr lang="tr-TR" i="1" dirty="0" smtClean="0"/>
              <a:t>uygulamıştır…</a:t>
            </a:r>
            <a:r>
              <a:rPr lang="tr-TR" i="1" dirty="0" smtClean="0"/>
              <a:t> </a:t>
            </a:r>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1008112"/>
          </a:xfrm>
        </p:spPr>
        <p:txBody>
          <a:bodyPr>
            <a:normAutofit fontScale="90000"/>
          </a:bodyPr>
          <a:lstStyle/>
          <a:p>
            <a:pPr algn="ctr"/>
            <a:r>
              <a:rPr lang="tr-TR" sz="4400" b="1" dirty="0" smtClean="0"/>
              <a:t>HAKSIZ TAHRİKİN ŞARTLARI</a:t>
            </a:r>
            <a:endParaRPr lang="tr-TR" sz="4400" b="1" dirty="0"/>
          </a:p>
        </p:txBody>
      </p:sp>
      <p:sp>
        <p:nvSpPr>
          <p:cNvPr id="3" name="2 İçerik Yer Tutucusu"/>
          <p:cNvSpPr>
            <a:spLocks noGrp="1"/>
          </p:cNvSpPr>
          <p:nvPr>
            <p:ph idx="1"/>
          </p:nvPr>
        </p:nvSpPr>
        <p:spPr>
          <a:xfrm>
            <a:off x="457200" y="1340768"/>
            <a:ext cx="8229600" cy="4983832"/>
          </a:xfrm>
        </p:spPr>
        <p:txBody>
          <a:bodyPr>
            <a:normAutofit/>
          </a:bodyPr>
          <a:lstStyle/>
          <a:p>
            <a:pPr algn="just"/>
            <a:r>
              <a:rPr lang="tr-TR" b="1" u="sng" dirty="0" smtClean="0"/>
              <a:t>1.HAKSIZ BİR </a:t>
            </a:r>
            <a:r>
              <a:rPr lang="tr-TR" b="1" u="sng" dirty="0" smtClean="0"/>
              <a:t>FİİLİN BULUNMASI: </a:t>
            </a:r>
            <a:endParaRPr lang="tr-TR" b="1" u="sng" dirty="0" smtClean="0"/>
          </a:p>
          <a:p>
            <a:pPr algn="just">
              <a:buFont typeface="Wingdings" pitchFamily="2" charset="2"/>
              <a:buChar char="Ø"/>
            </a:pPr>
            <a:r>
              <a:rPr lang="tr-TR" dirty="0" smtClean="0"/>
              <a:t>Hiddet ve şiddetli eleme neden olabilecek </a:t>
            </a:r>
            <a:r>
              <a:rPr lang="tr-TR" b="1" dirty="0" smtClean="0"/>
              <a:t>haksız </a:t>
            </a:r>
            <a:r>
              <a:rPr lang="tr-TR" b="1" dirty="0" smtClean="0"/>
              <a:t>eylem.</a:t>
            </a:r>
          </a:p>
          <a:p>
            <a:pPr algn="just">
              <a:buNone/>
            </a:pPr>
            <a:endParaRPr lang="tr-TR" b="1" dirty="0" smtClean="0"/>
          </a:p>
          <a:p>
            <a:pPr algn="just">
              <a:buFont typeface="Wingdings" pitchFamily="2" charset="2"/>
              <a:buChar char="Ø"/>
            </a:pPr>
            <a:r>
              <a:rPr lang="tr-TR" sz="4000" baseline="30000" dirty="0" smtClean="0"/>
              <a:t>Örneğin, </a:t>
            </a:r>
            <a:r>
              <a:rPr lang="tr-TR" sz="4000" baseline="30000" dirty="0" err="1" smtClean="0"/>
              <a:t>A'nın</a:t>
            </a:r>
            <a:r>
              <a:rPr lang="tr-TR" sz="4000" baseline="30000" dirty="0" smtClean="0"/>
              <a:t> kardeşine cinsel saldırıda bulunan </a:t>
            </a:r>
            <a:r>
              <a:rPr lang="tr-TR" sz="4000" baseline="30000" dirty="0" err="1" smtClean="0"/>
              <a:t>B'yi</a:t>
            </a:r>
            <a:r>
              <a:rPr lang="tr-TR" sz="4000" baseline="30000" dirty="0" smtClean="0"/>
              <a:t> Öldürmesi, </a:t>
            </a:r>
            <a:r>
              <a:rPr lang="tr-TR" sz="4000" baseline="30000" dirty="0" err="1" smtClean="0"/>
              <a:t>B'nin</a:t>
            </a:r>
            <a:r>
              <a:rPr lang="tr-TR" sz="4000" baseline="30000" dirty="0" smtClean="0"/>
              <a:t>, </a:t>
            </a:r>
            <a:r>
              <a:rPr lang="tr-TR" sz="4000" baseline="30000" dirty="0" smtClean="0"/>
              <a:t>haksız eyleminden kaynaklanmıştır</a:t>
            </a:r>
            <a:r>
              <a:rPr lang="tr-TR" sz="4000" baseline="30000" dirty="0" smtClean="0"/>
              <a:t>.</a:t>
            </a:r>
          </a:p>
          <a:p>
            <a:pPr algn="just">
              <a:buNone/>
            </a:pPr>
            <a:endParaRPr lang="tr-TR" sz="4000" baseline="30000" dirty="0" smtClean="0"/>
          </a:p>
          <a:p>
            <a:pPr algn="just">
              <a:buFont typeface="Wingdings" pitchFamily="2" charset="2"/>
              <a:buChar char="Ø"/>
            </a:pPr>
            <a:r>
              <a:rPr lang="tr-TR" sz="3600" b="1" baseline="30000" dirty="0" smtClean="0"/>
              <a:t>Haksız fiil (tahrik edici hareket) kişinin şahsına, hısımlarına, saygı ve sevgi duyduğu yakınlarına, faili ilgilendiren objelere veya hayvanlara yönelik</a:t>
            </a:r>
            <a:r>
              <a:rPr lang="tr-TR" sz="3600" baseline="30000" dirty="0" smtClean="0"/>
              <a:t> olabilir.</a:t>
            </a:r>
          </a:p>
          <a:p>
            <a:pPr algn="just">
              <a:buFont typeface="Wingdings" pitchFamily="2" charset="2"/>
              <a:buChar char="Ø"/>
            </a:pPr>
            <a:endParaRPr lang="tr-TR" b="1" dirty="0" smtClean="0"/>
          </a:p>
          <a:p>
            <a:pPr algn="just">
              <a:buNone/>
            </a:pPr>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lstStyle/>
          <a:p>
            <a:pPr algn="just"/>
            <a:endParaRPr lang="tr-TR" baseline="30000" dirty="0" smtClean="0"/>
          </a:p>
          <a:p>
            <a:pPr algn="just"/>
            <a:r>
              <a:rPr lang="tr-TR" sz="3600" baseline="30000" dirty="0" smtClean="0"/>
              <a:t>Örnek</a:t>
            </a:r>
            <a:r>
              <a:rPr lang="tr-TR" sz="3600" baseline="30000" dirty="0" smtClean="0"/>
              <a:t>: </a:t>
            </a:r>
            <a:r>
              <a:rPr lang="tr-TR" sz="3600" baseline="30000" dirty="0" err="1" smtClean="0"/>
              <a:t>A'nın</a:t>
            </a:r>
            <a:r>
              <a:rPr lang="tr-TR" sz="3600" baseline="30000" dirty="0" smtClean="0"/>
              <a:t>, </a:t>
            </a:r>
            <a:r>
              <a:rPr lang="tr-TR" sz="3600" baseline="30000" dirty="0" err="1" smtClean="0"/>
              <a:t>B'nin</a:t>
            </a:r>
            <a:r>
              <a:rPr lang="tr-TR" sz="3600" baseline="30000" dirty="0" smtClean="0"/>
              <a:t> aracını metal bir cisimle çizmesi </a:t>
            </a:r>
            <a:r>
              <a:rPr lang="tr-TR" sz="3600" baseline="30000" dirty="0" smtClean="0"/>
              <a:t>neticesinde</a:t>
            </a:r>
            <a:r>
              <a:rPr lang="tr-TR" sz="3600" baseline="30000" dirty="0" smtClean="0"/>
              <a:t>, </a:t>
            </a:r>
            <a:r>
              <a:rPr lang="tr-TR" sz="3600" baseline="30000" dirty="0" err="1" smtClean="0"/>
              <a:t>B'nin</a:t>
            </a:r>
            <a:r>
              <a:rPr lang="tr-TR" sz="3600" baseline="30000" dirty="0" smtClean="0"/>
              <a:t> </a:t>
            </a:r>
            <a:r>
              <a:rPr lang="tr-TR" sz="3600" baseline="30000" dirty="0" err="1" smtClean="0"/>
              <a:t>A'yı</a:t>
            </a:r>
            <a:r>
              <a:rPr lang="tr-TR" sz="3600" baseline="30000" dirty="0" smtClean="0"/>
              <a:t> kasten yaralaması</a:t>
            </a:r>
            <a:r>
              <a:rPr lang="tr-TR" sz="3600" baseline="30000" dirty="0" smtClean="0"/>
              <a:t>.</a:t>
            </a:r>
          </a:p>
          <a:p>
            <a:pPr algn="just"/>
            <a:endParaRPr lang="tr-TR" sz="3600" b="1" baseline="30000" dirty="0" smtClean="0"/>
          </a:p>
          <a:p>
            <a:pPr algn="just"/>
            <a:r>
              <a:rPr lang="tr-TR" sz="3600" b="1" baseline="30000" dirty="0" smtClean="0"/>
              <a:t>Ceza </a:t>
            </a:r>
            <a:r>
              <a:rPr lang="tr-TR" sz="3600" b="1" baseline="30000" dirty="0" smtClean="0"/>
              <a:t>hukuku anlamında hareket olarak nitelendirilemeyen,</a:t>
            </a:r>
            <a:r>
              <a:rPr lang="tr-TR" sz="3600" baseline="30000" dirty="0" smtClean="0"/>
              <a:t> örneğin </a:t>
            </a:r>
            <a:r>
              <a:rPr lang="tr-TR" sz="3600" i="1" u="sng" baseline="30000" dirty="0" smtClean="0"/>
              <a:t>baskı altında gerçekleştirilen davranış</a:t>
            </a:r>
            <a:r>
              <a:rPr lang="tr-TR" sz="3600" baseline="30000" dirty="0" smtClean="0"/>
              <a:t> (?) uyku halinde, bayılma halinde, sara nöbeti sırasında gerçekleştirilen davranış ya da refleks hareketleri bu anlamda ceza hukukunun müdahale etmediği hareketlerdir.</a:t>
            </a:r>
          </a:p>
          <a:p>
            <a:pPr algn="just"/>
            <a:r>
              <a:rPr lang="tr-TR" sz="3600" b="1" baseline="30000" dirty="0" smtClean="0"/>
              <a:t>Fiil haksız değil ise,</a:t>
            </a:r>
            <a:r>
              <a:rPr lang="tr-TR" sz="3600" baseline="30000" dirty="0" smtClean="0"/>
              <a:t> haksız tahrik hükümlerinin uygulanması mümkün değildir. </a:t>
            </a:r>
          </a:p>
          <a:p>
            <a:pPr algn="just">
              <a:buNone/>
            </a:pPr>
            <a:endParaRPr lang="tr-TR" sz="3600" baseline="30000" dirty="0" smtClean="0"/>
          </a:p>
          <a:p>
            <a:pPr algn="just"/>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a:bodyPr>
          <a:lstStyle/>
          <a:p>
            <a:endParaRPr lang="tr-TR" sz="4400" b="1" baseline="30000" dirty="0" smtClean="0"/>
          </a:p>
          <a:p>
            <a:r>
              <a:rPr lang="tr-TR" sz="4400" b="1" baseline="30000" dirty="0" smtClean="0"/>
              <a:t>Örneğin</a:t>
            </a:r>
            <a:r>
              <a:rPr lang="tr-TR" sz="4400" b="1" baseline="30000" dirty="0" smtClean="0"/>
              <a:t>;</a:t>
            </a:r>
            <a:r>
              <a:rPr lang="tr-TR" sz="4400" baseline="30000" dirty="0" smtClean="0"/>
              <a:t> Boşanma davası açan eşini yaralayan kişi haksız tahrik hükümlerinden faydalanamaz</a:t>
            </a:r>
            <a:r>
              <a:rPr lang="tr-TR" sz="4400" baseline="30000" dirty="0" smtClean="0"/>
              <a:t>.</a:t>
            </a:r>
          </a:p>
          <a:p>
            <a:pPr>
              <a:buNone/>
            </a:pPr>
            <a:endParaRPr lang="tr-TR" sz="4400" baseline="30000" dirty="0" smtClean="0"/>
          </a:p>
          <a:p>
            <a:pPr algn="just"/>
            <a:r>
              <a:rPr lang="tr-TR" sz="4400" b="1" baseline="30000" dirty="0" smtClean="0"/>
              <a:t>Örnek:</a:t>
            </a:r>
            <a:r>
              <a:rPr lang="tr-TR" sz="4400" baseline="30000" dirty="0" smtClean="0"/>
              <a:t> Mehmet kendisine ateşli silahla saldıran Hasan'ı öldürmüştür. Babasının öldürüldüğünü öğrenen Hasan'ın oğlu Cemil, Mehmet'i bıçakla yaralamıştır.  </a:t>
            </a:r>
            <a:endParaRPr lang="tr-TR" sz="4400" baseline="30000" dirty="0" smtClean="0"/>
          </a:p>
          <a:p>
            <a:pPr algn="just">
              <a:buNone/>
            </a:pPr>
            <a:r>
              <a:rPr lang="tr-TR" sz="3200" baseline="30000" dirty="0" smtClean="0"/>
              <a:t>	Bu </a:t>
            </a:r>
            <a:r>
              <a:rPr lang="tr-TR" sz="3200" baseline="30000" dirty="0" smtClean="0"/>
              <a:t>olay itibariyle Mehmet'in Hasan'ı öldürmesi meşru müdafaadır. Eylem hukuka uygun olduğu için Cemil haksız tahrik hükümlerinden faydalanamaz.</a:t>
            </a:r>
          </a:p>
          <a:p>
            <a:pPr algn="just"/>
            <a:endParaRPr lang="tr-TR" sz="4400" b="1"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847928"/>
          </a:xfrm>
        </p:spPr>
        <p:txBody>
          <a:bodyPr>
            <a:normAutofit/>
          </a:bodyPr>
          <a:lstStyle/>
          <a:p>
            <a:pPr algn="just"/>
            <a:endParaRPr lang="tr-TR" sz="4000" b="1" baseline="30000" dirty="0" smtClean="0"/>
          </a:p>
          <a:p>
            <a:pPr algn="ctr"/>
            <a:r>
              <a:rPr lang="tr-TR" sz="4000" b="1" baseline="30000" dirty="0" smtClean="0"/>
              <a:t>Haksız </a:t>
            </a:r>
            <a:r>
              <a:rPr lang="tr-TR" sz="4000" b="1" baseline="30000" dirty="0" smtClean="0"/>
              <a:t>fiilin mutlaka suç niteliğinde olması gerekmez. </a:t>
            </a:r>
            <a:endParaRPr lang="tr-TR" sz="4000" b="1" baseline="30000" dirty="0" smtClean="0"/>
          </a:p>
          <a:p>
            <a:pPr algn="ctr"/>
            <a:r>
              <a:rPr lang="tr-TR" sz="4000" baseline="30000" dirty="0" smtClean="0"/>
              <a:t>Tarlaya </a:t>
            </a:r>
            <a:r>
              <a:rPr lang="tr-TR" sz="4000" baseline="30000" dirty="0" smtClean="0"/>
              <a:t>hayvan sokma, sürekli gürültü yapma, uyarıldığı halde uygunsuz yere araç park etme, ev önüne çöp atma vs</a:t>
            </a:r>
            <a:r>
              <a:rPr lang="tr-TR" sz="4000" baseline="30000" dirty="0" smtClean="0"/>
              <a:t>.</a:t>
            </a:r>
            <a:endParaRPr lang="tr-TR" sz="2800" baseline="30000" dirty="0" smtClean="0"/>
          </a:p>
          <a:p>
            <a:pPr algn="ctr"/>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lstStyle/>
          <a:p>
            <a:pPr algn="ctr"/>
            <a:r>
              <a:rPr lang="tr-TR" dirty="0" smtClean="0"/>
              <a:t>TAKSİRLİ SUÇLARDA HAKSIZ TAHRİK HÜKÜMLERİ UYGULANABİLİR Mİ?</a:t>
            </a:r>
          </a:p>
          <a:p>
            <a:pPr algn="ctr">
              <a:buNone/>
            </a:pPr>
            <a:endParaRPr lang="tr-TR" dirty="0" smtClean="0"/>
          </a:p>
          <a:p>
            <a:pPr algn="just"/>
            <a:r>
              <a:rPr lang="tr-TR" sz="3600" b="1" baseline="30000" dirty="0" smtClean="0"/>
              <a:t>Örneğin: </a:t>
            </a:r>
            <a:r>
              <a:rPr lang="tr-TR" sz="3600" baseline="30000" dirty="0" err="1" smtClean="0"/>
              <a:t>A'nın</a:t>
            </a:r>
            <a:r>
              <a:rPr lang="tr-TR" sz="3600" baseline="30000" dirty="0" smtClean="0"/>
              <a:t> taksirli hareketi sebebiyle trafik kazasında </a:t>
            </a:r>
            <a:r>
              <a:rPr lang="tr-TR" sz="3600" baseline="30000" dirty="0" err="1" smtClean="0"/>
              <a:t>B'yi</a:t>
            </a:r>
            <a:r>
              <a:rPr lang="tr-TR" sz="3600" baseline="30000" dirty="0" smtClean="0"/>
              <a:t> yaralaması ve </a:t>
            </a:r>
            <a:r>
              <a:rPr lang="tr-TR" sz="3600" baseline="30000" dirty="0" smtClean="0"/>
              <a:t>neticesin</a:t>
            </a:r>
            <a:r>
              <a:rPr lang="tr-TR" sz="3600" dirty="0" smtClean="0"/>
              <a:t> </a:t>
            </a:r>
            <a:r>
              <a:rPr lang="tr-TR" sz="3600" baseline="30000" dirty="0" smtClean="0"/>
              <a:t>de B‘</a:t>
            </a:r>
            <a:r>
              <a:rPr lang="tr-TR" sz="3600" baseline="30000" dirty="0" err="1" smtClean="0"/>
              <a:t>nin</a:t>
            </a:r>
            <a:r>
              <a:rPr lang="tr-TR" sz="3600" baseline="30000" dirty="0" smtClean="0"/>
              <a:t>, </a:t>
            </a:r>
            <a:r>
              <a:rPr lang="tr-TR" sz="3600" baseline="30000" dirty="0" err="1" smtClean="0"/>
              <a:t>A'ya</a:t>
            </a:r>
            <a:r>
              <a:rPr lang="tr-TR" sz="3600" baseline="30000" dirty="0" smtClean="0"/>
              <a:t> </a:t>
            </a:r>
            <a:r>
              <a:rPr lang="tr-TR" sz="3600" baseline="30000" dirty="0" smtClean="0"/>
              <a:t>hakaret etmesi</a:t>
            </a:r>
            <a:r>
              <a:rPr lang="tr-TR" sz="3600" baseline="30000" dirty="0" smtClean="0"/>
              <a:t>.</a:t>
            </a:r>
          </a:p>
          <a:p>
            <a:pPr algn="just"/>
            <a:endParaRPr lang="tr-TR" sz="3600" baseline="30000" dirty="0" smtClean="0"/>
          </a:p>
          <a:p>
            <a:pPr algn="just"/>
            <a:r>
              <a:rPr lang="tr-TR" sz="4000" b="1" baseline="30000" dirty="0" smtClean="0"/>
              <a:t>Taksirli fiiller de esas itibariyle haksızlık niteliği taşırlar. Dolayısıyla Taksirle neden olunan fiil sebebiyle hiddet veya şiddetli elem duyan kimse de haksız tahrik indiriminden faydalanabilir. </a:t>
            </a:r>
            <a:endParaRPr lang="tr-TR" sz="4000" baseline="30000" dirty="0" smtClean="0"/>
          </a:p>
          <a:p>
            <a:pPr algn="just"/>
            <a:endParaRPr lang="tr-TR" sz="3600" baseline="30000" dirty="0" smtClean="0"/>
          </a:p>
        </p:txBody>
      </p:sp>
      <p:sp>
        <p:nvSpPr>
          <p:cNvPr id="6" name="5 Altbilgi Yer Tutucusu"/>
          <p:cNvSpPr>
            <a:spLocks noGrp="1"/>
          </p:cNvSpPr>
          <p:nvPr>
            <p:ph type="ftr" sz="quarter" idx="11"/>
          </p:nvPr>
        </p:nvSpPr>
        <p:spPr/>
        <p:txBody>
          <a:bodyPr/>
          <a:lstStyle/>
          <a:p>
            <a:r>
              <a:rPr lang="tr-TR" smtClean="0"/>
              <a:t>Arş. Gör. Burak BİLGE</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fontScale="92500" lnSpcReduction="10000"/>
          </a:bodyPr>
          <a:lstStyle/>
          <a:p>
            <a:pPr algn="ctr"/>
            <a:endParaRPr lang="tr-TR" sz="4400" b="1" baseline="30000" dirty="0" smtClean="0"/>
          </a:p>
          <a:p>
            <a:pPr algn="ctr"/>
            <a:r>
              <a:rPr lang="tr-TR" sz="4400" b="1" baseline="30000" dirty="0" smtClean="0"/>
              <a:t>Yargıtay</a:t>
            </a:r>
            <a:r>
              <a:rPr lang="tr-TR" sz="4400" baseline="30000" dirty="0" smtClean="0"/>
              <a:t>  </a:t>
            </a:r>
            <a:r>
              <a:rPr lang="tr-TR" sz="4400" baseline="30000" dirty="0" smtClean="0"/>
              <a:t>bir kararında taksirli hareket neticesinde haksız tahrikin </a:t>
            </a:r>
            <a:r>
              <a:rPr lang="tr-TR" sz="4400" b="1" baseline="30000" dirty="0" smtClean="0"/>
              <a:t>uygulanamayacağına </a:t>
            </a:r>
            <a:r>
              <a:rPr lang="tr-TR" sz="4400" baseline="30000" dirty="0" smtClean="0"/>
              <a:t>karar vermiştir (Y. 1. CD. 16.05.2007 t. </a:t>
            </a:r>
            <a:r>
              <a:rPr lang="tr-TR" sz="4400" baseline="30000" dirty="0" err="1" smtClean="0"/>
              <a:t>li</a:t>
            </a:r>
            <a:r>
              <a:rPr lang="tr-TR" sz="4400" baseline="30000" dirty="0" smtClean="0"/>
              <a:t> ve 2703 E. ve 3776 K. sayılı karar: “Maktuldeki yaraların 5237 sayılı </a:t>
            </a:r>
            <a:r>
              <a:rPr lang="tr-TR" sz="4400" baseline="30000" dirty="0" err="1" smtClean="0"/>
              <a:t>TCK’nun</a:t>
            </a:r>
            <a:r>
              <a:rPr lang="tr-TR" sz="4400" baseline="30000" dirty="0" smtClean="0"/>
              <a:t> 86/2. maddesi seviyesinde kaldığı için aynı yasanın 22/2. maddesi aracılığı ile 85. maddesi uygulandığına göre taksirle işlenen adam öldürme suçlarında haksız tahrik hükümlerinin uygulanamayacağı gözetilmeden, yazılı şekilde karar verilmek suretiyle sanığa eksik ceza tayini bozmayı gerektirmiştir). </a:t>
            </a:r>
            <a:endParaRPr lang="tr-TR" sz="4400" baseline="30000" dirty="0" smtClean="0"/>
          </a:p>
          <a:p>
            <a:pPr algn="just"/>
            <a:r>
              <a:rPr lang="tr-TR" sz="4400" baseline="30000" dirty="0" smtClean="0"/>
              <a:t>Ayrıca </a:t>
            </a:r>
            <a:r>
              <a:rPr lang="tr-TR" sz="4400" baseline="30000" dirty="0" smtClean="0"/>
              <a:t>doktrinde bilinçli taksir halinde haksız tahrik hükümlerinin uygulanması gerektiği de belirtilmektedir.</a:t>
            </a:r>
          </a:p>
          <a:p>
            <a:pPr algn="just"/>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631904"/>
          </a:xfrm>
        </p:spPr>
        <p:txBody>
          <a:bodyPr>
            <a:normAutofit/>
          </a:bodyPr>
          <a:lstStyle/>
          <a:p>
            <a:pPr algn="just"/>
            <a:r>
              <a:rPr lang="tr-TR" sz="3200" b="1" baseline="30000" dirty="0" smtClean="0"/>
              <a:t>Bir fiilin sadece örf adete aykırı olması onun haksız olduğu anlamına gelmez. Haksız tahrik hükümleri açısından "haksız eylem", hukuken haksızlık olarak anlaşılmalıdır.</a:t>
            </a:r>
            <a:r>
              <a:rPr lang="tr-TR" sz="3200" baseline="30000" dirty="0" smtClean="0"/>
              <a:t> Örneğin iki yetişkin kimsenin rıza ile cinsel ilişkiye girmesi  hukuka aykırılık niteliği taşımaz</a:t>
            </a:r>
            <a:r>
              <a:rPr lang="tr-TR" sz="3200" baseline="30000" dirty="0" smtClean="0"/>
              <a:t>.</a:t>
            </a:r>
          </a:p>
          <a:p>
            <a:pPr algn="just">
              <a:buNone/>
            </a:pPr>
            <a:endParaRPr lang="tr-TR" sz="3200" baseline="30000" dirty="0" smtClean="0"/>
          </a:p>
          <a:p>
            <a:pPr algn="just"/>
            <a:r>
              <a:rPr lang="tr-TR" b="1" baseline="30000" dirty="0" smtClean="0"/>
              <a:t>Yarg. Kararı</a:t>
            </a:r>
            <a:r>
              <a:rPr lang="tr-TR" baseline="30000" dirty="0" smtClean="0"/>
              <a:t> 1. CD 27.04.2006 tarihli ve 2005/1410 E., 2006/1683 K. sayılı kararı: “</a:t>
            </a:r>
            <a:r>
              <a:rPr lang="tr-TR" sz="3600" i="1" baseline="30000" dirty="0" smtClean="0"/>
              <a:t>Erkeklerle para karşılığı ilişkiye giren </a:t>
            </a:r>
            <a:r>
              <a:rPr lang="tr-TR" sz="3600" i="1" baseline="30000" dirty="0" err="1" smtClean="0"/>
              <a:t>maktüle</a:t>
            </a:r>
            <a:r>
              <a:rPr lang="tr-TR" sz="3600" i="1" baseline="30000" dirty="0" smtClean="0"/>
              <a:t> ile sanığın da bir çok defa para karşılığı ilişkiye girdiği, aralarında herhangi bir akrabalık ve duygusal bağ bulunmadığı, sanığın, fuhuş yapmamasını istediği </a:t>
            </a:r>
            <a:r>
              <a:rPr lang="tr-TR" sz="3600" i="1" baseline="30000" dirty="0" err="1" smtClean="0"/>
              <a:t>maktülenin</a:t>
            </a:r>
            <a:r>
              <a:rPr lang="tr-TR" sz="3600" i="1" baseline="30000" dirty="0" smtClean="0"/>
              <a:t> bunu kabul etmemesinde sanığa karşı herhangi bir haksız tahrik bulunmadığı halde TCK.</a:t>
            </a:r>
            <a:r>
              <a:rPr lang="tr-TR" sz="3600" i="1" baseline="30000" dirty="0" err="1" smtClean="0"/>
              <a:t>nun</a:t>
            </a:r>
            <a:r>
              <a:rPr lang="tr-TR" sz="3600" i="1" baseline="30000" dirty="0" smtClean="0"/>
              <a:t> 51/1. maddesinin uygulanarak sanığa eksik ceza tayini, bozmayı gerektirmiştir</a:t>
            </a:r>
            <a:r>
              <a:rPr lang="tr-TR" baseline="30000" dirty="0" smtClean="0"/>
              <a:t>”.</a:t>
            </a:r>
          </a:p>
          <a:p>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Haksız Tahrik Nedir?</a:t>
            </a:r>
            <a:endParaRPr lang="tr-TR" dirty="0"/>
          </a:p>
        </p:txBody>
      </p:sp>
      <p:sp>
        <p:nvSpPr>
          <p:cNvPr id="3" name="2 İçerik Yer Tutucusu"/>
          <p:cNvSpPr>
            <a:spLocks noGrp="1"/>
          </p:cNvSpPr>
          <p:nvPr>
            <p:ph idx="1"/>
          </p:nvPr>
        </p:nvSpPr>
        <p:spPr/>
        <p:txBody>
          <a:bodyPr>
            <a:normAutofit/>
          </a:bodyPr>
          <a:lstStyle/>
          <a:p>
            <a:pPr algn="just"/>
            <a:r>
              <a:rPr lang="tr-TR" sz="3200" b="1" dirty="0" smtClean="0"/>
              <a:t>Heyecan,</a:t>
            </a:r>
            <a:r>
              <a:rPr lang="tr-TR" sz="3200" dirty="0" smtClean="0"/>
              <a:t> yaygın sözlük anlamına göre, aniden ortaya çıkan duygusal karışıklıklar, dışarıdan gelen etkilere vücudun tepkisi </a:t>
            </a:r>
            <a:endParaRPr lang="tr-TR" sz="3200" dirty="0" smtClean="0"/>
          </a:p>
          <a:p>
            <a:pPr algn="just"/>
            <a:endParaRPr lang="tr-TR" dirty="0" smtClean="0"/>
          </a:p>
          <a:p>
            <a:pPr algn="just"/>
            <a:r>
              <a:rPr lang="tr-TR" sz="4800" baseline="30000" dirty="0" smtClean="0"/>
              <a:t>Haksız hareketin bu türden etkileri </a:t>
            </a:r>
            <a:r>
              <a:rPr lang="tr-TR" sz="4800" b="1" baseline="30000" dirty="0" smtClean="0"/>
              <a:t>günlük yaşamda karşılaşılan normal etkilerdendir</a:t>
            </a:r>
            <a:r>
              <a:rPr lang="tr-TR" sz="4800" baseline="30000" dirty="0" smtClean="0"/>
              <a:t>. Bu nedenle de </a:t>
            </a:r>
            <a:r>
              <a:rPr lang="tr-TR" sz="4800" b="1" baseline="30000" dirty="0" smtClean="0"/>
              <a:t>ceza hukuku</a:t>
            </a:r>
            <a:r>
              <a:rPr lang="tr-TR" sz="4800" baseline="30000" dirty="0" smtClean="0"/>
              <a:t> tahrik halinin bu etkilerine </a:t>
            </a:r>
            <a:r>
              <a:rPr lang="tr-TR" sz="4800" b="1" baseline="30000" dirty="0" smtClean="0"/>
              <a:t>kayıtsız kalmamıştır.</a:t>
            </a:r>
            <a:endParaRPr lang="tr-TR" sz="4800" baseline="30000" dirty="0" smtClean="0"/>
          </a:p>
          <a:p>
            <a:endParaRPr lang="tr-TR" dirty="0" smtClean="0"/>
          </a:p>
          <a:p>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631904"/>
          </a:xfrm>
        </p:spPr>
        <p:txBody>
          <a:bodyPr>
            <a:normAutofit lnSpcReduction="10000"/>
          </a:bodyPr>
          <a:lstStyle/>
          <a:p>
            <a:pPr algn="just"/>
            <a:r>
              <a:rPr lang="tr-TR" b="1" dirty="0" smtClean="0"/>
              <a:t>kusur yeteneğine sahip olmayan çocuk ya da akıl hastasının hareketi de haksız tahrik teşkil </a:t>
            </a:r>
            <a:r>
              <a:rPr lang="tr-TR" b="1" dirty="0" smtClean="0"/>
              <a:t>edebilir.</a:t>
            </a:r>
          </a:p>
          <a:p>
            <a:pPr algn="just"/>
            <a:endParaRPr lang="tr-TR" b="1" dirty="0" smtClean="0"/>
          </a:p>
          <a:p>
            <a:pPr algn="just">
              <a:buNone/>
            </a:pPr>
            <a:endParaRPr lang="tr-TR" b="1" dirty="0" smtClean="0"/>
          </a:p>
          <a:p>
            <a:pPr algn="just">
              <a:buNone/>
            </a:pPr>
            <a:r>
              <a:rPr lang="tr-TR" b="1" dirty="0" smtClean="0"/>
              <a:t>	</a:t>
            </a:r>
          </a:p>
          <a:p>
            <a:pPr algn="just">
              <a:buNone/>
            </a:pPr>
            <a:endParaRPr lang="tr-TR" b="1" dirty="0" smtClean="0"/>
          </a:p>
          <a:p>
            <a:pPr algn="just">
              <a:buNone/>
            </a:pPr>
            <a:endParaRPr lang="tr-TR" b="1" dirty="0" smtClean="0"/>
          </a:p>
          <a:p>
            <a:pPr algn="just">
              <a:buNone/>
            </a:pPr>
            <a:endParaRPr lang="tr-TR" b="1" dirty="0" smtClean="0"/>
          </a:p>
          <a:p>
            <a:pPr algn="just">
              <a:buNone/>
            </a:pPr>
            <a:r>
              <a:rPr lang="tr-TR" b="1" dirty="0" smtClean="0"/>
              <a:t>	</a:t>
            </a:r>
            <a:r>
              <a:rPr lang="tr-TR" sz="2000" b="1" dirty="0" smtClean="0"/>
              <a:t>Benzer </a:t>
            </a:r>
            <a:r>
              <a:rPr lang="tr-TR" sz="2000" b="1" dirty="0" smtClean="0"/>
              <a:t>şekilde tahrik edenin milletvekili olması hali gibi, kişisel bir cezasızlık sebebinin bulunması da haksız tahrik kurumunun uygulanmasını engellemez.</a:t>
            </a:r>
            <a:endParaRPr lang="tr-TR" sz="2000"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20</a:t>
            </a:fld>
            <a:endParaRPr lang="tr-TR"/>
          </a:p>
        </p:txBody>
      </p:sp>
      <p:pic>
        <p:nvPicPr>
          <p:cNvPr id="6" name="Oğlum Bak Git Lan Git.mp4">
            <a:hlinkClick r:id="" action="ppaction://media"/>
          </p:cNvPr>
          <p:cNvPicPr>
            <a:picLocks noRot="1" noChangeAspect="1"/>
          </p:cNvPicPr>
          <p:nvPr>
            <a:videoFile r:link="rId1"/>
          </p:nvPr>
        </p:nvPicPr>
        <p:blipFill>
          <a:blip r:embed="rId3" cstate="print"/>
          <a:stretch>
            <a:fillRect/>
          </a:stretch>
        </p:blipFill>
        <p:spPr>
          <a:xfrm>
            <a:off x="1619672" y="2276872"/>
            <a:ext cx="6120680" cy="2952328"/>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847928"/>
          </a:xfrm>
        </p:spPr>
        <p:txBody>
          <a:bodyPr>
            <a:normAutofit fontScale="92500" lnSpcReduction="20000"/>
          </a:bodyPr>
          <a:lstStyle/>
          <a:p>
            <a:pPr algn="just"/>
            <a:r>
              <a:rPr lang="tr-TR" dirty="0" smtClean="0"/>
              <a:t>Fail ilk haksız hareketi kendisi gerçekleştirmişse, kural olarak haksız tahrikten yararlanamamalıdır. Ancak ilk harekete tepki olarak gerçekleştirilen fiil ölçüsüz (ağır nispetsizlik) (ORAN MESELESİ) ise bu durumda bu ölçüsüz harekete yönelik gerçekleştirilen fiil bakımından haksız tahrik mümkündür</a:t>
            </a:r>
            <a:r>
              <a:rPr lang="tr-TR" dirty="0" smtClean="0"/>
              <a:t>.</a:t>
            </a:r>
          </a:p>
          <a:p>
            <a:pPr algn="just">
              <a:buNone/>
            </a:pPr>
            <a:endParaRPr lang="tr-TR" dirty="0" smtClean="0"/>
          </a:p>
          <a:p>
            <a:pPr algn="just">
              <a:buNone/>
            </a:pPr>
            <a:r>
              <a:rPr lang="tr-TR" i="1" baseline="30000" dirty="0" smtClean="0"/>
              <a:t>1. CD 05.10.2009 tarihli ve 2008/10288 E., 2009/5601 K. sayılı kararı: </a:t>
            </a:r>
            <a:r>
              <a:rPr lang="tr-TR" sz="4000" i="1" baseline="30000" dirty="0" smtClean="0"/>
              <a:t>“Sanığın, maktule ait olan toprak alma sırasına riayet etmeden önüne geçmesiyle ilk haksız hareketi yaptığı, maktulün, daha ağır bir tepki göstererek kamyonuyla sanığın kamyonuna kasten çarpması nedeniyle etki-tepki dengesi sanık yararına bozulmuş ise de, etki-tepki arasındaki oransızlık da gözetilerek, haksız tahrik indiriminin asgari düzeyde tutulması yerine, yazılı şekilde 15 yıla hükmolunarak eksik ceza tayini bozmayı gerektirmiştir)</a:t>
            </a:r>
            <a:endParaRPr lang="tr-TR" sz="4000" baseline="30000" dirty="0" smtClean="0"/>
          </a:p>
          <a:p>
            <a:pPr algn="just">
              <a:buNone/>
            </a:pP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412776"/>
          </a:xfrm>
        </p:spPr>
        <p:txBody>
          <a:bodyPr>
            <a:normAutofit/>
          </a:bodyPr>
          <a:lstStyle/>
          <a:p>
            <a:pPr algn="ctr"/>
            <a:r>
              <a:rPr lang="tr-TR" dirty="0" smtClean="0"/>
              <a:t>Haksız Tahrikte Oran Aranmalı mıdır?</a:t>
            </a:r>
            <a:endParaRPr lang="tr-TR" dirty="0"/>
          </a:p>
        </p:txBody>
      </p:sp>
      <p:sp>
        <p:nvSpPr>
          <p:cNvPr id="3" name="2 İçerik Yer Tutucusu"/>
          <p:cNvSpPr>
            <a:spLocks noGrp="1"/>
          </p:cNvSpPr>
          <p:nvPr>
            <p:ph idx="1"/>
          </p:nvPr>
        </p:nvSpPr>
        <p:spPr>
          <a:xfrm>
            <a:off x="457200" y="1628800"/>
            <a:ext cx="8229600" cy="4695800"/>
          </a:xfrm>
        </p:spPr>
        <p:txBody>
          <a:bodyPr>
            <a:normAutofit lnSpcReduction="10000"/>
          </a:bodyPr>
          <a:lstStyle/>
          <a:p>
            <a:pPr algn="just"/>
            <a:r>
              <a:rPr lang="tr-TR" dirty="0" smtClean="0"/>
              <a:t>TCK m. 29'da haksız tahrik ile işlenen suç arasında oran bulunması gerektiğine ilişkin bir </a:t>
            </a:r>
            <a:r>
              <a:rPr lang="tr-TR" b="1" dirty="0" smtClean="0"/>
              <a:t>hüküm </a:t>
            </a:r>
            <a:r>
              <a:rPr lang="tr-TR" b="1" dirty="0" smtClean="0"/>
              <a:t>bulunmamaktadır.</a:t>
            </a:r>
          </a:p>
          <a:p>
            <a:pPr algn="just"/>
            <a:endParaRPr lang="tr-TR" b="1" dirty="0" smtClean="0"/>
          </a:p>
          <a:p>
            <a:pPr algn="just"/>
            <a:r>
              <a:rPr lang="tr-TR" dirty="0" smtClean="0"/>
              <a:t>Bu sebeple haksız tahrik hükümlerinin uygulanabilmesi için, haksız fiil ile işlenen suç arasında oran aranmaz. </a:t>
            </a:r>
            <a:endParaRPr lang="tr-TR" dirty="0" smtClean="0"/>
          </a:p>
          <a:p>
            <a:pPr algn="just"/>
            <a:endParaRPr lang="tr-TR" dirty="0" smtClean="0"/>
          </a:p>
          <a:p>
            <a:pPr algn="just"/>
            <a:r>
              <a:rPr lang="tr-TR" dirty="0" smtClean="0"/>
              <a:t>Doktrinde </a:t>
            </a:r>
            <a:r>
              <a:rPr lang="tr-TR" dirty="0" smtClean="0"/>
              <a:t>aksi görüşlerde vardır.</a:t>
            </a:r>
            <a:endParaRPr lang="tr-TR" b="1"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847928"/>
          </a:xfrm>
        </p:spPr>
        <p:txBody>
          <a:bodyPr/>
          <a:lstStyle/>
          <a:p>
            <a:endParaRPr lang="tr-TR" baseline="30000" dirty="0" smtClean="0"/>
          </a:p>
          <a:p>
            <a:pPr algn="just"/>
            <a:r>
              <a:rPr lang="tr-TR" sz="3200" baseline="30000" dirty="0" smtClean="0"/>
              <a:t>Örneğin</a:t>
            </a:r>
            <a:r>
              <a:rPr lang="tr-TR" sz="3200" baseline="30000" dirty="0" smtClean="0"/>
              <a:t>; bahçesinden elma çalarken yakaladığı kişiye cinsel saldırıda bulunması; </a:t>
            </a:r>
            <a:r>
              <a:rPr lang="tr-TR" sz="3200" i="1" baseline="30000" dirty="0" smtClean="0"/>
              <a:t>ayrıca bu örnekte haksız tahrikin uygulanamayışının nedeni, oran bulunmaması değil, </a:t>
            </a:r>
            <a:r>
              <a:rPr lang="tr-TR" sz="3200" b="1" i="1" baseline="30000" dirty="0" smtClean="0"/>
              <a:t>haksız eylemin işlenen suçu neticelendirecek türden hiddet veya şiddetli eleme neden olabilecek bir fiil olmaması</a:t>
            </a:r>
            <a:r>
              <a:rPr lang="tr-TR" sz="3200" i="1" baseline="30000" dirty="0" smtClean="0"/>
              <a:t>) </a:t>
            </a:r>
            <a:r>
              <a:rPr lang="tr-TR" sz="3200" b="1" baseline="30000" dirty="0" smtClean="0"/>
              <a:t>kanaatimce kanun oran meselesini yazmayarak haksız tahrikte haksız fiilin hiddet ve şiddetli elem yaratıp yaratamayacağının araştırılmasını arzu etmektedir</a:t>
            </a:r>
            <a:r>
              <a:rPr lang="tr-TR" sz="3200" b="1" baseline="30000" dirty="0" smtClean="0"/>
              <a:t>.</a:t>
            </a:r>
          </a:p>
          <a:p>
            <a:pPr algn="just">
              <a:buNone/>
            </a:pPr>
            <a:endParaRPr lang="tr-TR" sz="3200" b="1" baseline="30000" dirty="0" smtClean="0"/>
          </a:p>
          <a:p>
            <a:pPr algn="just"/>
            <a:r>
              <a:rPr lang="tr-TR" sz="3200" b="1" baseline="30000" dirty="0" smtClean="0"/>
              <a:t>2. HAKSIZ FİİL, FAİLDE HİDDET VE ŞİDDETLİ ELEM MEYDANA GETİRMELİDİR</a:t>
            </a:r>
            <a:endParaRPr lang="tr-TR" sz="3200" baseline="30000" dirty="0" smtClean="0"/>
          </a:p>
          <a:p>
            <a:pPr algn="just"/>
            <a:r>
              <a:rPr lang="tr-TR" sz="3200" b="1" baseline="30000" dirty="0" smtClean="0"/>
              <a:t>3. SUÇ, HAKSIZ FİİLİ GERÇEKLEŞTİREN KİMSEYE KARŞI İŞLENMELİDİR</a:t>
            </a:r>
            <a:endParaRPr lang="tr-TR" sz="3200" baseline="30000" dirty="0" smtClean="0"/>
          </a:p>
          <a:p>
            <a:pPr algn="just"/>
            <a:endParaRPr lang="tr-TR" sz="3200" baseline="30000" dirty="0" smtClean="0"/>
          </a:p>
          <a:p>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703912"/>
          </a:xfrm>
        </p:spPr>
        <p:txBody>
          <a:bodyPr/>
          <a:lstStyle/>
          <a:p>
            <a:r>
              <a:rPr lang="tr-TR" b="1" dirty="0" smtClean="0"/>
              <a:t>4. HAKSIZ BİR FİİLE TEPKİ OLARAK İŞLENEN SUÇ, HAKSIZ FİİLDEN HEMEN SONRA İŞLENEBİLECEĞİ GİBİ UZUN VEYA KISA SÜRE SONRA DA </a:t>
            </a:r>
            <a:r>
              <a:rPr lang="tr-TR" b="1" dirty="0" smtClean="0"/>
              <a:t>İŞLENEBİLİR.</a:t>
            </a:r>
          </a:p>
          <a:p>
            <a:endParaRPr lang="tr-TR" baseline="30000" dirty="0" smtClean="0"/>
          </a:p>
          <a:p>
            <a:pPr algn="just"/>
            <a:r>
              <a:rPr lang="tr-TR" sz="3600" baseline="30000" dirty="0" smtClean="0"/>
              <a:t>Faildeki </a:t>
            </a:r>
            <a:r>
              <a:rPr lang="tr-TR" sz="3600" b="1" baseline="30000" dirty="0" smtClean="0"/>
              <a:t>Hiddet Veya Şiddetli Elem Devam Ettiği Müddetçe </a:t>
            </a:r>
            <a:r>
              <a:rPr lang="tr-TR" sz="3600" baseline="30000" dirty="0" smtClean="0"/>
              <a:t>Haksız Tahrik Hükümleri Uygulanabilir. Ancak burada failin bu olayları aslında bir bahane olarak ileri sürdüğü durumlara dikkat edilmelidir. Örneğin kendisine hakaret eden kişiyi 5 yıl sonra </a:t>
            </a:r>
            <a:r>
              <a:rPr lang="tr-TR" sz="3600" baseline="30000" dirty="0" smtClean="0"/>
              <a:t>yakalayıp </a:t>
            </a:r>
            <a:r>
              <a:rPr lang="tr-TR" sz="3600" baseline="30000" dirty="0" smtClean="0"/>
              <a:t>yaralayan veya öldüren kişi haksız tahrikten faydalanamaz.</a:t>
            </a:r>
          </a:p>
          <a:p>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8229600" cy="1143000"/>
          </a:xfrm>
        </p:spPr>
        <p:txBody>
          <a:bodyPr>
            <a:normAutofit/>
          </a:bodyPr>
          <a:lstStyle/>
          <a:p>
            <a:pPr algn="ctr"/>
            <a:r>
              <a:rPr lang="tr-TR" sz="3600" b="1" baseline="30000" dirty="0" smtClean="0"/>
              <a:t>HAKSIZ TAHRİK BAKIMINDAN ÖNEM ARZ EDEN BAZI MESELELER</a:t>
            </a:r>
            <a:r>
              <a:rPr lang="tr-TR" sz="2000" baseline="30000" dirty="0" smtClean="0"/>
              <a:t/>
            </a:r>
            <a:br>
              <a:rPr lang="tr-TR" sz="2000" baseline="30000" dirty="0" smtClean="0"/>
            </a:br>
            <a:endParaRPr lang="tr-TR" sz="2000" dirty="0"/>
          </a:p>
        </p:txBody>
      </p:sp>
      <p:sp>
        <p:nvSpPr>
          <p:cNvPr id="3" name="2 İçerik Yer Tutucusu"/>
          <p:cNvSpPr>
            <a:spLocks noGrp="1"/>
          </p:cNvSpPr>
          <p:nvPr>
            <p:ph idx="1"/>
          </p:nvPr>
        </p:nvSpPr>
        <p:spPr>
          <a:xfrm>
            <a:off x="457200" y="1772816"/>
            <a:ext cx="8229600" cy="4551784"/>
          </a:xfrm>
        </p:spPr>
        <p:txBody>
          <a:bodyPr>
            <a:normAutofit/>
          </a:bodyPr>
          <a:lstStyle/>
          <a:p>
            <a:pPr marL="514350" indent="-514350" algn="ctr">
              <a:buAutoNum type="arabicPeriod"/>
            </a:pPr>
            <a:endParaRPr lang="tr-TR" sz="2800" b="1" baseline="30000" dirty="0" smtClean="0"/>
          </a:p>
          <a:p>
            <a:pPr marL="514350" indent="-514350" algn="ctr">
              <a:buAutoNum type="arabicPeriod"/>
            </a:pPr>
            <a:r>
              <a:rPr lang="tr-TR" sz="2800" b="1" baseline="30000" dirty="0" smtClean="0"/>
              <a:t>Haksız </a:t>
            </a:r>
            <a:r>
              <a:rPr lang="tr-TR" sz="2800" b="1" baseline="30000" dirty="0" smtClean="0"/>
              <a:t>Tahrik ile Meşru Müdafaa Bir Arada Bulunabilir mi</a:t>
            </a:r>
            <a:r>
              <a:rPr lang="tr-TR" sz="2800" b="1" baseline="30000" dirty="0" smtClean="0"/>
              <a:t>?</a:t>
            </a:r>
            <a:endParaRPr lang="tr-TR" sz="2800" baseline="30000" dirty="0" smtClean="0"/>
          </a:p>
          <a:p>
            <a:pPr algn="just">
              <a:buFont typeface="Wingdings" pitchFamily="2" charset="2"/>
              <a:buChar char="Ø"/>
            </a:pPr>
            <a:r>
              <a:rPr lang="tr-TR" dirty="0" smtClean="0"/>
              <a:t>Meşru müdafaa, devam eden bir haksız saldırı bakımından söz konusu olduğu için meşru müdafaa ile haksız tahrik bir </a:t>
            </a:r>
            <a:r>
              <a:rPr lang="tr-TR" dirty="0" smtClean="0"/>
              <a:t>arada bulunamaz.</a:t>
            </a:r>
          </a:p>
          <a:p>
            <a:pPr algn="just">
              <a:buFont typeface="Wingdings" pitchFamily="2" charset="2"/>
              <a:buChar char="Ø"/>
            </a:pPr>
            <a:r>
              <a:rPr lang="tr-TR" dirty="0" smtClean="0"/>
              <a:t>Ayrıca olayda </a:t>
            </a:r>
            <a:r>
              <a:rPr lang="tr-TR" dirty="0" err="1" smtClean="0"/>
              <a:t>HUN'leri</a:t>
            </a:r>
            <a:r>
              <a:rPr lang="tr-TR" dirty="0" smtClean="0"/>
              <a:t> kusurluluktan önce araştırılır</a:t>
            </a:r>
            <a:r>
              <a:rPr lang="tr-TR" dirty="0" smtClean="0"/>
              <a:t>.</a:t>
            </a:r>
          </a:p>
          <a:p>
            <a:pPr algn="just">
              <a:buFont typeface="Wingdings" pitchFamily="2" charset="2"/>
              <a:buChar char="Ø"/>
            </a:pPr>
            <a:r>
              <a:rPr lang="tr-TR" dirty="0" smtClean="0"/>
              <a:t>Haksız </a:t>
            </a:r>
            <a:r>
              <a:rPr lang="tr-TR" dirty="0" smtClean="0"/>
              <a:t>tahrikte fiil </a:t>
            </a:r>
            <a:r>
              <a:rPr lang="tr-TR" dirty="0" smtClean="0"/>
              <a:t>saldırı sona erdikten sonra </a:t>
            </a:r>
            <a:r>
              <a:rPr lang="tr-TR" dirty="0" smtClean="0"/>
              <a:t>işlenmektedir.</a:t>
            </a: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847928"/>
          </a:xfrm>
        </p:spPr>
        <p:txBody>
          <a:bodyPr>
            <a:normAutofit lnSpcReduction="10000"/>
          </a:bodyPr>
          <a:lstStyle/>
          <a:p>
            <a:r>
              <a:rPr lang="tr-TR" dirty="0" err="1" smtClean="0"/>
              <a:t>YARGITAY’ın</a:t>
            </a:r>
            <a:r>
              <a:rPr lang="tr-TR" dirty="0" smtClean="0"/>
              <a:t> Şu Kararını İnceleyelim:</a:t>
            </a:r>
          </a:p>
          <a:p>
            <a:pPr algn="just">
              <a:buNone/>
            </a:pPr>
            <a:r>
              <a:rPr lang="tr-TR" i="1" dirty="0" smtClean="0"/>
              <a:t>1. </a:t>
            </a:r>
            <a:r>
              <a:rPr lang="tr-TR" sz="2000" i="1" dirty="0" smtClean="0"/>
              <a:t>CD. 02.05.2007 tarihli ve 3384 sayılı karar: </a:t>
            </a:r>
            <a:r>
              <a:rPr lang="tr-TR" i="1" dirty="0" smtClean="0"/>
              <a:t>“olay günü </a:t>
            </a:r>
            <a:r>
              <a:rPr lang="tr-TR" i="1" dirty="0" smtClean="0"/>
              <a:t>maktulün </a:t>
            </a:r>
            <a:r>
              <a:rPr lang="tr-TR" i="1" dirty="0" err="1" smtClean="0"/>
              <a:t>S’nin</a:t>
            </a:r>
            <a:r>
              <a:rPr lang="tr-TR" i="1" dirty="0" smtClean="0"/>
              <a:t> yanına giderek küfretmeye başladığı, akabinde aldığı sopa ile </a:t>
            </a:r>
            <a:r>
              <a:rPr lang="tr-TR" i="1" dirty="0" err="1" smtClean="0"/>
              <a:t>S’ye</a:t>
            </a:r>
            <a:r>
              <a:rPr lang="tr-TR" i="1" dirty="0" smtClean="0"/>
              <a:t> ve babası sanığa vurup her ikisini de basit tıbbi tedavi ile giderilebilecek düzeyde yaralaması üzerine sanığın aracına giderek aracında bulunan namlusu 12,5 cm olan bıçağı alıp sopayla üzerine doğru gelmekte olan maktulün göğüs bölgesine vurmak suretiyle öldürdüğü olayda, maktulden kaynaklanan ve tahrik teşkil eden haksız davranışlar dikkate alınmalıdır</a:t>
            </a:r>
            <a:r>
              <a:rPr lang="tr-TR" dirty="0" smtClean="0"/>
              <a:t>"</a:t>
            </a:r>
            <a:endParaRPr lang="tr-TR" dirty="0" smtClean="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26</a:t>
            </a:fld>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991944"/>
          </a:xfrm>
        </p:spPr>
        <p:txBody>
          <a:bodyPr>
            <a:normAutofit fontScale="92500" lnSpcReduction="20000"/>
          </a:bodyPr>
          <a:lstStyle/>
          <a:p>
            <a:pPr algn="just"/>
            <a:r>
              <a:rPr lang="tr-TR" dirty="0" smtClean="0"/>
              <a:t>Yargıtay </a:t>
            </a:r>
            <a:r>
              <a:rPr lang="tr-TR" dirty="0" smtClean="0"/>
              <a:t>bu olayda </a:t>
            </a:r>
            <a:r>
              <a:rPr lang="tr-TR" dirty="0" smtClean="0"/>
              <a:t>bir saldırı mevcut olmasına rağmen meşru savunmayı hiç tartışmadan doğrudan haksız tahrik hükümlerini </a:t>
            </a:r>
            <a:r>
              <a:rPr lang="tr-TR" dirty="0" smtClean="0"/>
              <a:t>uygulamıştır. (!)</a:t>
            </a:r>
          </a:p>
          <a:p>
            <a:pPr algn="just"/>
            <a:endParaRPr lang="tr-TR" dirty="0" smtClean="0"/>
          </a:p>
          <a:p>
            <a:pPr algn="ctr">
              <a:buNone/>
            </a:pPr>
            <a:r>
              <a:rPr lang="tr-TR" b="1" dirty="0" smtClean="0"/>
              <a:t>MEŞRU MÜDAFAADA SINIRIN AŞILMASINDA?</a:t>
            </a:r>
          </a:p>
          <a:p>
            <a:pPr algn="just"/>
            <a:r>
              <a:rPr lang="tr-TR" sz="4000" baseline="30000" dirty="0" smtClean="0"/>
              <a:t>Meşru </a:t>
            </a:r>
            <a:r>
              <a:rPr lang="tr-TR" sz="4000" baseline="30000" dirty="0" smtClean="0"/>
              <a:t>müdafaada </a:t>
            </a:r>
            <a:r>
              <a:rPr lang="tr-TR" sz="4000" baseline="30000" dirty="0" smtClean="0"/>
              <a:t>sınırın korku, telaş ve panikle aşılması halinde (27/1) hala fiil meşru müdafaa kapsamında kabul edildiğinden bu hallerde haksız tahrik hükümleri uygulanamaz.</a:t>
            </a:r>
          </a:p>
          <a:p>
            <a:pPr algn="just"/>
            <a:r>
              <a:rPr lang="tr-TR" sz="4000" baseline="30000" dirty="0" smtClean="0"/>
              <a:t>Ancak meşru müdafaa da sınırın kasten aşıldığı hallerde artık gerçekte hukuki anlamda meşru müdafaadan söz etmek mümkün olmadığından, bu hallerde ortada kasten işlenmiş bir suç olacağı için şartların varlığı halinde haksız tahrik hükümleri uygulanır.</a:t>
            </a:r>
          </a:p>
          <a:p>
            <a:pPr algn="just">
              <a:buNone/>
            </a:pP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27</a:t>
            </a:fld>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991944"/>
          </a:xfrm>
        </p:spPr>
        <p:txBody>
          <a:bodyPr/>
          <a:lstStyle/>
          <a:p>
            <a:pPr algn="ctr"/>
            <a:endParaRPr lang="tr-TR" sz="4000" b="1" baseline="30000" dirty="0" smtClean="0"/>
          </a:p>
          <a:p>
            <a:pPr algn="ctr"/>
            <a:r>
              <a:rPr lang="tr-TR" sz="4000" b="1" baseline="30000" dirty="0" smtClean="0"/>
              <a:t>2.Haksız </a:t>
            </a:r>
            <a:r>
              <a:rPr lang="tr-TR" sz="4000" b="1" baseline="30000" dirty="0" smtClean="0"/>
              <a:t>Tahrik İle Tasarlama Bir arada Bulunabilir mi</a:t>
            </a:r>
            <a:r>
              <a:rPr lang="tr-TR" sz="4000" b="1" baseline="30000" dirty="0" smtClean="0"/>
              <a:t>?</a:t>
            </a:r>
          </a:p>
          <a:p>
            <a:pPr algn="ctr"/>
            <a:endParaRPr lang="tr-TR" sz="4000" b="1" baseline="30000" dirty="0" smtClean="0"/>
          </a:p>
          <a:p>
            <a:pPr algn="just">
              <a:buNone/>
            </a:pPr>
            <a:r>
              <a:rPr lang="tr-TR" sz="4000" b="1" baseline="30000" dirty="0" smtClean="0"/>
              <a:t>	Tasarlama Nedir? </a:t>
            </a:r>
            <a:r>
              <a:rPr lang="tr-TR" sz="4000" b="1" baseline="30000" dirty="0" err="1" smtClean="0"/>
              <a:t>TCK'</a:t>
            </a:r>
            <a:r>
              <a:rPr lang="tr-TR" sz="4000" baseline="30000" dirty="0" err="1" smtClean="0"/>
              <a:t>ya</a:t>
            </a:r>
            <a:r>
              <a:rPr lang="tr-TR" sz="4000" baseline="30000" dirty="0" smtClean="0"/>
              <a:t> göre, tasarlama kastı bir kast türü olmayıp sadece kasten öldürme suçu bakımından cezayı ağırlaştıran bir nitelikli haldir. </a:t>
            </a:r>
            <a:endParaRPr lang="tr-TR" sz="4000" baseline="30000" dirty="0" smtClean="0"/>
          </a:p>
          <a:p>
            <a:pPr algn="just">
              <a:buNone/>
            </a:pPr>
            <a:r>
              <a:rPr lang="tr-TR" sz="4000" baseline="30000" dirty="0" smtClean="0"/>
              <a:t>	Tasarlamanın </a:t>
            </a:r>
            <a:r>
              <a:rPr lang="tr-TR" sz="4000" baseline="30000" dirty="0" smtClean="0"/>
              <a:t>hukuki esası iki temel teoriye göre açıklanmaktadır. </a:t>
            </a:r>
            <a:endParaRPr lang="tr-TR" sz="4000" baseline="30000" dirty="0" smtClean="0"/>
          </a:p>
          <a:p>
            <a:pPr algn="just">
              <a:buNone/>
            </a:pPr>
            <a:r>
              <a:rPr lang="tr-TR" sz="4000" b="1" u="sng" baseline="30000" dirty="0" smtClean="0"/>
              <a:t>	</a:t>
            </a:r>
            <a:r>
              <a:rPr lang="tr-TR" sz="4000" b="1" u="sng" baseline="30000" dirty="0" smtClean="0"/>
              <a:t>	Soğukkanlılık </a:t>
            </a:r>
            <a:r>
              <a:rPr lang="tr-TR" sz="4000" b="1" u="sng" baseline="30000" dirty="0" smtClean="0"/>
              <a:t>ve plan kurma teorileri</a:t>
            </a:r>
            <a:endParaRPr lang="tr-TR" sz="4000" baseline="30000" dirty="0" smtClean="0"/>
          </a:p>
          <a:p>
            <a:pPr algn="just">
              <a:buNone/>
            </a:pPr>
            <a:endParaRPr lang="tr-TR" sz="4000" baseline="30000" dirty="0" smtClean="0"/>
          </a:p>
          <a:p>
            <a:pPr algn="just">
              <a:buNone/>
            </a:pPr>
            <a:endParaRPr lang="tr-TR" sz="4000" baseline="30000" dirty="0" smtClean="0"/>
          </a:p>
          <a:p>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28</a:t>
            </a:fld>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775920"/>
          </a:xfrm>
        </p:spPr>
        <p:txBody>
          <a:bodyPr/>
          <a:lstStyle/>
          <a:p>
            <a:endParaRPr lang="tr-TR" sz="3600" baseline="30000" dirty="0" smtClean="0"/>
          </a:p>
          <a:p>
            <a:r>
              <a:rPr lang="tr-TR" sz="3600" b="1" baseline="30000" dirty="0" smtClean="0"/>
              <a:t>Soğukkanlılık </a:t>
            </a:r>
            <a:r>
              <a:rPr lang="tr-TR" sz="3600" b="1" baseline="30000" dirty="0" smtClean="0"/>
              <a:t>teorisi; </a:t>
            </a:r>
            <a:r>
              <a:rPr lang="tr-TR" sz="3600" baseline="30000" dirty="0" smtClean="0"/>
              <a:t>failin suç kararı alması ile icrasına kadar geçen zamanda suçta kararlılık gösterme, </a:t>
            </a:r>
            <a:endParaRPr lang="tr-TR" sz="3600" baseline="30000" dirty="0" smtClean="0"/>
          </a:p>
          <a:p>
            <a:r>
              <a:rPr lang="tr-TR" sz="3600" baseline="30000" dirty="0" smtClean="0"/>
              <a:t>suç </a:t>
            </a:r>
            <a:r>
              <a:rPr lang="tr-TR" sz="3600" baseline="30000" dirty="0" smtClean="0"/>
              <a:t>yolundan dönmeme ve </a:t>
            </a:r>
            <a:endParaRPr lang="tr-TR" sz="3600" baseline="30000" dirty="0" smtClean="0"/>
          </a:p>
          <a:p>
            <a:r>
              <a:rPr lang="tr-TR" sz="3600" baseline="30000" dirty="0" smtClean="0"/>
              <a:t>eylemi </a:t>
            </a:r>
            <a:r>
              <a:rPr lang="tr-TR" sz="3600" baseline="30000" dirty="0" smtClean="0"/>
              <a:t>soğukkanlı olarak gerçekleştirmedir. </a:t>
            </a:r>
            <a:endParaRPr lang="tr-TR" sz="3600" baseline="30000" dirty="0" smtClean="0"/>
          </a:p>
          <a:p>
            <a:endParaRPr lang="tr-TR" baseline="30000" dirty="0" smtClean="0"/>
          </a:p>
          <a:p>
            <a:r>
              <a:rPr lang="tr-TR" sz="3600" b="1" baseline="30000" dirty="0" smtClean="0"/>
              <a:t>Plan </a:t>
            </a:r>
            <a:r>
              <a:rPr lang="tr-TR" sz="3600" b="1" baseline="30000" dirty="0" smtClean="0"/>
              <a:t>kurma teorisi; </a:t>
            </a:r>
            <a:r>
              <a:rPr lang="tr-TR" sz="3600" baseline="30000" dirty="0" smtClean="0"/>
              <a:t>suç kararı ile icrası arasında, </a:t>
            </a:r>
            <a:endParaRPr lang="tr-TR" sz="3600" baseline="30000" dirty="0" smtClean="0"/>
          </a:p>
          <a:p>
            <a:r>
              <a:rPr lang="tr-TR" sz="3600" baseline="30000" dirty="0" smtClean="0"/>
              <a:t>suçun </a:t>
            </a:r>
            <a:r>
              <a:rPr lang="tr-TR" sz="3600" baseline="30000" dirty="0" smtClean="0"/>
              <a:t>işleneceği yer, zaman ve </a:t>
            </a:r>
            <a:r>
              <a:rPr lang="tr-TR" sz="3600" baseline="30000" dirty="0" smtClean="0"/>
              <a:t>s</a:t>
            </a:r>
          </a:p>
          <a:p>
            <a:r>
              <a:rPr lang="tr-TR" sz="3600" baseline="30000" dirty="0" smtClean="0"/>
              <a:t>uç </a:t>
            </a:r>
            <a:r>
              <a:rPr lang="tr-TR" sz="3600" baseline="30000" dirty="0" smtClean="0"/>
              <a:t>işleme olanaklarını belirleme, </a:t>
            </a:r>
            <a:endParaRPr lang="tr-TR" sz="3600" baseline="30000" dirty="0" smtClean="0"/>
          </a:p>
          <a:p>
            <a:r>
              <a:rPr lang="tr-TR" sz="3600" baseline="30000" dirty="0" smtClean="0"/>
              <a:t>suç </a:t>
            </a:r>
            <a:r>
              <a:rPr lang="tr-TR" sz="3600" baseline="30000" dirty="0" smtClean="0"/>
              <a:t>işledikten sonra kaçma olanaklarını belirleme ve </a:t>
            </a:r>
            <a:endParaRPr lang="tr-TR" sz="3600" baseline="30000" dirty="0" smtClean="0"/>
          </a:p>
          <a:p>
            <a:r>
              <a:rPr lang="tr-TR" sz="3600" baseline="30000" dirty="0" smtClean="0"/>
              <a:t>hazırlık </a:t>
            </a:r>
            <a:r>
              <a:rPr lang="tr-TR" sz="3600" baseline="30000" dirty="0" smtClean="0"/>
              <a:t>yapmadır.</a:t>
            </a:r>
          </a:p>
          <a:p>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29</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332656"/>
            <a:ext cx="8147248" cy="6192688"/>
          </a:xfrm>
        </p:spPr>
        <p:txBody>
          <a:bodyPr>
            <a:normAutofit/>
          </a:bodyPr>
          <a:lstStyle/>
          <a:p>
            <a:pPr algn="just"/>
            <a:r>
              <a:rPr lang="tr-TR" dirty="0" smtClean="0"/>
              <a:t>TCK ise tüm heyecan hallerini cezada indirim yapılmasını gerektiren bir durum olarak düzenlemiş değildir. Bu kapsamda</a:t>
            </a:r>
            <a:r>
              <a:rPr lang="tr-TR" b="1" dirty="0" smtClean="0"/>
              <a:t> yalnızca hiddet ve şiddetli elem </a:t>
            </a:r>
            <a:r>
              <a:rPr lang="tr-TR" b="1" dirty="0" smtClean="0"/>
              <a:t>TCK </a:t>
            </a:r>
            <a:r>
              <a:rPr lang="tr-TR" b="1" dirty="0" smtClean="0"/>
              <a:t>m. 29 da </a:t>
            </a:r>
            <a:r>
              <a:rPr lang="tr-TR" b="1" dirty="0" smtClean="0"/>
              <a:t>düzenlenmiştir.</a:t>
            </a:r>
          </a:p>
          <a:p>
            <a:pPr algn="just"/>
            <a:endParaRPr lang="tr-TR" b="1" dirty="0" smtClean="0"/>
          </a:p>
          <a:p>
            <a:pPr algn="just"/>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graphicFrame>
        <p:nvGraphicFramePr>
          <p:cNvPr id="6" name="5 Tablo"/>
          <p:cNvGraphicFramePr>
            <a:graphicFrameLocks noGrp="1"/>
          </p:cNvGraphicFramePr>
          <p:nvPr/>
        </p:nvGraphicFramePr>
        <p:xfrm>
          <a:off x="1043608" y="3068960"/>
          <a:ext cx="7704856" cy="3507864"/>
        </p:xfrm>
        <a:graphic>
          <a:graphicData uri="http://schemas.openxmlformats.org/drawingml/2006/table">
            <a:tbl>
              <a:tblPr firstRow="1" bandRow="1">
                <a:tableStyleId>{7E9639D4-E3E2-4D34-9284-5A2195B3D0D7}</a:tableStyleId>
              </a:tblPr>
              <a:tblGrid>
                <a:gridCol w="7704856"/>
              </a:tblGrid>
              <a:tr h="350786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tr-TR" sz="3600" baseline="3000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tr-TR" sz="3600" baseline="30000" dirty="0" smtClean="0"/>
                        <a:t>TCK m. 29: Haksız bir fiilin meydana getirdiği hiddet veya şiddetli elemin etkisi altında suç işleyen kimseye, ağırlaştırılmış müebbet hapis cezası yerine </a:t>
                      </a:r>
                      <a:r>
                        <a:rPr lang="tr-TR" sz="3600" baseline="30000" dirty="0" err="1" smtClean="0"/>
                        <a:t>onsekiz</a:t>
                      </a:r>
                      <a:r>
                        <a:rPr lang="tr-TR" sz="3600" baseline="30000" dirty="0" smtClean="0"/>
                        <a:t> yıldan </a:t>
                      </a:r>
                      <a:r>
                        <a:rPr lang="tr-TR" sz="3600" baseline="30000" dirty="0" err="1" smtClean="0"/>
                        <a:t>yirmidört</a:t>
                      </a:r>
                      <a:r>
                        <a:rPr lang="tr-TR" sz="3600" baseline="30000" dirty="0" smtClean="0"/>
                        <a:t> yıla ve müebbet hapis cezası yerine </a:t>
                      </a:r>
                      <a:r>
                        <a:rPr lang="tr-TR" sz="3600" baseline="30000" dirty="0" err="1" smtClean="0"/>
                        <a:t>oniki</a:t>
                      </a:r>
                      <a:r>
                        <a:rPr lang="tr-TR" sz="3600" baseline="30000" dirty="0" smtClean="0"/>
                        <a:t> yıldan </a:t>
                      </a:r>
                      <a:r>
                        <a:rPr lang="tr-TR" sz="3600" baseline="30000" dirty="0" err="1" smtClean="0"/>
                        <a:t>onsekiz</a:t>
                      </a:r>
                      <a:r>
                        <a:rPr lang="tr-TR" sz="3600" baseline="30000" dirty="0" smtClean="0"/>
                        <a:t> yıla kadar hapis cezası verilir. Diğer hallerde verilecek cezanın dörtte birinden dörtte üçüne kadarı indirilir.</a:t>
                      </a:r>
                    </a:p>
                    <a:p>
                      <a:endParaRPr lang="tr-TR" dirty="0"/>
                    </a:p>
                  </a:txBody>
                  <a:tcPr/>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775920"/>
          </a:xfrm>
        </p:spPr>
        <p:txBody>
          <a:bodyPr>
            <a:normAutofit/>
          </a:bodyPr>
          <a:lstStyle/>
          <a:p>
            <a:pPr algn="just"/>
            <a:r>
              <a:rPr lang="tr-TR" sz="4000" b="1" baseline="30000" dirty="0" smtClean="0"/>
              <a:t>Tasarlamanın özünü açıklama noktasında her iki teori de yetersizdir. </a:t>
            </a:r>
            <a:r>
              <a:rPr lang="tr-TR" sz="4000" baseline="30000" dirty="0" smtClean="0"/>
              <a:t>Çünkü bazı kasten öldürme </a:t>
            </a:r>
            <a:r>
              <a:rPr lang="tr-TR" sz="4000" baseline="30000" dirty="0" err="1" smtClean="0"/>
              <a:t>vak'alarında</a:t>
            </a:r>
            <a:r>
              <a:rPr lang="tr-TR" sz="4000" baseline="30000" dirty="0" smtClean="0"/>
              <a:t> fail soğukkanlı bir şekilde aniden adam öldürebilmektedir. Yine suç kararı ile icrası arasında kısa zaman olsa da fail suçu işlemek konusunda plan yapabilmektedir. </a:t>
            </a:r>
            <a:endParaRPr lang="tr-TR" sz="4000" baseline="30000" dirty="0" smtClean="0"/>
          </a:p>
          <a:p>
            <a:pPr algn="just"/>
            <a:r>
              <a:rPr lang="tr-TR" sz="4000" b="1" baseline="30000" dirty="0" smtClean="0"/>
              <a:t>Kanaatimizce </a:t>
            </a:r>
            <a:r>
              <a:rPr lang="tr-TR" sz="4000" b="1" baseline="30000" dirty="0" smtClean="0"/>
              <a:t>tasarlama bakımından her iki teori birleştirilerek belirleme yapılmalıdır.</a:t>
            </a:r>
          </a:p>
          <a:p>
            <a:pPr algn="just"/>
            <a:r>
              <a:rPr lang="tr-TR" sz="4000" baseline="30000" dirty="0" smtClean="0"/>
              <a:t>Nitekim </a:t>
            </a:r>
            <a:r>
              <a:rPr lang="tr-TR" sz="4000" b="1" baseline="30000" dirty="0" smtClean="0"/>
              <a:t>Yargıtay'da kararlarında </a:t>
            </a:r>
            <a:r>
              <a:rPr lang="tr-TR" sz="4000" baseline="30000" dirty="0" smtClean="0"/>
              <a:t>soğukkanlılık teorisini üstün tutmakla birlikte, kararlarında plan kurma teorisini de nazara almakta ve her iki teoriyi karma biçimde uygulamaktadır.</a:t>
            </a:r>
          </a:p>
          <a:p>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30</a:t>
            </a:fld>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775920"/>
          </a:xfrm>
        </p:spPr>
        <p:txBody>
          <a:bodyPr>
            <a:normAutofit/>
          </a:bodyPr>
          <a:lstStyle/>
          <a:p>
            <a:endParaRPr lang="tr-TR" sz="3600" baseline="30000" dirty="0" smtClean="0"/>
          </a:p>
          <a:p>
            <a:pPr algn="just"/>
            <a:r>
              <a:rPr lang="tr-TR" sz="3600" baseline="30000" dirty="0" smtClean="0"/>
              <a:t>Tasarlama </a:t>
            </a:r>
            <a:r>
              <a:rPr lang="tr-TR" sz="3600" baseline="30000" dirty="0" smtClean="0"/>
              <a:t>halinde fail, anında karar verip fiili işlememekte, </a:t>
            </a:r>
            <a:r>
              <a:rPr lang="tr-TR" sz="3600" b="1" baseline="30000" dirty="0" smtClean="0"/>
              <a:t>suç işleme kararı ile icrası arasında sükunetle düşünebilmeye </a:t>
            </a:r>
            <a:r>
              <a:rPr lang="tr-TR" sz="3600" baseline="30000" dirty="0" smtClean="0"/>
              <a:t>yetecek kadar süre geçmektedir. </a:t>
            </a:r>
            <a:r>
              <a:rPr lang="tr-TR" sz="3600" b="1" baseline="30000" dirty="0" smtClean="0"/>
              <a:t>Fail planladığı suçu tasarlamasına rağmen ani başka bir kararla öldürmeye karar verdiği</a:t>
            </a:r>
            <a:r>
              <a:rPr lang="tr-TR" sz="3600" baseline="30000" dirty="0" smtClean="0"/>
              <a:t> hallerde tasarlamadan bahsedilemez. </a:t>
            </a:r>
            <a:endParaRPr lang="tr-TR" sz="3600" baseline="30000" dirty="0" smtClean="0"/>
          </a:p>
          <a:p>
            <a:pPr algn="just"/>
            <a:r>
              <a:rPr lang="tr-TR" sz="3600" dirty="0" smtClean="0"/>
              <a:t>Bir kimse plan kurmak suretiyle veya soğukkanlı bir şekilde başkasını kasten öldürür ise haksız tahrik hükümlerinden faydalanabilir.</a:t>
            </a:r>
            <a:endParaRPr lang="tr-TR" sz="3600" baseline="30000" dirty="0" smtClean="0"/>
          </a:p>
          <a:p>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31</a:t>
            </a:fld>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775920"/>
          </a:xfrm>
        </p:spPr>
        <p:txBody>
          <a:bodyPr/>
          <a:lstStyle/>
          <a:p>
            <a:pPr algn="just"/>
            <a:r>
              <a:rPr lang="tr-TR" dirty="0" smtClean="0"/>
              <a:t>Çünkü haksız bir eylemden duyulan hiddet veya şiddetli elem sonucunda fail, "düşünme ve yapacağı hareketi planlama yeteneğini kaybetmediği için" plan kurma suretiyle veya soğukkanlı şekilde haksız fiil sahibini öldürebilir</a:t>
            </a:r>
            <a:r>
              <a:rPr lang="tr-TR" dirty="0" smtClean="0"/>
              <a:t>.</a:t>
            </a:r>
          </a:p>
          <a:p>
            <a:pPr algn="just">
              <a:buNone/>
            </a:pPr>
            <a:endParaRPr lang="tr-TR" baseline="30000" dirty="0" smtClean="0"/>
          </a:p>
          <a:p>
            <a:pPr algn="just">
              <a:buNone/>
            </a:pPr>
            <a:r>
              <a:rPr lang="tr-TR" baseline="30000" dirty="0" smtClean="0"/>
              <a:t>	</a:t>
            </a:r>
            <a:r>
              <a:rPr lang="tr-TR" sz="4000" baseline="30000" dirty="0" smtClean="0"/>
              <a:t>Nitekim </a:t>
            </a:r>
            <a:r>
              <a:rPr lang="tr-TR" sz="4000" baseline="30000" dirty="0" smtClean="0"/>
              <a:t>Yargıtay da "</a:t>
            </a:r>
            <a:r>
              <a:rPr lang="tr-TR" sz="4000" b="1" baseline="30000" dirty="0" smtClean="0"/>
              <a:t>eşi zina yapan bir kimsenin, eşini öldürmek kararı verip tasarlayarak eşini öldürdüğü"</a:t>
            </a:r>
            <a:r>
              <a:rPr lang="tr-TR" sz="4000" baseline="30000" dirty="0" smtClean="0"/>
              <a:t> bir olayda haksız tahrik ile tasarlama hükümlerinin bir arada uygulanmasına karar vermiştir.</a:t>
            </a:r>
          </a:p>
          <a:p>
            <a:pPr algn="just">
              <a:buNone/>
            </a:pP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32</a:t>
            </a:fld>
            <a:endParaRPr 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775920"/>
          </a:xfrm>
        </p:spPr>
        <p:txBody>
          <a:bodyPr>
            <a:normAutofit lnSpcReduction="10000"/>
          </a:bodyPr>
          <a:lstStyle/>
          <a:p>
            <a:pPr algn="just"/>
            <a:endParaRPr lang="tr-TR" sz="3600" b="1" baseline="30000" dirty="0" smtClean="0"/>
          </a:p>
          <a:p>
            <a:pPr algn="just"/>
            <a:r>
              <a:rPr lang="tr-TR" sz="3600" b="1" baseline="30000" dirty="0" smtClean="0"/>
              <a:t>3</a:t>
            </a:r>
            <a:r>
              <a:rPr lang="tr-TR" sz="3600" b="1" baseline="30000" dirty="0" smtClean="0"/>
              <a:t>. İştirak Halinde Haksız Tahrik Bütün Suç Ortakları Bakımından Uygulanabilir mi</a:t>
            </a:r>
            <a:r>
              <a:rPr lang="tr-TR" sz="3600" b="1" baseline="30000" dirty="0" smtClean="0"/>
              <a:t>?</a:t>
            </a:r>
            <a:endParaRPr lang="tr-TR" sz="3600" baseline="30000" dirty="0" smtClean="0"/>
          </a:p>
          <a:p>
            <a:pPr algn="just"/>
            <a:r>
              <a:rPr lang="tr-TR" sz="3600" b="1" baseline="30000" dirty="0" smtClean="0"/>
              <a:t>4. Yaş küçüklüğü ve Haksız Tahrik Bir Arada Bulunabilir mi</a:t>
            </a:r>
            <a:r>
              <a:rPr lang="tr-TR" sz="3600" b="1" baseline="30000" dirty="0" smtClean="0"/>
              <a:t>?</a:t>
            </a:r>
          </a:p>
          <a:p>
            <a:pPr algn="just"/>
            <a:r>
              <a:rPr lang="tr-TR" sz="3600" b="1" baseline="30000" dirty="0" smtClean="0"/>
              <a:t>5. Kan gütme </a:t>
            </a:r>
            <a:r>
              <a:rPr lang="tr-TR" sz="3600" b="1" baseline="30000" dirty="0" err="1" smtClean="0"/>
              <a:t>saiki</a:t>
            </a:r>
            <a:r>
              <a:rPr lang="tr-TR" sz="3600" b="1" baseline="30000" dirty="0" smtClean="0"/>
              <a:t>, töre </a:t>
            </a:r>
            <a:r>
              <a:rPr lang="tr-TR" sz="3600" b="1" baseline="30000" dirty="0" err="1" smtClean="0"/>
              <a:t>saiki</a:t>
            </a:r>
            <a:r>
              <a:rPr lang="tr-TR" sz="3600" b="1" baseline="30000" dirty="0" smtClean="0"/>
              <a:t> (namus</a:t>
            </a:r>
            <a:r>
              <a:rPr lang="tr-TR" sz="3600" b="1" dirty="0" smtClean="0"/>
              <a:t>)</a:t>
            </a:r>
            <a:r>
              <a:rPr lang="tr-TR" sz="3600" b="1" baseline="30000" dirty="0" smtClean="0"/>
              <a:t> </a:t>
            </a:r>
            <a:r>
              <a:rPr lang="tr-TR" sz="3600" b="1" baseline="30000" dirty="0" smtClean="0"/>
              <a:t>ve haksız tahrik bir arada bulunabilir mi?</a:t>
            </a:r>
            <a:endParaRPr lang="tr-TR" sz="3600" baseline="30000" dirty="0" smtClean="0"/>
          </a:p>
          <a:p>
            <a:pPr algn="just"/>
            <a:r>
              <a:rPr lang="tr-TR" sz="3600" dirty="0" smtClean="0"/>
              <a:t>Kan gütme </a:t>
            </a:r>
            <a:r>
              <a:rPr lang="tr-TR" sz="3600" dirty="0" err="1" smtClean="0"/>
              <a:t>saikiyle</a:t>
            </a:r>
            <a:r>
              <a:rPr lang="tr-TR" sz="3600" dirty="0" smtClean="0"/>
              <a:t> öldürme suçunda fail, haksız fiilden duyulan hiddet veya şiddetli elem sebebiyle değil, aile akraba ve o çevrenin baskısıyla bir görev veya </a:t>
            </a:r>
            <a:r>
              <a:rPr lang="tr-TR" sz="3600" b="1" dirty="0" smtClean="0"/>
              <a:t>öç alma </a:t>
            </a:r>
            <a:r>
              <a:rPr lang="tr-TR" sz="3600" dirty="0" smtClean="0"/>
              <a:t>bilinciyle hareket etmektedir.</a:t>
            </a:r>
            <a:endParaRPr lang="tr-TR" sz="3600" baseline="30000" dirty="0" smtClean="0"/>
          </a:p>
          <a:p>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33</a:t>
            </a:fld>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631904"/>
          </a:xfrm>
        </p:spPr>
        <p:txBody>
          <a:bodyPr>
            <a:normAutofit/>
          </a:bodyPr>
          <a:lstStyle/>
          <a:p>
            <a:r>
              <a:rPr lang="tr-TR" b="1" dirty="0" smtClean="0"/>
              <a:t>Bu sebeple kan gütme </a:t>
            </a:r>
            <a:r>
              <a:rPr lang="tr-TR" b="1" dirty="0" err="1" smtClean="0"/>
              <a:t>saikiyle</a:t>
            </a:r>
            <a:r>
              <a:rPr lang="tr-TR" b="1" dirty="0" smtClean="0"/>
              <a:t> kasten öldürme suçunu işleyen fail hakkında haksız tahrik hükmü </a:t>
            </a:r>
            <a:r>
              <a:rPr lang="tr-TR" b="1" dirty="0" smtClean="0"/>
              <a:t>uygulanmaz.</a:t>
            </a:r>
          </a:p>
          <a:p>
            <a:r>
              <a:rPr lang="tr-TR" b="1" baseline="30000" dirty="0" smtClean="0"/>
              <a:t>Nitekim </a:t>
            </a:r>
            <a:r>
              <a:rPr lang="tr-TR" b="1" baseline="30000" dirty="0" err="1" smtClean="0"/>
              <a:t>yargıtay</a:t>
            </a:r>
            <a:r>
              <a:rPr lang="tr-TR" b="1" baseline="30000" dirty="0" smtClean="0"/>
              <a:t>, kan gütme </a:t>
            </a:r>
            <a:r>
              <a:rPr lang="tr-TR" b="1" baseline="30000" dirty="0" err="1" smtClean="0"/>
              <a:t>saikiyle</a:t>
            </a:r>
            <a:r>
              <a:rPr lang="tr-TR" b="1" baseline="30000" dirty="0" smtClean="0"/>
              <a:t> adam öldürme suçlarında, failin suç işlemesindeki sebebin acı ve öfke değil, </a:t>
            </a:r>
            <a:r>
              <a:rPr lang="tr-TR" sz="4000" baseline="30000" dirty="0" smtClean="0"/>
              <a:t>öç almak </a:t>
            </a:r>
            <a:r>
              <a:rPr lang="tr-TR" b="1" baseline="30000" dirty="0" smtClean="0"/>
              <a:t>olduğunu ifade etmiştir.</a:t>
            </a:r>
            <a:endParaRPr lang="tr-TR" baseline="30000" dirty="0" smtClean="0"/>
          </a:p>
          <a:p>
            <a:pPr algn="just"/>
            <a:r>
              <a:rPr lang="tr-TR" sz="4400" b="1" baseline="30000" dirty="0" smtClean="0"/>
              <a:t>Diğer yandan, kan gütme </a:t>
            </a:r>
            <a:r>
              <a:rPr lang="tr-TR" sz="4400" b="1" baseline="30000" dirty="0" err="1" smtClean="0"/>
              <a:t>saikiyle</a:t>
            </a:r>
            <a:r>
              <a:rPr lang="tr-TR" sz="4400" b="1" baseline="30000" dirty="0" smtClean="0"/>
              <a:t> öldürme kasten öldürme suçu bakımından cezayı ağırlaştıran nitelikli haldir. Aynı sebebin hem cezayı ağırlaştıran nitelikli hal hem de ceza indirimine (haksız tahrik) esas bir haksız fiil olarak kabul edilmesi mümkün değildir.</a:t>
            </a:r>
            <a:endParaRPr lang="tr-TR" sz="4400" baseline="30000" dirty="0" smtClean="0"/>
          </a:p>
          <a:p>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34</a:t>
            </a:fld>
            <a:endParaRPr lang="tr-T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48680"/>
            <a:ext cx="7498080" cy="5699720"/>
          </a:xfrm>
        </p:spPr>
        <p:txBody>
          <a:bodyPr/>
          <a:lstStyle/>
          <a:p>
            <a:r>
              <a:rPr lang="tr-TR" dirty="0" smtClean="0"/>
              <a:t>Yararlanılan kaynaklar:</a:t>
            </a:r>
          </a:p>
          <a:p>
            <a:pPr algn="just">
              <a:buNone/>
            </a:pPr>
            <a:r>
              <a:rPr lang="tr-TR" dirty="0" smtClean="0"/>
              <a:t>	Fatih BİRTEK; Ceza Hukuku Genel Hükümler</a:t>
            </a:r>
          </a:p>
          <a:p>
            <a:pPr algn="just">
              <a:buNone/>
            </a:pPr>
            <a:r>
              <a:rPr lang="tr-TR" dirty="0" smtClean="0"/>
              <a:t>	KOCA/ÜZÜLMEZ; Ceza Hukuku Genel Hükümler</a:t>
            </a:r>
          </a:p>
          <a:p>
            <a:pPr algn="just">
              <a:buNone/>
            </a:pPr>
            <a:r>
              <a:rPr lang="tr-TR" smtClean="0"/>
              <a:t>	ARTUK/GÖKCEN; </a:t>
            </a:r>
            <a:r>
              <a:rPr lang="tr-TR" smtClean="0"/>
              <a:t>Ceza Hukuku Genel Hükümler</a:t>
            </a: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35</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539552" y="908720"/>
            <a:ext cx="4038600" cy="3960440"/>
          </a:xfrm>
        </p:spPr>
        <p:txBody>
          <a:bodyPr>
            <a:normAutofit/>
          </a:bodyPr>
          <a:lstStyle/>
          <a:p>
            <a:pPr algn="just"/>
            <a:endParaRPr lang="tr-TR" sz="3500" b="1" baseline="30000" dirty="0" smtClean="0"/>
          </a:p>
          <a:p>
            <a:pPr algn="just"/>
            <a:r>
              <a:rPr lang="tr-TR" sz="3500" b="1" baseline="30000" dirty="0" smtClean="0"/>
              <a:t>Hiddet </a:t>
            </a:r>
            <a:r>
              <a:rPr lang="tr-TR" sz="3500" b="1" baseline="30000" dirty="0" smtClean="0"/>
              <a:t>kelimesinin</a:t>
            </a:r>
            <a:r>
              <a:rPr lang="tr-TR" sz="3500" baseline="30000" dirty="0" smtClean="0"/>
              <a:t> sözlük anlamına bakılacak olursa, </a:t>
            </a:r>
            <a:r>
              <a:rPr lang="tr-TR" sz="3500" u="sng" baseline="30000" dirty="0" smtClean="0"/>
              <a:t>gazap, öfke ve kızgınlık </a:t>
            </a:r>
            <a:r>
              <a:rPr lang="tr-TR" sz="3500" baseline="30000" dirty="0" smtClean="0"/>
              <a:t>olarak tanımlanmaktadır.</a:t>
            </a:r>
          </a:p>
          <a:p>
            <a:endParaRPr lang="tr-TR" dirty="0"/>
          </a:p>
        </p:txBody>
      </p:sp>
      <p:sp>
        <p:nvSpPr>
          <p:cNvPr id="4" name="3 İçerik Yer Tutucusu"/>
          <p:cNvSpPr>
            <a:spLocks noGrp="1"/>
          </p:cNvSpPr>
          <p:nvPr>
            <p:ph sz="half" idx="2"/>
          </p:nvPr>
        </p:nvSpPr>
        <p:spPr>
          <a:xfrm>
            <a:off x="4716016" y="836712"/>
            <a:ext cx="4038600" cy="4536504"/>
          </a:xfrm>
        </p:spPr>
        <p:txBody>
          <a:bodyPr>
            <a:normAutofit/>
          </a:bodyPr>
          <a:lstStyle/>
          <a:p>
            <a:endParaRPr lang="tr-TR" b="1" baseline="30000" dirty="0" smtClean="0"/>
          </a:p>
          <a:p>
            <a:pPr algn="just"/>
            <a:r>
              <a:rPr lang="tr-TR" sz="4000" b="1" baseline="30000" dirty="0" smtClean="0"/>
              <a:t>Şiddetli </a:t>
            </a:r>
            <a:r>
              <a:rPr lang="tr-TR" sz="4000" b="1" baseline="30000" dirty="0" smtClean="0"/>
              <a:t>elem</a:t>
            </a:r>
            <a:r>
              <a:rPr lang="tr-TR" sz="4000" baseline="30000" dirty="0" smtClean="0"/>
              <a:t> ise, </a:t>
            </a:r>
            <a:r>
              <a:rPr lang="tr-TR" sz="4000" u="sng" baseline="30000" dirty="0" smtClean="0"/>
              <a:t>acı keder ve üzüntü</a:t>
            </a:r>
            <a:r>
              <a:rPr lang="tr-TR" sz="4000" baseline="30000" dirty="0" smtClean="0"/>
              <a:t> anlamına gelmektedir. Kanuna göre elemin basit olması yeterli değildir. Şiddetli olması gerekmektedir.</a:t>
            </a:r>
          </a:p>
          <a:p>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5937523"/>
          </a:xfrm>
        </p:spPr>
        <p:txBody>
          <a:bodyPr>
            <a:normAutofit fontScale="92500" lnSpcReduction="10000"/>
          </a:bodyPr>
          <a:lstStyle/>
          <a:p>
            <a:pPr algn="just">
              <a:buFont typeface="Wingdings" pitchFamily="2" charset="2"/>
              <a:buChar char="Ø"/>
            </a:pPr>
            <a:r>
              <a:rPr lang="tr-TR" dirty="0" smtClean="0"/>
              <a:t>Hiddet ve şiddetli elem mağdurun gerçekleştirdiği haksız bir hareketten </a:t>
            </a:r>
            <a:r>
              <a:rPr lang="tr-TR" dirty="0" smtClean="0"/>
              <a:t>kaynaklanmalıdır.</a:t>
            </a:r>
          </a:p>
          <a:p>
            <a:pPr algn="just">
              <a:buNone/>
            </a:pPr>
            <a:endParaRPr lang="tr-TR" dirty="0" smtClean="0"/>
          </a:p>
          <a:p>
            <a:pPr algn="just">
              <a:buFont typeface="Wingdings" pitchFamily="2" charset="2"/>
              <a:buChar char="Ø"/>
            </a:pPr>
            <a:r>
              <a:rPr lang="tr-TR" b="1" dirty="0" smtClean="0"/>
              <a:t>Haksız fiilin failde hiddet veya şiddetli eleme yol açıp açmadığı objektif bir değerlendirme yapılarak</a:t>
            </a:r>
            <a:r>
              <a:rPr lang="tr-TR" dirty="0" smtClean="0"/>
              <a:t> tespit </a:t>
            </a:r>
            <a:r>
              <a:rPr lang="tr-TR" dirty="0" smtClean="0"/>
              <a:t>edilir.</a:t>
            </a:r>
          </a:p>
          <a:p>
            <a:pPr algn="just">
              <a:buFont typeface="Wingdings" pitchFamily="2" charset="2"/>
              <a:buChar char="Ø"/>
            </a:pPr>
            <a:endParaRPr lang="tr-TR" b="1" dirty="0" smtClean="0"/>
          </a:p>
          <a:p>
            <a:pPr algn="just">
              <a:buFont typeface="Wingdings" pitchFamily="2" charset="2"/>
              <a:buChar char="Ø"/>
            </a:pPr>
            <a:r>
              <a:rPr lang="tr-TR" b="1" dirty="0" smtClean="0"/>
              <a:t>Objektif Kriter Nedir? </a:t>
            </a:r>
            <a:r>
              <a:rPr lang="tr-TR" dirty="0" smtClean="0"/>
              <a:t>haksız fiil gerçekleştiği zaman veya öğrenildiği zaman makul ve ortalama bir kişi bakımından da hiddet ve şiddetli elem doğurabilecek nitelikte mi araştırılmak suretiyle yapılacaktır.</a:t>
            </a:r>
            <a:endParaRPr lang="tr-TR" b="1"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buFont typeface="Wingdings" pitchFamily="2" charset="2"/>
              <a:buChar char="Ø"/>
            </a:pPr>
            <a:r>
              <a:rPr lang="tr-TR" b="1" dirty="0" smtClean="0"/>
              <a:t>Faildeki özel bilgilerin de dikkate alınması gerekmektedir</a:t>
            </a:r>
            <a:r>
              <a:rPr lang="tr-TR" dirty="0" smtClean="0"/>
              <a:t>. </a:t>
            </a:r>
            <a:endParaRPr lang="tr-TR" dirty="0" smtClean="0"/>
          </a:p>
          <a:p>
            <a:pPr algn="just">
              <a:buNone/>
            </a:pPr>
            <a:endParaRPr lang="tr-TR" baseline="30000" dirty="0" smtClean="0"/>
          </a:p>
          <a:p>
            <a:pPr algn="just">
              <a:buNone/>
            </a:pPr>
            <a:r>
              <a:rPr lang="tr-TR" baseline="30000" dirty="0" smtClean="0"/>
              <a:t>	</a:t>
            </a:r>
            <a:r>
              <a:rPr lang="tr-TR" sz="3600" baseline="30000" dirty="0" smtClean="0"/>
              <a:t>Örneğin </a:t>
            </a:r>
            <a:r>
              <a:rPr lang="tr-TR" sz="3600" baseline="30000" dirty="0" smtClean="0"/>
              <a:t>eşinin aldattığı bir kişiye boynuz işareti yapılması.</a:t>
            </a:r>
          </a:p>
          <a:p>
            <a:pPr algn="just">
              <a:buNone/>
            </a:pPr>
            <a:endParaRPr lang="tr-TR" u="sng"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pic>
        <p:nvPicPr>
          <p:cNvPr id="1026" name="Picture 2" descr="C:\Users\user1\Desktop\kadıköy.jpg"/>
          <p:cNvPicPr>
            <a:picLocks noChangeAspect="1" noChangeArrowheads="1"/>
          </p:cNvPicPr>
          <p:nvPr/>
        </p:nvPicPr>
        <p:blipFill>
          <a:blip r:embed="rId2" cstate="print"/>
          <a:srcRect/>
          <a:stretch>
            <a:fillRect/>
          </a:stretch>
        </p:blipFill>
        <p:spPr bwMode="auto">
          <a:xfrm>
            <a:off x="827584" y="2060848"/>
            <a:ext cx="7305908" cy="403244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a:bodyPr>
          <a:lstStyle/>
          <a:p>
            <a:pPr algn="ctr">
              <a:buNone/>
            </a:pPr>
            <a:r>
              <a:rPr lang="tr-TR" sz="3600" dirty="0" smtClean="0"/>
              <a:t>	!TARTIŞMA!</a:t>
            </a:r>
          </a:p>
          <a:p>
            <a:pPr algn="just">
              <a:buFont typeface="Wingdings" pitchFamily="2" charset="2"/>
              <a:buChar char="Ø"/>
            </a:pPr>
            <a:r>
              <a:rPr lang="tr-TR" sz="3600" b="1" dirty="0" smtClean="0"/>
              <a:t>N</a:t>
            </a:r>
            <a:r>
              <a:rPr lang="tr-TR" sz="3600" b="1" dirty="0" smtClean="0"/>
              <a:t>ormal </a:t>
            </a:r>
            <a:r>
              <a:rPr lang="tr-TR" sz="3600" b="1" dirty="0" smtClean="0"/>
              <a:t>bir insanda hiddet ve elem oluşturmayacak bir hareketin failin ruhsal yapısı nedeniyle hiddet ve elem doğurmuş</a:t>
            </a:r>
            <a:r>
              <a:rPr lang="tr-TR" sz="3600" dirty="0" smtClean="0"/>
              <a:t> </a:t>
            </a:r>
            <a:r>
              <a:rPr lang="tr-TR" sz="3600" dirty="0" smtClean="0"/>
              <a:t>olması haksız tahrik kapsamında mıdır?</a:t>
            </a:r>
          </a:p>
          <a:p>
            <a:pPr algn="just">
              <a:buNone/>
            </a:pPr>
            <a:r>
              <a:rPr lang="tr-TR" sz="2800" b="1" dirty="0" smtClean="0"/>
              <a:t>	GÖRÜŞ: bu </a:t>
            </a:r>
            <a:r>
              <a:rPr lang="tr-TR" sz="2800" b="1" dirty="0" smtClean="0"/>
              <a:t>durumda fiil, mağdurun haksız hareketinden değil, failin bu ruhsal durumundan </a:t>
            </a:r>
            <a:r>
              <a:rPr lang="tr-TR" sz="2800" b="1" dirty="0" smtClean="0"/>
              <a:t>KAYNAKLANDIĞINDAN haksız tahrik uygulanmaz.</a:t>
            </a:r>
            <a:endParaRPr lang="tr-TR" sz="2800"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692696"/>
            <a:ext cx="8229600" cy="1143000"/>
          </a:xfrm>
        </p:spPr>
        <p:style>
          <a:lnRef idx="2">
            <a:schemeClr val="accent2"/>
          </a:lnRef>
          <a:fillRef idx="1">
            <a:schemeClr val="lt1"/>
          </a:fillRef>
          <a:effectRef idx="0">
            <a:schemeClr val="accent2"/>
          </a:effectRef>
          <a:fontRef idx="minor">
            <a:schemeClr val="dk1"/>
          </a:fontRef>
        </p:style>
        <p:txBody>
          <a:bodyPr>
            <a:noAutofit/>
          </a:bodyPr>
          <a:lstStyle/>
          <a:p>
            <a:pPr algn="ctr"/>
            <a:r>
              <a:rPr lang="tr-TR" sz="4000" dirty="0" smtClean="0"/>
              <a:t>HAKSIZ TAHRİKİN HUKUKİ NİTELİĞİ</a:t>
            </a:r>
            <a:endParaRPr lang="tr-TR" sz="4000" dirty="0"/>
          </a:p>
        </p:txBody>
      </p:sp>
      <p:sp>
        <p:nvSpPr>
          <p:cNvPr id="3" name="2 İçerik Yer Tutucusu"/>
          <p:cNvSpPr>
            <a:spLocks noGrp="1"/>
          </p:cNvSpPr>
          <p:nvPr>
            <p:ph idx="1"/>
          </p:nvPr>
        </p:nvSpPr>
        <p:spPr/>
        <p:txBody>
          <a:bodyPr>
            <a:normAutofit/>
          </a:bodyPr>
          <a:lstStyle/>
          <a:p>
            <a:pPr algn="just">
              <a:buFont typeface="Wingdings" pitchFamily="2" charset="2"/>
              <a:buChar char="Ø"/>
            </a:pPr>
            <a:endParaRPr lang="tr-TR" sz="4800" baseline="30000" dirty="0" smtClean="0"/>
          </a:p>
          <a:p>
            <a:pPr algn="just">
              <a:buFont typeface="Wingdings" pitchFamily="2" charset="2"/>
              <a:buChar char="Ø"/>
            </a:pPr>
            <a:r>
              <a:rPr lang="tr-TR" sz="4300" baseline="30000" dirty="0" smtClean="0"/>
              <a:t>Ceza </a:t>
            </a:r>
            <a:r>
              <a:rPr lang="tr-TR" sz="4300" baseline="30000" dirty="0" smtClean="0"/>
              <a:t>sorumluluğunu </a:t>
            </a:r>
            <a:r>
              <a:rPr lang="tr-TR" sz="4300" b="1" baseline="30000" dirty="0" smtClean="0"/>
              <a:t>AZALTAN</a:t>
            </a:r>
            <a:r>
              <a:rPr lang="tr-TR" sz="4300" baseline="30000" dirty="0" smtClean="0"/>
              <a:t> bir nedendir.</a:t>
            </a:r>
          </a:p>
          <a:p>
            <a:pPr algn="just">
              <a:buFont typeface="Wingdings" pitchFamily="2" charset="2"/>
              <a:buChar char="Ø"/>
            </a:pPr>
            <a:r>
              <a:rPr lang="tr-TR" sz="4300" baseline="30000" dirty="0" smtClean="0"/>
              <a:t>Haksız tahrik altında işlenen fiil suç ve haksızlık içeriğini korumaktadır. </a:t>
            </a:r>
          </a:p>
          <a:p>
            <a:pPr algn="just">
              <a:buFont typeface="Wingdings" pitchFamily="2" charset="2"/>
              <a:buChar char="Ø"/>
            </a:pPr>
            <a:r>
              <a:rPr lang="tr-TR" sz="4300" baseline="30000" dirty="0" smtClean="0"/>
              <a:t>Haksız tahrik koşulları gerçekleştiğinde niteliğine uygun olduğu takdirde her suç bakımından uygulanabilen </a:t>
            </a:r>
            <a:r>
              <a:rPr lang="tr-TR" sz="4300" b="1" baseline="30000" dirty="0" smtClean="0"/>
              <a:t>genel bir hükümdür. </a:t>
            </a:r>
            <a:r>
              <a:rPr lang="tr-TR" sz="4300" baseline="30000" dirty="0" smtClean="0"/>
              <a:t>Ancak </a:t>
            </a:r>
            <a:r>
              <a:rPr lang="tr-TR" sz="4300" b="1" baseline="30000" dirty="0" smtClean="0"/>
              <a:t>hakaret suçu </a:t>
            </a:r>
            <a:r>
              <a:rPr lang="tr-TR" sz="4300" baseline="30000" dirty="0" smtClean="0"/>
              <a:t>için </a:t>
            </a:r>
            <a:r>
              <a:rPr lang="tr-TR" sz="4300" b="1" baseline="30000" dirty="0" smtClean="0"/>
              <a:t>özel bir haksız tahrik hali</a:t>
            </a:r>
            <a:r>
              <a:rPr lang="tr-TR" sz="4300" baseline="30000" dirty="0" smtClean="0"/>
              <a:t> mevcuttur.</a:t>
            </a:r>
          </a:p>
          <a:p>
            <a:pPr algn="just">
              <a:buFont typeface="Wingdings" pitchFamily="2" charset="2"/>
              <a:buChar char="Ø"/>
            </a:pPr>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lgn="ctr">
              <a:buNone/>
            </a:pPr>
            <a:r>
              <a:rPr lang="tr-TR" sz="2800" dirty="0" smtClean="0"/>
              <a:t>!</a:t>
            </a:r>
            <a:r>
              <a:rPr lang="tr-TR" sz="2800" b="1" dirty="0" smtClean="0"/>
              <a:t>TCK M. 129!</a:t>
            </a:r>
          </a:p>
          <a:p>
            <a:pPr algn="ctr"/>
            <a:r>
              <a:rPr lang="tr-TR" sz="4000" baseline="30000" dirty="0" smtClean="0"/>
              <a:t>(1)</a:t>
            </a:r>
            <a:r>
              <a:rPr lang="tr-TR" sz="4000" dirty="0" smtClean="0"/>
              <a:t> </a:t>
            </a:r>
            <a:r>
              <a:rPr lang="tr-TR" sz="4000" baseline="30000" dirty="0" smtClean="0"/>
              <a:t>Hakaret </a:t>
            </a:r>
            <a:r>
              <a:rPr lang="tr-TR" sz="4000" baseline="30000" dirty="0" smtClean="0"/>
              <a:t>suçunun haksız bir fiile tepki olarak işlenmesi halinde, verilecek ceza üçte birine kadar </a:t>
            </a:r>
            <a:r>
              <a:rPr lang="tr-TR" sz="4000" b="1" baseline="30000" dirty="0" smtClean="0"/>
              <a:t>indirilebileceği gibi</a:t>
            </a:r>
            <a:r>
              <a:rPr lang="tr-TR" sz="4000" baseline="30000" dirty="0" smtClean="0"/>
              <a:t>, </a:t>
            </a:r>
            <a:r>
              <a:rPr lang="tr-TR" sz="4000" b="1" baseline="30000" dirty="0" smtClean="0"/>
              <a:t>ceza vermekten de vazgeçilebilir. </a:t>
            </a:r>
            <a:endParaRPr lang="tr-TR" sz="4000" baseline="30000" dirty="0" smtClean="0"/>
          </a:p>
          <a:p>
            <a:pPr algn="ctr"/>
            <a:r>
              <a:rPr lang="tr-TR" sz="4000" b="1" baseline="30000" dirty="0" smtClean="0"/>
              <a:t>(2)</a:t>
            </a:r>
            <a:r>
              <a:rPr lang="tr-TR" sz="4000" baseline="30000" dirty="0" smtClean="0"/>
              <a:t> Bu suçun, kasten yaralama suçuna tepki olarak işlenmesi halinde, kişiye </a:t>
            </a:r>
            <a:r>
              <a:rPr lang="tr-TR" sz="4000" b="1" baseline="30000" dirty="0" smtClean="0"/>
              <a:t>ceza verilmez.</a:t>
            </a:r>
            <a:endParaRPr lang="tr-TR" sz="4000" baseline="30000" dirty="0" smtClean="0"/>
          </a:p>
          <a:p>
            <a:pPr algn="ctr"/>
            <a:r>
              <a:rPr lang="tr-TR" sz="4000" b="1" baseline="30000" dirty="0" smtClean="0"/>
              <a:t> (3) </a:t>
            </a:r>
            <a:r>
              <a:rPr lang="tr-TR" sz="4000" baseline="30000" dirty="0" smtClean="0"/>
              <a:t>Hakaret suçunun karşılıklı olarak işlenmesi halinde, olayın mahiyetine göre, taraflardan her ikisi veya biri hakkında verilecek ceza üçte birine kadar </a:t>
            </a:r>
            <a:r>
              <a:rPr lang="tr-TR" sz="4000" b="1" baseline="30000" dirty="0" smtClean="0"/>
              <a:t>indirilebileceği gibi</a:t>
            </a:r>
            <a:r>
              <a:rPr lang="tr-TR" sz="4000" baseline="30000" dirty="0" smtClean="0"/>
              <a:t>, </a:t>
            </a:r>
            <a:r>
              <a:rPr lang="tr-TR" sz="4000" b="1" baseline="30000" dirty="0" smtClean="0"/>
              <a:t>ceza vermekten de vazgeçilebilir.</a:t>
            </a:r>
            <a:endParaRPr lang="tr-TR" sz="4000" baseline="30000" dirty="0" smtClean="0"/>
          </a:p>
          <a:p>
            <a:pPr algn="ctr">
              <a:buNone/>
            </a:pPr>
            <a:endParaRPr lang="tr-TR" sz="2800" dirty="0"/>
          </a:p>
        </p:txBody>
      </p:sp>
      <p:sp>
        <p:nvSpPr>
          <p:cNvPr id="5" name="4 Altbilgi Yer Tutucusu"/>
          <p:cNvSpPr>
            <a:spLocks noGrp="1"/>
          </p:cNvSpPr>
          <p:nvPr>
            <p:ph type="ftr" sz="quarter" idx="11"/>
          </p:nvPr>
        </p:nvSpPr>
        <p:spPr/>
        <p:txBody>
          <a:bodyPr/>
          <a:lstStyle/>
          <a:p>
            <a:endParaRPr lang="tr-TR" sz="2800" dirty="0" smtClean="0"/>
          </a:p>
          <a:p>
            <a:endParaRPr lang="tr-TR" sz="2800" dirty="0" smtClean="0"/>
          </a:p>
          <a:p>
            <a:endParaRPr lang="tr-TR" sz="2800" dirty="0" smtClean="0"/>
          </a:p>
          <a:p>
            <a:endParaRPr lang="tr-TR" sz="2800" dirty="0" smtClean="0"/>
          </a:p>
          <a:p>
            <a:endParaRPr lang="tr-TR" sz="2800" dirty="0" smtClean="0"/>
          </a:p>
          <a:p>
            <a:endParaRPr lang="tr-TR" sz="2800" dirty="0" smtClean="0"/>
          </a:p>
          <a:p>
            <a:r>
              <a:rPr lang="tr-TR" sz="1800" dirty="0" smtClean="0"/>
              <a:t>Arş</a:t>
            </a:r>
            <a:r>
              <a:rPr lang="tr-TR" sz="1800" dirty="0" smtClean="0"/>
              <a:t>. Gör. Burak BİLGE</a:t>
            </a:r>
            <a:endParaRPr lang="tr-TR" sz="1800" dirty="0"/>
          </a:p>
        </p:txBody>
      </p:sp>
      <p:sp>
        <p:nvSpPr>
          <p:cNvPr id="4" name="3 Slayt Numarası Yer Tutucusu"/>
          <p:cNvSpPr>
            <a:spLocks noGrp="1"/>
          </p:cNvSpPr>
          <p:nvPr>
            <p:ph type="sldNum" sz="quarter" idx="12"/>
          </p:nvPr>
        </p:nvSpPr>
        <p:spPr/>
        <p:txBody>
          <a:bodyPr/>
          <a:lstStyle/>
          <a:p>
            <a:fld id="{B1DEFA8C-F947-479F-BE07-76B6B3F80BF1}" type="slidenum">
              <a:rPr lang="tr-TR" sz="2800" smtClean="0"/>
              <a:pPr/>
              <a:t>9</a:t>
            </a:fld>
            <a:endParaRPr lang="tr-TR" sz="280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668</TotalTime>
  <Words>2207</Words>
  <Application>Microsoft Office PowerPoint</Application>
  <PresentationFormat>Ekran Gösterisi (4:3)</PresentationFormat>
  <Paragraphs>224</Paragraphs>
  <Slides>35</Slides>
  <Notes>0</Notes>
  <HiddenSlides>0</HiddenSlides>
  <MMClips>1</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Gündönümü</vt:lpstr>
      <vt:lpstr>     CEZA SORUMLULUĞUNU AZALTAN BİR SEBEP OLARAK  HAKSIZ TAHRİK</vt:lpstr>
      <vt:lpstr>Haksız Tahrik Nedir?</vt:lpstr>
      <vt:lpstr>Slayt 3</vt:lpstr>
      <vt:lpstr>Slayt 4</vt:lpstr>
      <vt:lpstr>Slayt 5</vt:lpstr>
      <vt:lpstr>Slayt 6</vt:lpstr>
      <vt:lpstr>Slayt 7</vt:lpstr>
      <vt:lpstr>HAKSIZ TAHRİKİN HUKUKİ NİTELİĞİ</vt:lpstr>
      <vt:lpstr>Slayt 9</vt:lpstr>
      <vt:lpstr>Slayt 10</vt:lpstr>
      <vt:lpstr>Slayt 11</vt:lpstr>
      <vt:lpstr>Slayt 12</vt:lpstr>
      <vt:lpstr>HAKSIZ TAHRİKİN ŞARTLARI</vt:lpstr>
      <vt:lpstr>Slayt 14</vt:lpstr>
      <vt:lpstr>Slayt 15</vt:lpstr>
      <vt:lpstr>Slayt 16</vt:lpstr>
      <vt:lpstr>Slayt 17</vt:lpstr>
      <vt:lpstr>Slayt 18</vt:lpstr>
      <vt:lpstr>Slayt 19</vt:lpstr>
      <vt:lpstr>Slayt 20</vt:lpstr>
      <vt:lpstr>Slayt 21</vt:lpstr>
      <vt:lpstr>Haksız Tahrikte Oran Aranmalı mıdır?</vt:lpstr>
      <vt:lpstr>Slayt 23</vt:lpstr>
      <vt:lpstr>Slayt 24</vt:lpstr>
      <vt:lpstr>HAKSIZ TAHRİK BAKIMINDAN ÖNEM ARZ EDEN BAZI MESELELER </vt:lpstr>
      <vt:lpstr>Slayt 26</vt:lpstr>
      <vt:lpstr>Slayt 27</vt:lpstr>
      <vt:lpstr>Slayt 28</vt:lpstr>
      <vt:lpstr>Slayt 29</vt:lpstr>
      <vt:lpstr>Slayt 30</vt:lpstr>
      <vt:lpstr>Slayt 31</vt:lpstr>
      <vt:lpstr>Slayt 32</vt:lpstr>
      <vt:lpstr>Slayt 33</vt:lpstr>
      <vt:lpstr>Slayt 34</vt:lpstr>
      <vt:lpstr>Slayt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DOPİNG</dc:title>
  <dc:creator>user1</dc:creator>
  <cp:lastModifiedBy>Burak BİLGE</cp:lastModifiedBy>
  <cp:revision>78</cp:revision>
  <dcterms:created xsi:type="dcterms:W3CDTF">2017-10-31T10:41:43Z</dcterms:created>
  <dcterms:modified xsi:type="dcterms:W3CDTF">2019-02-28T21:30:04Z</dcterms:modified>
</cp:coreProperties>
</file>