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59"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5" r:id="rId25"/>
    <p:sldId id="279" r:id="rId26"/>
    <p:sldId id="296" r:id="rId27"/>
    <p:sldId id="280" r:id="rId28"/>
    <p:sldId id="297" r:id="rId29"/>
    <p:sldId id="281" r:id="rId30"/>
    <p:sldId id="298" r:id="rId31"/>
    <p:sldId id="282" r:id="rId32"/>
    <p:sldId id="283" r:id="rId33"/>
    <p:sldId id="300" r:id="rId34"/>
    <p:sldId id="284" r:id="rId35"/>
    <p:sldId id="301" r:id="rId36"/>
    <p:sldId id="285" r:id="rId37"/>
    <p:sldId id="302" r:id="rId38"/>
    <p:sldId id="286" r:id="rId39"/>
    <p:sldId id="303" r:id="rId40"/>
    <p:sldId id="287" r:id="rId41"/>
    <p:sldId id="304" r:id="rId42"/>
    <p:sldId id="288" r:id="rId43"/>
    <p:sldId id="305" r:id="rId44"/>
    <p:sldId id="290" r:id="rId45"/>
    <p:sldId id="306" r:id="rId46"/>
    <p:sldId id="291" r:id="rId47"/>
    <p:sldId id="292" r:id="rId48"/>
    <p:sldId id="293" r:id="rId49"/>
    <p:sldId id="294" r:id="rId5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3B3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AFF2D8-A450-4040-A42E-9013E854CB0B}"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tr-TR"/>
        </a:p>
      </dgm:t>
    </dgm:pt>
    <dgm:pt modelId="{1B12B0FD-831E-4756-B7BC-94D2FA72DB6A}">
      <dgm:prSet phldrT="[Metin]"/>
      <dgm:spPr/>
      <dgm:t>
        <a:bodyPr/>
        <a:lstStyle/>
        <a:p>
          <a:r>
            <a:rPr lang="tr-TR" dirty="0" smtClean="0"/>
            <a:t>Hukuka Aykırı ve fakat bağlayıcı emrin yerine getirilmesi (24/4, kusurluluğu kaldıran hal</a:t>
          </a:r>
          <a:endParaRPr lang="tr-TR" dirty="0"/>
        </a:p>
      </dgm:t>
    </dgm:pt>
    <dgm:pt modelId="{1C864FA6-4257-4646-83EF-D3EF632C4149}" type="parTrans" cxnId="{62799241-A6E1-4244-94DF-AB9AB7A4CF36}">
      <dgm:prSet/>
      <dgm:spPr/>
      <dgm:t>
        <a:bodyPr/>
        <a:lstStyle/>
        <a:p>
          <a:endParaRPr lang="tr-TR"/>
        </a:p>
      </dgm:t>
    </dgm:pt>
    <dgm:pt modelId="{07DDC7F4-C081-4090-9C72-E3766C88CF70}" type="sibTrans" cxnId="{62799241-A6E1-4244-94DF-AB9AB7A4CF36}">
      <dgm:prSet/>
      <dgm:spPr/>
      <dgm:t>
        <a:bodyPr/>
        <a:lstStyle/>
        <a:p>
          <a:endParaRPr lang="tr-TR"/>
        </a:p>
      </dgm:t>
    </dgm:pt>
    <dgm:pt modelId="{F59E5759-AD40-4FC1-8146-99C5A86C7A5D}">
      <dgm:prSet phldrT="[Metin]"/>
      <dgm:spPr/>
      <dgm:t>
        <a:bodyPr/>
        <a:lstStyle/>
        <a:p>
          <a:r>
            <a:rPr lang="tr-TR" dirty="0" smtClean="0"/>
            <a:t>Zorunluluk Hali (24/2,kusurluluğu kaldıran hal)</a:t>
          </a:r>
          <a:endParaRPr lang="tr-TR" dirty="0"/>
        </a:p>
      </dgm:t>
    </dgm:pt>
    <dgm:pt modelId="{2C5FAD53-12AC-4B9F-8F16-EEFE4C93F09C}" type="parTrans" cxnId="{6A833FC3-B9F7-4CB8-91F6-4BA16AA44079}">
      <dgm:prSet/>
      <dgm:spPr/>
      <dgm:t>
        <a:bodyPr/>
        <a:lstStyle/>
        <a:p>
          <a:endParaRPr lang="tr-TR"/>
        </a:p>
      </dgm:t>
    </dgm:pt>
    <dgm:pt modelId="{719B2B35-9328-4FE5-AA25-61A0B61B2290}" type="sibTrans" cxnId="{6A833FC3-B9F7-4CB8-91F6-4BA16AA44079}">
      <dgm:prSet/>
      <dgm:spPr/>
      <dgm:t>
        <a:bodyPr/>
        <a:lstStyle/>
        <a:p>
          <a:endParaRPr lang="tr-TR"/>
        </a:p>
      </dgm:t>
    </dgm:pt>
    <dgm:pt modelId="{D52E4AFD-04B2-471A-867D-6A951E95C6BD}">
      <dgm:prSet phldrT="[Metin]"/>
      <dgm:spPr/>
      <dgm:t>
        <a:bodyPr/>
        <a:lstStyle/>
        <a:p>
          <a:r>
            <a:rPr lang="tr-TR" dirty="0" err="1" smtClean="0"/>
            <a:t>HUN’de</a:t>
          </a:r>
          <a:r>
            <a:rPr lang="tr-TR" dirty="0" smtClean="0"/>
            <a:t> sınırın aşılması(TCK 27/1, kaldıran veya azaltan hal)</a:t>
          </a:r>
          <a:endParaRPr lang="tr-TR" dirty="0"/>
        </a:p>
      </dgm:t>
    </dgm:pt>
    <dgm:pt modelId="{9A266DB3-1C5B-425F-86D9-A30C785A3A50}" type="parTrans" cxnId="{B5F4B44B-F7CB-4669-8A43-8E5486C3874A}">
      <dgm:prSet/>
      <dgm:spPr/>
      <dgm:t>
        <a:bodyPr/>
        <a:lstStyle/>
        <a:p>
          <a:endParaRPr lang="tr-TR"/>
        </a:p>
      </dgm:t>
    </dgm:pt>
    <dgm:pt modelId="{9D5A0A09-3D4F-4474-99CC-8376F62BF504}" type="sibTrans" cxnId="{B5F4B44B-F7CB-4669-8A43-8E5486C3874A}">
      <dgm:prSet/>
      <dgm:spPr/>
      <dgm:t>
        <a:bodyPr/>
        <a:lstStyle/>
        <a:p>
          <a:endParaRPr lang="tr-TR"/>
        </a:p>
      </dgm:t>
    </dgm:pt>
    <dgm:pt modelId="{E9614230-3B41-4149-91B8-DF044FA8E2DD}">
      <dgm:prSet phldrT="[Metin]"/>
      <dgm:spPr/>
      <dgm:t>
        <a:bodyPr/>
        <a:lstStyle/>
        <a:p>
          <a:r>
            <a:rPr lang="tr-TR" dirty="0" smtClean="0"/>
            <a:t>Meşru müdafaada sınırın korku,telaş veya heyecan ile aşılması (27/2)</a:t>
          </a:r>
          <a:endParaRPr lang="tr-TR" dirty="0"/>
        </a:p>
      </dgm:t>
    </dgm:pt>
    <dgm:pt modelId="{12335B68-6382-4583-9EC8-45F9592B6A78}" type="parTrans" cxnId="{E42EDCDC-44A1-4AAF-BEB9-B59BD499B8DC}">
      <dgm:prSet/>
      <dgm:spPr/>
      <dgm:t>
        <a:bodyPr/>
        <a:lstStyle/>
        <a:p>
          <a:endParaRPr lang="tr-TR"/>
        </a:p>
      </dgm:t>
    </dgm:pt>
    <dgm:pt modelId="{493CF9EE-0B6B-466E-B594-1E326AB7179B}" type="sibTrans" cxnId="{E42EDCDC-44A1-4AAF-BEB9-B59BD499B8DC}">
      <dgm:prSet/>
      <dgm:spPr/>
      <dgm:t>
        <a:bodyPr/>
        <a:lstStyle/>
        <a:p>
          <a:endParaRPr lang="tr-TR"/>
        </a:p>
      </dgm:t>
    </dgm:pt>
    <dgm:pt modelId="{B2F7276A-ACBE-4EB0-A3F5-5613F4CD6652}">
      <dgm:prSet phldrT="[Metin]"/>
      <dgm:spPr/>
      <dgm:t>
        <a:bodyPr/>
        <a:lstStyle/>
        <a:p>
          <a:r>
            <a:rPr lang="tr-TR" dirty="0" smtClean="0"/>
            <a:t>Cebir ve şiddet veya tehdit ve korkutma (TCK28, kusurluluğu kaldıran hal)</a:t>
          </a:r>
          <a:endParaRPr lang="tr-TR" dirty="0"/>
        </a:p>
      </dgm:t>
    </dgm:pt>
    <dgm:pt modelId="{2BA99EF5-CCF9-420A-BFFC-3DFE4A88CAD2}" type="parTrans" cxnId="{B7D7500B-D01F-4A4F-97F1-A754CD7D12D8}">
      <dgm:prSet/>
      <dgm:spPr/>
      <dgm:t>
        <a:bodyPr/>
        <a:lstStyle/>
        <a:p>
          <a:endParaRPr lang="tr-TR"/>
        </a:p>
      </dgm:t>
    </dgm:pt>
    <dgm:pt modelId="{94EF366A-9DDE-41CC-89F8-4359C6A2F9E9}" type="sibTrans" cxnId="{B7D7500B-D01F-4A4F-97F1-A754CD7D12D8}">
      <dgm:prSet/>
      <dgm:spPr/>
      <dgm:t>
        <a:bodyPr/>
        <a:lstStyle/>
        <a:p>
          <a:endParaRPr lang="tr-TR"/>
        </a:p>
      </dgm:t>
    </dgm:pt>
    <dgm:pt modelId="{58BC72E6-B91D-4406-BC2D-B863D00DBF8C}">
      <dgm:prSet/>
      <dgm:spPr/>
      <dgm:t>
        <a:bodyPr/>
        <a:lstStyle/>
        <a:p>
          <a:r>
            <a:rPr lang="tr-TR" dirty="0" smtClean="0"/>
            <a:t>Kusurluluğu etkileyen sebeplerde yanılma (30/3, kaldıran veya azaltan hal)</a:t>
          </a:r>
          <a:endParaRPr lang="tr-TR" dirty="0"/>
        </a:p>
      </dgm:t>
    </dgm:pt>
    <dgm:pt modelId="{35DAA50A-A603-4227-8F63-DFFB0002F625}" type="parTrans" cxnId="{FCA3BDBF-7FF8-4190-B645-6D44552CFBE5}">
      <dgm:prSet/>
      <dgm:spPr/>
      <dgm:t>
        <a:bodyPr/>
        <a:lstStyle/>
        <a:p>
          <a:endParaRPr lang="tr-TR"/>
        </a:p>
      </dgm:t>
    </dgm:pt>
    <dgm:pt modelId="{9496A4F3-6101-4732-AA6D-48C76A166D7A}" type="sibTrans" cxnId="{FCA3BDBF-7FF8-4190-B645-6D44552CFBE5}">
      <dgm:prSet/>
      <dgm:spPr/>
      <dgm:t>
        <a:bodyPr/>
        <a:lstStyle/>
        <a:p>
          <a:endParaRPr lang="tr-TR"/>
        </a:p>
      </dgm:t>
    </dgm:pt>
    <dgm:pt modelId="{AE6DBC8C-E0B8-4F42-A0E6-0B8FCD7180B6}">
      <dgm:prSet/>
      <dgm:spPr/>
      <dgm:t>
        <a:bodyPr/>
        <a:lstStyle/>
        <a:p>
          <a:r>
            <a:rPr lang="tr-TR" dirty="0" smtClean="0"/>
            <a:t>Haksız Tahrik (TCK29, azaltan hal); Yaş Küçüklüğü (TCK m. 31); Akıl Hastalığı, Sağır ve dilsizlik</a:t>
          </a:r>
          <a:endParaRPr lang="tr-TR" dirty="0"/>
        </a:p>
      </dgm:t>
    </dgm:pt>
    <dgm:pt modelId="{3F224C96-55A3-41F9-BF25-618E982A6385}" type="parTrans" cxnId="{7CBE69FC-0AC9-466E-9BE4-A8347509D73B}">
      <dgm:prSet/>
      <dgm:spPr/>
      <dgm:t>
        <a:bodyPr/>
        <a:lstStyle/>
        <a:p>
          <a:endParaRPr lang="tr-TR"/>
        </a:p>
      </dgm:t>
    </dgm:pt>
    <dgm:pt modelId="{F42AC7B3-96C0-42D2-A22C-C7A7AE1635FA}" type="sibTrans" cxnId="{7CBE69FC-0AC9-466E-9BE4-A8347509D73B}">
      <dgm:prSet/>
      <dgm:spPr/>
      <dgm:t>
        <a:bodyPr/>
        <a:lstStyle/>
        <a:p>
          <a:endParaRPr lang="tr-TR"/>
        </a:p>
      </dgm:t>
    </dgm:pt>
    <dgm:pt modelId="{E76B6A7D-81A6-4607-A610-5F7DC4D55B67}">
      <dgm:prSet/>
      <dgm:spPr/>
      <dgm:t>
        <a:bodyPr/>
        <a:lstStyle/>
        <a:p>
          <a:r>
            <a:rPr lang="tr-TR" dirty="0" smtClean="0"/>
            <a:t>Haksızlık Yanılgısı (TCK 30/4, Kusurluluğu kaldıran hal)</a:t>
          </a:r>
          <a:endParaRPr lang="tr-TR" dirty="0"/>
        </a:p>
      </dgm:t>
    </dgm:pt>
    <dgm:pt modelId="{AC2CB6BD-0DAF-4136-9646-7FEFDCCCCFFA}" type="parTrans" cxnId="{12120469-E74A-4ECD-A280-AAF4681FB7D6}">
      <dgm:prSet/>
      <dgm:spPr/>
    </dgm:pt>
    <dgm:pt modelId="{D273F462-D103-4978-B752-CE6193ADDF45}" type="sibTrans" cxnId="{12120469-E74A-4ECD-A280-AAF4681FB7D6}">
      <dgm:prSet/>
      <dgm:spPr/>
    </dgm:pt>
    <dgm:pt modelId="{780DCB34-7C5B-445A-A9F6-333C374F885C}">
      <dgm:prSet/>
      <dgm:spPr/>
      <dgm:t>
        <a:bodyPr/>
        <a:lstStyle/>
        <a:p>
          <a:r>
            <a:rPr lang="tr-TR" dirty="0" smtClean="0"/>
            <a:t>Geçici Nedenler, Alkol veya Uyuşturucu Madde etkisinde olma (TCK 34, kusurluluğu kaldıran hal)</a:t>
          </a:r>
          <a:endParaRPr lang="tr-TR" dirty="0"/>
        </a:p>
      </dgm:t>
    </dgm:pt>
    <dgm:pt modelId="{B675CE2A-6C6E-41F8-9719-3110BB65F97A}" type="parTrans" cxnId="{5FCD4794-32CE-4104-9E7B-F5944AD83CBF}">
      <dgm:prSet/>
      <dgm:spPr/>
    </dgm:pt>
    <dgm:pt modelId="{C8061AB4-C96E-4988-9E29-4B237DCADD0B}" type="sibTrans" cxnId="{5FCD4794-32CE-4104-9E7B-F5944AD83CBF}">
      <dgm:prSet/>
      <dgm:spPr/>
    </dgm:pt>
    <dgm:pt modelId="{B849A52B-CD3A-49D3-BFE2-4BB974EAE17E}" type="pres">
      <dgm:prSet presAssocID="{6EAFF2D8-A450-4040-A42E-9013E854CB0B}" presName="diagram" presStyleCnt="0">
        <dgm:presLayoutVars>
          <dgm:dir/>
          <dgm:resizeHandles val="exact"/>
        </dgm:presLayoutVars>
      </dgm:prSet>
      <dgm:spPr/>
      <dgm:t>
        <a:bodyPr/>
        <a:lstStyle/>
        <a:p>
          <a:endParaRPr lang="tr-TR"/>
        </a:p>
      </dgm:t>
    </dgm:pt>
    <dgm:pt modelId="{CA4B8E98-37B8-473A-B95D-38EB152FBC8D}" type="pres">
      <dgm:prSet presAssocID="{1B12B0FD-831E-4756-B7BC-94D2FA72DB6A}" presName="node" presStyleLbl="node1" presStyleIdx="0" presStyleCnt="9">
        <dgm:presLayoutVars>
          <dgm:bulletEnabled val="1"/>
        </dgm:presLayoutVars>
      </dgm:prSet>
      <dgm:spPr/>
      <dgm:t>
        <a:bodyPr/>
        <a:lstStyle/>
        <a:p>
          <a:endParaRPr lang="tr-TR"/>
        </a:p>
      </dgm:t>
    </dgm:pt>
    <dgm:pt modelId="{D3372960-08FC-4772-98E2-B8658A37716A}" type="pres">
      <dgm:prSet presAssocID="{07DDC7F4-C081-4090-9C72-E3766C88CF70}" presName="sibTrans" presStyleCnt="0"/>
      <dgm:spPr/>
    </dgm:pt>
    <dgm:pt modelId="{D44E6961-79E2-40EB-A5F6-80E32E0E6F0F}" type="pres">
      <dgm:prSet presAssocID="{F59E5759-AD40-4FC1-8146-99C5A86C7A5D}" presName="node" presStyleLbl="node1" presStyleIdx="1" presStyleCnt="9">
        <dgm:presLayoutVars>
          <dgm:bulletEnabled val="1"/>
        </dgm:presLayoutVars>
      </dgm:prSet>
      <dgm:spPr/>
      <dgm:t>
        <a:bodyPr/>
        <a:lstStyle/>
        <a:p>
          <a:endParaRPr lang="tr-TR"/>
        </a:p>
      </dgm:t>
    </dgm:pt>
    <dgm:pt modelId="{A329090F-B270-49A3-8253-9EAA69C2539B}" type="pres">
      <dgm:prSet presAssocID="{719B2B35-9328-4FE5-AA25-61A0B61B2290}" presName="sibTrans" presStyleCnt="0"/>
      <dgm:spPr/>
    </dgm:pt>
    <dgm:pt modelId="{93ECBBED-2F6A-47B0-999F-F9A4FA3D0963}" type="pres">
      <dgm:prSet presAssocID="{D52E4AFD-04B2-471A-867D-6A951E95C6BD}" presName="node" presStyleLbl="node1" presStyleIdx="2" presStyleCnt="9">
        <dgm:presLayoutVars>
          <dgm:bulletEnabled val="1"/>
        </dgm:presLayoutVars>
      </dgm:prSet>
      <dgm:spPr/>
      <dgm:t>
        <a:bodyPr/>
        <a:lstStyle/>
        <a:p>
          <a:endParaRPr lang="tr-TR"/>
        </a:p>
      </dgm:t>
    </dgm:pt>
    <dgm:pt modelId="{492538CA-F7C1-4FD3-8C78-91E0F74E1054}" type="pres">
      <dgm:prSet presAssocID="{9D5A0A09-3D4F-4474-99CC-8376F62BF504}" presName="sibTrans" presStyleCnt="0"/>
      <dgm:spPr/>
    </dgm:pt>
    <dgm:pt modelId="{AAC75E6A-E948-4B9D-9225-89DCA9B31443}" type="pres">
      <dgm:prSet presAssocID="{E9614230-3B41-4149-91B8-DF044FA8E2DD}" presName="node" presStyleLbl="node1" presStyleIdx="3" presStyleCnt="9">
        <dgm:presLayoutVars>
          <dgm:bulletEnabled val="1"/>
        </dgm:presLayoutVars>
      </dgm:prSet>
      <dgm:spPr/>
      <dgm:t>
        <a:bodyPr/>
        <a:lstStyle/>
        <a:p>
          <a:endParaRPr lang="tr-TR"/>
        </a:p>
      </dgm:t>
    </dgm:pt>
    <dgm:pt modelId="{E9B665EF-E260-43CD-B185-27C24A2AABB5}" type="pres">
      <dgm:prSet presAssocID="{493CF9EE-0B6B-466E-B594-1E326AB7179B}" presName="sibTrans" presStyleCnt="0"/>
      <dgm:spPr/>
    </dgm:pt>
    <dgm:pt modelId="{54803FE8-5AF4-4E5F-84D3-C093FB711CA6}" type="pres">
      <dgm:prSet presAssocID="{B2F7276A-ACBE-4EB0-A3F5-5613F4CD6652}" presName="node" presStyleLbl="node1" presStyleIdx="4" presStyleCnt="9">
        <dgm:presLayoutVars>
          <dgm:bulletEnabled val="1"/>
        </dgm:presLayoutVars>
      </dgm:prSet>
      <dgm:spPr/>
      <dgm:t>
        <a:bodyPr/>
        <a:lstStyle/>
        <a:p>
          <a:endParaRPr lang="tr-TR"/>
        </a:p>
      </dgm:t>
    </dgm:pt>
    <dgm:pt modelId="{59B784AF-4934-4CDA-91F8-BF4FB1A92D5B}" type="pres">
      <dgm:prSet presAssocID="{94EF366A-9DDE-41CC-89F8-4359C6A2F9E9}" presName="sibTrans" presStyleCnt="0"/>
      <dgm:spPr/>
    </dgm:pt>
    <dgm:pt modelId="{BE0EEA43-8E06-477A-B290-221E172F57B1}" type="pres">
      <dgm:prSet presAssocID="{AE6DBC8C-E0B8-4F42-A0E6-0B8FCD7180B6}" presName="node" presStyleLbl="node1" presStyleIdx="5" presStyleCnt="9">
        <dgm:presLayoutVars>
          <dgm:bulletEnabled val="1"/>
        </dgm:presLayoutVars>
      </dgm:prSet>
      <dgm:spPr/>
      <dgm:t>
        <a:bodyPr/>
        <a:lstStyle/>
        <a:p>
          <a:endParaRPr lang="tr-TR"/>
        </a:p>
      </dgm:t>
    </dgm:pt>
    <dgm:pt modelId="{28623FD3-E50A-4534-B212-28D2CDFB2C8A}" type="pres">
      <dgm:prSet presAssocID="{F42AC7B3-96C0-42D2-A22C-C7A7AE1635FA}" presName="sibTrans" presStyleCnt="0"/>
      <dgm:spPr/>
    </dgm:pt>
    <dgm:pt modelId="{C632D233-65CF-4720-9647-2B2C7E1083C8}" type="pres">
      <dgm:prSet presAssocID="{58BC72E6-B91D-4406-BC2D-B863D00DBF8C}" presName="node" presStyleLbl="node1" presStyleIdx="6" presStyleCnt="9">
        <dgm:presLayoutVars>
          <dgm:bulletEnabled val="1"/>
        </dgm:presLayoutVars>
      </dgm:prSet>
      <dgm:spPr/>
      <dgm:t>
        <a:bodyPr/>
        <a:lstStyle/>
        <a:p>
          <a:endParaRPr lang="tr-TR"/>
        </a:p>
      </dgm:t>
    </dgm:pt>
    <dgm:pt modelId="{64BA3C12-C51B-4400-B639-60078D5EDFB0}" type="pres">
      <dgm:prSet presAssocID="{9496A4F3-6101-4732-AA6D-48C76A166D7A}" presName="sibTrans" presStyleCnt="0"/>
      <dgm:spPr/>
    </dgm:pt>
    <dgm:pt modelId="{58A0378C-345E-4538-9909-F106184A19F9}" type="pres">
      <dgm:prSet presAssocID="{E76B6A7D-81A6-4607-A610-5F7DC4D55B67}" presName="node" presStyleLbl="node1" presStyleIdx="7" presStyleCnt="9">
        <dgm:presLayoutVars>
          <dgm:bulletEnabled val="1"/>
        </dgm:presLayoutVars>
      </dgm:prSet>
      <dgm:spPr/>
      <dgm:t>
        <a:bodyPr/>
        <a:lstStyle/>
        <a:p>
          <a:endParaRPr lang="tr-TR"/>
        </a:p>
      </dgm:t>
    </dgm:pt>
    <dgm:pt modelId="{0C440CDB-3A0A-4CC0-A984-79E83DA8E62B}" type="pres">
      <dgm:prSet presAssocID="{D273F462-D103-4978-B752-CE6193ADDF45}" presName="sibTrans" presStyleCnt="0"/>
      <dgm:spPr/>
    </dgm:pt>
    <dgm:pt modelId="{105D73C1-3A72-4E31-85B0-F1BA6EA283F9}" type="pres">
      <dgm:prSet presAssocID="{780DCB34-7C5B-445A-A9F6-333C374F885C}" presName="node" presStyleLbl="node1" presStyleIdx="8" presStyleCnt="9">
        <dgm:presLayoutVars>
          <dgm:bulletEnabled val="1"/>
        </dgm:presLayoutVars>
      </dgm:prSet>
      <dgm:spPr/>
      <dgm:t>
        <a:bodyPr/>
        <a:lstStyle/>
        <a:p>
          <a:endParaRPr lang="tr-TR"/>
        </a:p>
      </dgm:t>
    </dgm:pt>
  </dgm:ptLst>
  <dgm:cxnLst>
    <dgm:cxn modelId="{6A833FC3-B9F7-4CB8-91F6-4BA16AA44079}" srcId="{6EAFF2D8-A450-4040-A42E-9013E854CB0B}" destId="{F59E5759-AD40-4FC1-8146-99C5A86C7A5D}" srcOrd="1" destOrd="0" parTransId="{2C5FAD53-12AC-4B9F-8F16-EEFE4C93F09C}" sibTransId="{719B2B35-9328-4FE5-AA25-61A0B61B2290}"/>
    <dgm:cxn modelId="{5FCD4794-32CE-4104-9E7B-F5944AD83CBF}" srcId="{6EAFF2D8-A450-4040-A42E-9013E854CB0B}" destId="{780DCB34-7C5B-445A-A9F6-333C374F885C}" srcOrd="8" destOrd="0" parTransId="{B675CE2A-6C6E-41F8-9719-3110BB65F97A}" sibTransId="{C8061AB4-C96E-4988-9E29-4B237DCADD0B}"/>
    <dgm:cxn modelId="{C270EAA7-108F-4FF4-935E-E8EDFB56BDCD}" type="presOf" srcId="{F59E5759-AD40-4FC1-8146-99C5A86C7A5D}" destId="{D44E6961-79E2-40EB-A5F6-80E32E0E6F0F}" srcOrd="0" destOrd="0" presId="urn:microsoft.com/office/officeart/2005/8/layout/default"/>
    <dgm:cxn modelId="{A3EB4D16-1D5A-4B90-902E-7CAD93F85962}" type="presOf" srcId="{B2F7276A-ACBE-4EB0-A3F5-5613F4CD6652}" destId="{54803FE8-5AF4-4E5F-84D3-C093FB711CA6}" srcOrd="0" destOrd="0" presId="urn:microsoft.com/office/officeart/2005/8/layout/default"/>
    <dgm:cxn modelId="{98C29D89-4113-47D7-9F6A-4BB98B84DA8A}" type="presOf" srcId="{780DCB34-7C5B-445A-A9F6-333C374F885C}" destId="{105D73C1-3A72-4E31-85B0-F1BA6EA283F9}" srcOrd="0" destOrd="0" presId="urn:microsoft.com/office/officeart/2005/8/layout/default"/>
    <dgm:cxn modelId="{EDADA632-AAA4-4F3B-821C-B6A612B626FE}" type="presOf" srcId="{D52E4AFD-04B2-471A-867D-6A951E95C6BD}" destId="{93ECBBED-2F6A-47B0-999F-F9A4FA3D0963}" srcOrd="0" destOrd="0" presId="urn:microsoft.com/office/officeart/2005/8/layout/default"/>
    <dgm:cxn modelId="{E42EDCDC-44A1-4AAF-BEB9-B59BD499B8DC}" srcId="{6EAFF2D8-A450-4040-A42E-9013E854CB0B}" destId="{E9614230-3B41-4149-91B8-DF044FA8E2DD}" srcOrd="3" destOrd="0" parTransId="{12335B68-6382-4583-9EC8-45F9592B6A78}" sibTransId="{493CF9EE-0B6B-466E-B594-1E326AB7179B}"/>
    <dgm:cxn modelId="{ECA428B4-E1BC-49C5-B7A1-2C9CA8EC9266}" type="presOf" srcId="{6EAFF2D8-A450-4040-A42E-9013E854CB0B}" destId="{B849A52B-CD3A-49D3-BFE2-4BB974EAE17E}" srcOrd="0" destOrd="0" presId="urn:microsoft.com/office/officeart/2005/8/layout/default"/>
    <dgm:cxn modelId="{FA2E12FD-A677-428C-A5F4-928441D5A69B}" type="presOf" srcId="{AE6DBC8C-E0B8-4F42-A0E6-0B8FCD7180B6}" destId="{BE0EEA43-8E06-477A-B290-221E172F57B1}" srcOrd="0" destOrd="0" presId="urn:microsoft.com/office/officeart/2005/8/layout/default"/>
    <dgm:cxn modelId="{1B7C83B6-CA24-48A0-B860-0878E1189159}" type="presOf" srcId="{1B12B0FD-831E-4756-B7BC-94D2FA72DB6A}" destId="{CA4B8E98-37B8-473A-B95D-38EB152FBC8D}" srcOrd="0" destOrd="0" presId="urn:microsoft.com/office/officeart/2005/8/layout/default"/>
    <dgm:cxn modelId="{12120469-E74A-4ECD-A280-AAF4681FB7D6}" srcId="{6EAFF2D8-A450-4040-A42E-9013E854CB0B}" destId="{E76B6A7D-81A6-4607-A610-5F7DC4D55B67}" srcOrd="7" destOrd="0" parTransId="{AC2CB6BD-0DAF-4136-9646-7FEFDCCCCFFA}" sibTransId="{D273F462-D103-4978-B752-CE6193ADDF45}"/>
    <dgm:cxn modelId="{B5F4B44B-F7CB-4669-8A43-8E5486C3874A}" srcId="{6EAFF2D8-A450-4040-A42E-9013E854CB0B}" destId="{D52E4AFD-04B2-471A-867D-6A951E95C6BD}" srcOrd="2" destOrd="0" parTransId="{9A266DB3-1C5B-425F-86D9-A30C785A3A50}" sibTransId="{9D5A0A09-3D4F-4474-99CC-8376F62BF504}"/>
    <dgm:cxn modelId="{62799241-A6E1-4244-94DF-AB9AB7A4CF36}" srcId="{6EAFF2D8-A450-4040-A42E-9013E854CB0B}" destId="{1B12B0FD-831E-4756-B7BC-94D2FA72DB6A}" srcOrd="0" destOrd="0" parTransId="{1C864FA6-4257-4646-83EF-D3EF632C4149}" sibTransId="{07DDC7F4-C081-4090-9C72-E3766C88CF70}"/>
    <dgm:cxn modelId="{7CBE69FC-0AC9-466E-9BE4-A8347509D73B}" srcId="{6EAFF2D8-A450-4040-A42E-9013E854CB0B}" destId="{AE6DBC8C-E0B8-4F42-A0E6-0B8FCD7180B6}" srcOrd="5" destOrd="0" parTransId="{3F224C96-55A3-41F9-BF25-618E982A6385}" sibTransId="{F42AC7B3-96C0-42D2-A22C-C7A7AE1635FA}"/>
    <dgm:cxn modelId="{B7D7500B-D01F-4A4F-97F1-A754CD7D12D8}" srcId="{6EAFF2D8-A450-4040-A42E-9013E854CB0B}" destId="{B2F7276A-ACBE-4EB0-A3F5-5613F4CD6652}" srcOrd="4" destOrd="0" parTransId="{2BA99EF5-CCF9-420A-BFFC-3DFE4A88CAD2}" sibTransId="{94EF366A-9DDE-41CC-89F8-4359C6A2F9E9}"/>
    <dgm:cxn modelId="{FCA3BDBF-7FF8-4190-B645-6D44552CFBE5}" srcId="{6EAFF2D8-A450-4040-A42E-9013E854CB0B}" destId="{58BC72E6-B91D-4406-BC2D-B863D00DBF8C}" srcOrd="6" destOrd="0" parTransId="{35DAA50A-A603-4227-8F63-DFFB0002F625}" sibTransId="{9496A4F3-6101-4732-AA6D-48C76A166D7A}"/>
    <dgm:cxn modelId="{89FB7A5F-5D0B-40E0-ABAF-044891CABBD9}" type="presOf" srcId="{58BC72E6-B91D-4406-BC2D-B863D00DBF8C}" destId="{C632D233-65CF-4720-9647-2B2C7E1083C8}" srcOrd="0" destOrd="0" presId="urn:microsoft.com/office/officeart/2005/8/layout/default"/>
    <dgm:cxn modelId="{D6FF4C71-AEC8-47F5-814F-ECD8B6644CD9}" type="presOf" srcId="{E9614230-3B41-4149-91B8-DF044FA8E2DD}" destId="{AAC75E6A-E948-4B9D-9225-89DCA9B31443}" srcOrd="0" destOrd="0" presId="urn:microsoft.com/office/officeart/2005/8/layout/default"/>
    <dgm:cxn modelId="{D3A64A16-339E-451F-8F2B-63992ABDCD92}" type="presOf" srcId="{E76B6A7D-81A6-4607-A610-5F7DC4D55B67}" destId="{58A0378C-345E-4538-9909-F106184A19F9}" srcOrd="0" destOrd="0" presId="urn:microsoft.com/office/officeart/2005/8/layout/default"/>
    <dgm:cxn modelId="{CF7B7B6E-9105-4BE2-A2A0-48265D1A4064}" type="presParOf" srcId="{B849A52B-CD3A-49D3-BFE2-4BB974EAE17E}" destId="{CA4B8E98-37B8-473A-B95D-38EB152FBC8D}" srcOrd="0" destOrd="0" presId="urn:microsoft.com/office/officeart/2005/8/layout/default"/>
    <dgm:cxn modelId="{2ABF8226-D834-4261-A9F9-5379E3354B43}" type="presParOf" srcId="{B849A52B-CD3A-49D3-BFE2-4BB974EAE17E}" destId="{D3372960-08FC-4772-98E2-B8658A37716A}" srcOrd="1" destOrd="0" presId="urn:microsoft.com/office/officeart/2005/8/layout/default"/>
    <dgm:cxn modelId="{56D3516E-D5DE-4AEA-B88F-1F4C14C3ED8C}" type="presParOf" srcId="{B849A52B-CD3A-49D3-BFE2-4BB974EAE17E}" destId="{D44E6961-79E2-40EB-A5F6-80E32E0E6F0F}" srcOrd="2" destOrd="0" presId="urn:microsoft.com/office/officeart/2005/8/layout/default"/>
    <dgm:cxn modelId="{1F657508-8E4C-4C9A-BC61-673176096B10}" type="presParOf" srcId="{B849A52B-CD3A-49D3-BFE2-4BB974EAE17E}" destId="{A329090F-B270-49A3-8253-9EAA69C2539B}" srcOrd="3" destOrd="0" presId="urn:microsoft.com/office/officeart/2005/8/layout/default"/>
    <dgm:cxn modelId="{DA5C123B-6987-4E80-9B44-7EFF105C285D}" type="presParOf" srcId="{B849A52B-CD3A-49D3-BFE2-4BB974EAE17E}" destId="{93ECBBED-2F6A-47B0-999F-F9A4FA3D0963}" srcOrd="4" destOrd="0" presId="urn:microsoft.com/office/officeart/2005/8/layout/default"/>
    <dgm:cxn modelId="{69BDD1BD-562D-4E43-892E-FE0EB1023C77}" type="presParOf" srcId="{B849A52B-CD3A-49D3-BFE2-4BB974EAE17E}" destId="{492538CA-F7C1-4FD3-8C78-91E0F74E1054}" srcOrd="5" destOrd="0" presId="urn:microsoft.com/office/officeart/2005/8/layout/default"/>
    <dgm:cxn modelId="{9C38242C-4DF8-4D74-B16F-611DC0B33056}" type="presParOf" srcId="{B849A52B-CD3A-49D3-BFE2-4BB974EAE17E}" destId="{AAC75E6A-E948-4B9D-9225-89DCA9B31443}" srcOrd="6" destOrd="0" presId="urn:microsoft.com/office/officeart/2005/8/layout/default"/>
    <dgm:cxn modelId="{97331D46-52AA-4F96-B5E1-7DD69E44057C}" type="presParOf" srcId="{B849A52B-CD3A-49D3-BFE2-4BB974EAE17E}" destId="{E9B665EF-E260-43CD-B185-27C24A2AABB5}" srcOrd="7" destOrd="0" presId="urn:microsoft.com/office/officeart/2005/8/layout/default"/>
    <dgm:cxn modelId="{53AC5E33-5D55-4857-855F-CB968C61CF7A}" type="presParOf" srcId="{B849A52B-CD3A-49D3-BFE2-4BB974EAE17E}" destId="{54803FE8-5AF4-4E5F-84D3-C093FB711CA6}" srcOrd="8" destOrd="0" presId="urn:microsoft.com/office/officeart/2005/8/layout/default"/>
    <dgm:cxn modelId="{C98EC2A8-4B5C-4B95-BE49-963123AD01D1}" type="presParOf" srcId="{B849A52B-CD3A-49D3-BFE2-4BB974EAE17E}" destId="{59B784AF-4934-4CDA-91F8-BF4FB1A92D5B}" srcOrd="9" destOrd="0" presId="urn:microsoft.com/office/officeart/2005/8/layout/default"/>
    <dgm:cxn modelId="{94437E06-92D5-4D72-8246-79B3602A1396}" type="presParOf" srcId="{B849A52B-CD3A-49D3-BFE2-4BB974EAE17E}" destId="{BE0EEA43-8E06-477A-B290-221E172F57B1}" srcOrd="10" destOrd="0" presId="urn:microsoft.com/office/officeart/2005/8/layout/default"/>
    <dgm:cxn modelId="{364C82AC-5642-46FC-ACA2-BE34F037DCAC}" type="presParOf" srcId="{B849A52B-CD3A-49D3-BFE2-4BB974EAE17E}" destId="{28623FD3-E50A-4534-B212-28D2CDFB2C8A}" srcOrd="11" destOrd="0" presId="urn:microsoft.com/office/officeart/2005/8/layout/default"/>
    <dgm:cxn modelId="{9F3EB6B5-B373-49C4-9EF6-576AE7169A24}" type="presParOf" srcId="{B849A52B-CD3A-49D3-BFE2-4BB974EAE17E}" destId="{C632D233-65CF-4720-9647-2B2C7E1083C8}" srcOrd="12" destOrd="0" presId="urn:microsoft.com/office/officeart/2005/8/layout/default"/>
    <dgm:cxn modelId="{5FC0751F-3A32-4DDA-895E-2C708693BE3D}" type="presParOf" srcId="{B849A52B-CD3A-49D3-BFE2-4BB974EAE17E}" destId="{64BA3C12-C51B-4400-B639-60078D5EDFB0}" srcOrd="13" destOrd="0" presId="urn:microsoft.com/office/officeart/2005/8/layout/default"/>
    <dgm:cxn modelId="{1FB6447C-6CEE-4AB1-BD00-F8626BD41E84}" type="presParOf" srcId="{B849A52B-CD3A-49D3-BFE2-4BB974EAE17E}" destId="{58A0378C-345E-4538-9909-F106184A19F9}" srcOrd="14" destOrd="0" presId="urn:microsoft.com/office/officeart/2005/8/layout/default"/>
    <dgm:cxn modelId="{9A140782-E147-40CE-9730-5E58F098A524}" type="presParOf" srcId="{B849A52B-CD3A-49D3-BFE2-4BB974EAE17E}" destId="{0C440CDB-3A0A-4CC0-A984-79E83DA8E62B}" srcOrd="15" destOrd="0" presId="urn:microsoft.com/office/officeart/2005/8/layout/default"/>
    <dgm:cxn modelId="{38597F93-1885-4470-AEC3-C333CD9CDFA8}" type="presParOf" srcId="{B849A52B-CD3A-49D3-BFE2-4BB974EAE17E}" destId="{105D73C1-3A72-4E31-85B0-F1BA6EA283F9}" srcOrd="1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28EBB8-A5CB-4578-A8AA-E3E3718D4F53}" type="doc">
      <dgm:prSet loTypeId="urn:microsoft.com/office/officeart/2005/8/layout/default" loCatId="list" qsTypeId="urn:microsoft.com/office/officeart/2005/8/quickstyle/3d3" qsCatId="3D" csTypeId="urn:microsoft.com/office/officeart/2005/8/colors/accent1_2" csCatId="accent1" phldr="1"/>
      <dgm:spPr/>
      <dgm:t>
        <a:bodyPr/>
        <a:lstStyle/>
        <a:p>
          <a:endParaRPr lang="tr-TR"/>
        </a:p>
      </dgm:t>
    </dgm:pt>
    <dgm:pt modelId="{C4A11E7C-075C-4B70-BF0C-F4D6F2E88987}">
      <dgm:prSet phldrT="[Metin]"/>
      <dgm:spPr/>
      <dgm:t>
        <a:bodyPr/>
        <a:lstStyle/>
        <a:p>
          <a:r>
            <a:rPr lang="tr-TR" dirty="0" smtClean="0"/>
            <a:t>TEŞEBBÜS (TCK m.35)</a:t>
          </a:r>
          <a:endParaRPr lang="tr-TR" dirty="0"/>
        </a:p>
      </dgm:t>
    </dgm:pt>
    <dgm:pt modelId="{7AAB4F2E-7BB1-452E-A1E3-5278FE2D913B}" type="parTrans" cxnId="{75D37C33-9394-4C4C-B825-6C55EE93395D}">
      <dgm:prSet/>
      <dgm:spPr/>
      <dgm:t>
        <a:bodyPr/>
        <a:lstStyle/>
        <a:p>
          <a:endParaRPr lang="tr-TR"/>
        </a:p>
      </dgm:t>
    </dgm:pt>
    <dgm:pt modelId="{1313CBCC-5C28-459E-A731-4AF6DA5483FE}" type="sibTrans" cxnId="{75D37C33-9394-4C4C-B825-6C55EE93395D}">
      <dgm:prSet/>
      <dgm:spPr/>
      <dgm:t>
        <a:bodyPr/>
        <a:lstStyle/>
        <a:p>
          <a:endParaRPr lang="tr-TR"/>
        </a:p>
      </dgm:t>
    </dgm:pt>
    <dgm:pt modelId="{4AB41D2F-98CD-4B65-9655-45DF922E82BC}">
      <dgm:prSet phldrT="[Metin]"/>
      <dgm:spPr/>
      <dgm:t>
        <a:bodyPr/>
        <a:lstStyle/>
        <a:p>
          <a:r>
            <a:rPr lang="tr-TR" dirty="0" smtClean="0"/>
            <a:t>İŞTİRAK (TCK m. 37-39)</a:t>
          </a:r>
          <a:endParaRPr lang="tr-TR" dirty="0"/>
        </a:p>
      </dgm:t>
    </dgm:pt>
    <dgm:pt modelId="{DEC449B1-C257-4325-A60C-0735FD2D594B}" type="parTrans" cxnId="{E519984A-E667-480C-89BE-A572804AC6F5}">
      <dgm:prSet/>
      <dgm:spPr/>
      <dgm:t>
        <a:bodyPr/>
        <a:lstStyle/>
        <a:p>
          <a:endParaRPr lang="tr-TR"/>
        </a:p>
      </dgm:t>
    </dgm:pt>
    <dgm:pt modelId="{E8FDCF57-C578-49D4-9F69-0B074415ED28}" type="sibTrans" cxnId="{E519984A-E667-480C-89BE-A572804AC6F5}">
      <dgm:prSet/>
      <dgm:spPr/>
      <dgm:t>
        <a:bodyPr/>
        <a:lstStyle/>
        <a:p>
          <a:endParaRPr lang="tr-TR"/>
        </a:p>
      </dgm:t>
    </dgm:pt>
    <dgm:pt modelId="{6795A04E-0007-407F-831A-08C5C436A6FF}">
      <dgm:prSet phldrT="[Metin]"/>
      <dgm:spPr/>
      <dgm:t>
        <a:bodyPr/>
        <a:lstStyle/>
        <a:p>
          <a:r>
            <a:rPr lang="tr-TR" dirty="0" smtClean="0"/>
            <a:t>İÇTİMA (TCK m. 42;43;44)</a:t>
          </a:r>
          <a:endParaRPr lang="tr-TR" dirty="0"/>
        </a:p>
      </dgm:t>
    </dgm:pt>
    <dgm:pt modelId="{BA211296-1829-4C59-BD17-DD54F9201C83}" type="parTrans" cxnId="{5F1B7C04-DFDE-4C62-A11B-65349DF780D8}">
      <dgm:prSet/>
      <dgm:spPr/>
      <dgm:t>
        <a:bodyPr/>
        <a:lstStyle/>
        <a:p>
          <a:endParaRPr lang="tr-TR"/>
        </a:p>
      </dgm:t>
    </dgm:pt>
    <dgm:pt modelId="{07AB4A4D-A8D8-44AB-8919-2B38D52FE957}" type="sibTrans" cxnId="{5F1B7C04-DFDE-4C62-A11B-65349DF780D8}">
      <dgm:prSet/>
      <dgm:spPr/>
      <dgm:t>
        <a:bodyPr/>
        <a:lstStyle/>
        <a:p>
          <a:endParaRPr lang="tr-TR"/>
        </a:p>
      </dgm:t>
    </dgm:pt>
    <dgm:pt modelId="{FA1138DF-F6E7-49DA-83ED-C9842A1C8453}" type="pres">
      <dgm:prSet presAssocID="{A428EBB8-A5CB-4578-A8AA-E3E3718D4F53}" presName="diagram" presStyleCnt="0">
        <dgm:presLayoutVars>
          <dgm:dir/>
          <dgm:resizeHandles val="exact"/>
        </dgm:presLayoutVars>
      </dgm:prSet>
      <dgm:spPr/>
      <dgm:t>
        <a:bodyPr/>
        <a:lstStyle/>
        <a:p>
          <a:endParaRPr lang="tr-TR"/>
        </a:p>
      </dgm:t>
    </dgm:pt>
    <dgm:pt modelId="{FF0764CD-E0B7-4668-895E-629BC9BF6ADE}" type="pres">
      <dgm:prSet presAssocID="{C4A11E7C-075C-4B70-BF0C-F4D6F2E88987}" presName="node" presStyleLbl="node1" presStyleIdx="0" presStyleCnt="3">
        <dgm:presLayoutVars>
          <dgm:bulletEnabled val="1"/>
        </dgm:presLayoutVars>
      </dgm:prSet>
      <dgm:spPr/>
      <dgm:t>
        <a:bodyPr/>
        <a:lstStyle/>
        <a:p>
          <a:endParaRPr lang="tr-TR"/>
        </a:p>
      </dgm:t>
    </dgm:pt>
    <dgm:pt modelId="{EC92D4D7-7469-4B8E-B96C-B2209AFA7B95}" type="pres">
      <dgm:prSet presAssocID="{1313CBCC-5C28-459E-A731-4AF6DA5483FE}" presName="sibTrans" presStyleCnt="0"/>
      <dgm:spPr/>
    </dgm:pt>
    <dgm:pt modelId="{57A271D5-3EB8-4363-94C5-CC39F7B225E6}" type="pres">
      <dgm:prSet presAssocID="{4AB41D2F-98CD-4B65-9655-45DF922E82BC}" presName="node" presStyleLbl="node1" presStyleIdx="1" presStyleCnt="3">
        <dgm:presLayoutVars>
          <dgm:bulletEnabled val="1"/>
        </dgm:presLayoutVars>
      </dgm:prSet>
      <dgm:spPr/>
      <dgm:t>
        <a:bodyPr/>
        <a:lstStyle/>
        <a:p>
          <a:endParaRPr lang="tr-TR"/>
        </a:p>
      </dgm:t>
    </dgm:pt>
    <dgm:pt modelId="{B0CDDA80-A0CB-4C37-98AD-AFD77DBC5C72}" type="pres">
      <dgm:prSet presAssocID="{E8FDCF57-C578-49D4-9F69-0B074415ED28}" presName="sibTrans" presStyleCnt="0"/>
      <dgm:spPr/>
    </dgm:pt>
    <dgm:pt modelId="{76C3F5B6-C5BF-4128-A4F6-A73BB052BB39}" type="pres">
      <dgm:prSet presAssocID="{6795A04E-0007-407F-831A-08C5C436A6FF}" presName="node" presStyleLbl="node1" presStyleIdx="2" presStyleCnt="3">
        <dgm:presLayoutVars>
          <dgm:bulletEnabled val="1"/>
        </dgm:presLayoutVars>
      </dgm:prSet>
      <dgm:spPr/>
      <dgm:t>
        <a:bodyPr/>
        <a:lstStyle/>
        <a:p>
          <a:endParaRPr lang="tr-TR"/>
        </a:p>
      </dgm:t>
    </dgm:pt>
  </dgm:ptLst>
  <dgm:cxnLst>
    <dgm:cxn modelId="{75D37C33-9394-4C4C-B825-6C55EE93395D}" srcId="{A428EBB8-A5CB-4578-A8AA-E3E3718D4F53}" destId="{C4A11E7C-075C-4B70-BF0C-F4D6F2E88987}" srcOrd="0" destOrd="0" parTransId="{7AAB4F2E-7BB1-452E-A1E3-5278FE2D913B}" sibTransId="{1313CBCC-5C28-459E-A731-4AF6DA5483FE}"/>
    <dgm:cxn modelId="{B250FC32-B7D1-48CB-932C-621FD232CEFC}" type="presOf" srcId="{C4A11E7C-075C-4B70-BF0C-F4D6F2E88987}" destId="{FF0764CD-E0B7-4668-895E-629BC9BF6ADE}" srcOrd="0" destOrd="0" presId="urn:microsoft.com/office/officeart/2005/8/layout/default"/>
    <dgm:cxn modelId="{96007265-BEB0-481B-B4A6-D7FFA70246CF}" type="presOf" srcId="{A428EBB8-A5CB-4578-A8AA-E3E3718D4F53}" destId="{FA1138DF-F6E7-49DA-83ED-C9842A1C8453}" srcOrd="0" destOrd="0" presId="urn:microsoft.com/office/officeart/2005/8/layout/default"/>
    <dgm:cxn modelId="{5F1B7C04-DFDE-4C62-A11B-65349DF780D8}" srcId="{A428EBB8-A5CB-4578-A8AA-E3E3718D4F53}" destId="{6795A04E-0007-407F-831A-08C5C436A6FF}" srcOrd="2" destOrd="0" parTransId="{BA211296-1829-4C59-BD17-DD54F9201C83}" sibTransId="{07AB4A4D-A8D8-44AB-8919-2B38D52FE957}"/>
    <dgm:cxn modelId="{B4BEBF73-84ED-4681-AB48-7B8A30CAA5AA}" type="presOf" srcId="{4AB41D2F-98CD-4B65-9655-45DF922E82BC}" destId="{57A271D5-3EB8-4363-94C5-CC39F7B225E6}" srcOrd="0" destOrd="0" presId="urn:microsoft.com/office/officeart/2005/8/layout/default"/>
    <dgm:cxn modelId="{A9A9BA6F-E400-4B19-A444-BF9A618840C6}" type="presOf" srcId="{6795A04E-0007-407F-831A-08C5C436A6FF}" destId="{76C3F5B6-C5BF-4128-A4F6-A73BB052BB39}" srcOrd="0" destOrd="0" presId="urn:microsoft.com/office/officeart/2005/8/layout/default"/>
    <dgm:cxn modelId="{E519984A-E667-480C-89BE-A572804AC6F5}" srcId="{A428EBB8-A5CB-4578-A8AA-E3E3718D4F53}" destId="{4AB41D2F-98CD-4B65-9655-45DF922E82BC}" srcOrd="1" destOrd="0" parTransId="{DEC449B1-C257-4325-A60C-0735FD2D594B}" sibTransId="{E8FDCF57-C578-49D4-9F69-0B074415ED28}"/>
    <dgm:cxn modelId="{F0ED714B-8B89-4263-A6E9-3E0DE54FE8F7}" type="presParOf" srcId="{FA1138DF-F6E7-49DA-83ED-C9842A1C8453}" destId="{FF0764CD-E0B7-4668-895E-629BC9BF6ADE}" srcOrd="0" destOrd="0" presId="urn:microsoft.com/office/officeart/2005/8/layout/default"/>
    <dgm:cxn modelId="{5D484C46-D7F9-4071-AD50-67BFE752AA52}" type="presParOf" srcId="{FA1138DF-F6E7-49DA-83ED-C9842A1C8453}" destId="{EC92D4D7-7469-4B8E-B96C-B2209AFA7B95}" srcOrd="1" destOrd="0" presId="urn:microsoft.com/office/officeart/2005/8/layout/default"/>
    <dgm:cxn modelId="{2B8F11D4-4067-4A69-8113-A911E4869E30}" type="presParOf" srcId="{FA1138DF-F6E7-49DA-83ED-C9842A1C8453}" destId="{57A271D5-3EB8-4363-94C5-CC39F7B225E6}" srcOrd="2" destOrd="0" presId="urn:microsoft.com/office/officeart/2005/8/layout/default"/>
    <dgm:cxn modelId="{C07715DF-D1FD-4414-889F-C10F2CDBDA90}" type="presParOf" srcId="{FA1138DF-F6E7-49DA-83ED-C9842A1C8453}" destId="{B0CDDA80-A0CB-4C37-98AD-AFD77DBC5C72}" srcOrd="3" destOrd="0" presId="urn:microsoft.com/office/officeart/2005/8/layout/default"/>
    <dgm:cxn modelId="{12A548C2-33E3-4462-9CE5-165B7EABDA01}" type="presParOf" srcId="{FA1138DF-F6E7-49DA-83ED-C9842A1C8453}" destId="{76C3F5B6-C5BF-4128-A4F6-A73BB052BB39}"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5C714F-ED83-4EA9-8088-25ABEC9CDA6E}"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tr-TR"/>
        </a:p>
      </dgm:t>
    </dgm:pt>
    <dgm:pt modelId="{8A09E94F-EBCF-4667-8E5A-8477719B7888}">
      <dgm:prSet phldrT="[Metin]"/>
      <dgm:spPr/>
      <dgm:t>
        <a:bodyPr/>
        <a:lstStyle/>
        <a:p>
          <a:r>
            <a:rPr lang="tr-TR" smtClean="0"/>
            <a:t>tekerrür</a:t>
          </a:r>
          <a:endParaRPr lang="tr-TR" dirty="0"/>
        </a:p>
      </dgm:t>
    </dgm:pt>
    <dgm:pt modelId="{191E70B7-B7F1-41EF-A289-2C55DC8365E7}" type="parTrans" cxnId="{C4A2CB37-1FEA-443E-B1EF-A218CA8F3CD7}">
      <dgm:prSet/>
      <dgm:spPr/>
      <dgm:t>
        <a:bodyPr/>
        <a:lstStyle/>
        <a:p>
          <a:endParaRPr lang="tr-TR"/>
        </a:p>
      </dgm:t>
    </dgm:pt>
    <dgm:pt modelId="{CDC393DD-01DF-41CA-A32F-8BFDBDA1815E}" type="sibTrans" cxnId="{C4A2CB37-1FEA-443E-B1EF-A218CA8F3CD7}">
      <dgm:prSet/>
      <dgm:spPr/>
      <dgm:t>
        <a:bodyPr/>
        <a:lstStyle/>
        <a:p>
          <a:endParaRPr lang="tr-TR"/>
        </a:p>
      </dgm:t>
    </dgm:pt>
    <dgm:pt modelId="{89515B62-01E7-4639-8AC3-23AEE7175884}">
      <dgm:prSet phldrT="[Metin]"/>
      <dgm:spPr/>
      <dgm:t>
        <a:bodyPr/>
        <a:lstStyle/>
        <a:p>
          <a:r>
            <a:rPr lang="tr-TR" smtClean="0"/>
            <a:t>özel infaz sistemleri</a:t>
          </a:r>
          <a:endParaRPr lang="tr-TR" dirty="0"/>
        </a:p>
      </dgm:t>
    </dgm:pt>
    <dgm:pt modelId="{AA868871-7D97-454F-A952-86A4460AEA3A}" type="parTrans" cxnId="{3CAD3B4B-3318-4F13-B9BD-CB74E0D8A0D3}">
      <dgm:prSet/>
      <dgm:spPr/>
      <dgm:t>
        <a:bodyPr/>
        <a:lstStyle/>
        <a:p>
          <a:endParaRPr lang="tr-TR"/>
        </a:p>
      </dgm:t>
    </dgm:pt>
    <dgm:pt modelId="{2CB8B435-E97A-4F48-98D7-F2C3946CF40D}" type="sibTrans" cxnId="{3CAD3B4B-3318-4F13-B9BD-CB74E0D8A0D3}">
      <dgm:prSet/>
      <dgm:spPr/>
      <dgm:t>
        <a:bodyPr/>
        <a:lstStyle/>
        <a:p>
          <a:endParaRPr lang="tr-TR"/>
        </a:p>
      </dgm:t>
    </dgm:pt>
    <dgm:pt modelId="{43C1A98B-CA7A-41C5-B5F1-2A474A6C5CA6}">
      <dgm:prSet phldrT="[Metin]"/>
      <dgm:spPr/>
      <dgm:t>
        <a:bodyPr/>
        <a:lstStyle/>
        <a:p>
          <a:r>
            <a:rPr lang="tr-TR" smtClean="0"/>
            <a:t>af</a:t>
          </a:r>
          <a:endParaRPr lang="tr-TR" dirty="0"/>
        </a:p>
      </dgm:t>
    </dgm:pt>
    <dgm:pt modelId="{BD5060D0-CBD8-4803-8706-1ECA766E8B42}" type="parTrans" cxnId="{B1CF5303-914F-47F9-AF1C-9C08D52E8AD4}">
      <dgm:prSet/>
      <dgm:spPr/>
      <dgm:t>
        <a:bodyPr/>
        <a:lstStyle/>
        <a:p>
          <a:endParaRPr lang="tr-TR"/>
        </a:p>
      </dgm:t>
    </dgm:pt>
    <dgm:pt modelId="{D8A4B8BF-BC7C-46DD-BE9E-8506EE62FD5F}" type="sibTrans" cxnId="{B1CF5303-914F-47F9-AF1C-9C08D52E8AD4}">
      <dgm:prSet/>
      <dgm:spPr/>
      <dgm:t>
        <a:bodyPr/>
        <a:lstStyle/>
        <a:p>
          <a:endParaRPr lang="tr-TR"/>
        </a:p>
      </dgm:t>
    </dgm:pt>
    <dgm:pt modelId="{79495683-6768-4169-8141-F1F482130113}">
      <dgm:prSet phldrT="[Metin]"/>
      <dgm:spPr/>
      <dgm:t>
        <a:bodyPr/>
        <a:lstStyle/>
        <a:p>
          <a:r>
            <a:rPr lang="tr-TR" smtClean="0"/>
            <a:t>şikayetten vazgeçme</a:t>
          </a:r>
          <a:endParaRPr lang="tr-TR" dirty="0"/>
        </a:p>
      </dgm:t>
    </dgm:pt>
    <dgm:pt modelId="{53DAA71C-F05A-4B7E-B4D9-8EE08C840F5F}" type="parTrans" cxnId="{B6F602D8-1AD1-4383-8A17-B93FA6A8CFB6}">
      <dgm:prSet/>
      <dgm:spPr/>
      <dgm:t>
        <a:bodyPr/>
        <a:lstStyle/>
        <a:p>
          <a:endParaRPr lang="tr-TR"/>
        </a:p>
      </dgm:t>
    </dgm:pt>
    <dgm:pt modelId="{A9F277F4-C242-4E9C-9FFA-66A95C05AA01}" type="sibTrans" cxnId="{B6F602D8-1AD1-4383-8A17-B93FA6A8CFB6}">
      <dgm:prSet/>
      <dgm:spPr/>
      <dgm:t>
        <a:bodyPr/>
        <a:lstStyle/>
        <a:p>
          <a:endParaRPr lang="tr-TR"/>
        </a:p>
      </dgm:t>
    </dgm:pt>
    <dgm:pt modelId="{366B2E12-C58C-40EF-A8D1-3DCD7E70033A}">
      <dgm:prSet phldrT="[Metin]"/>
      <dgm:spPr/>
      <dgm:t>
        <a:bodyPr/>
        <a:lstStyle/>
        <a:p>
          <a:r>
            <a:rPr lang="tr-TR" dirty="0" smtClean="0"/>
            <a:t>zamanaşımı</a:t>
          </a:r>
          <a:endParaRPr lang="tr-TR" dirty="0"/>
        </a:p>
      </dgm:t>
    </dgm:pt>
    <dgm:pt modelId="{569FBC8A-3885-4DD4-BC61-EFBDB4AA586F}" type="parTrans" cxnId="{5B1A7433-CAD5-42D9-A968-A39CEDA841FF}">
      <dgm:prSet/>
      <dgm:spPr/>
      <dgm:t>
        <a:bodyPr/>
        <a:lstStyle/>
        <a:p>
          <a:endParaRPr lang="tr-TR"/>
        </a:p>
      </dgm:t>
    </dgm:pt>
    <dgm:pt modelId="{6C25A608-8070-4C8B-9E5D-0EB93CBFF3F5}" type="sibTrans" cxnId="{5B1A7433-CAD5-42D9-A968-A39CEDA841FF}">
      <dgm:prSet/>
      <dgm:spPr/>
      <dgm:t>
        <a:bodyPr/>
        <a:lstStyle/>
        <a:p>
          <a:endParaRPr lang="tr-TR"/>
        </a:p>
      </dgm:t>
    </dgm:pt>
    <dgm:pt modelId="{149C26ED-95A9-4444-8DE9-21D572A1F66F}">
      <dgm:prSet/>
      <dgm:spPr/>
      <dgm:t>
        <a:bodyPr/>
        <a:lstStyle/>
        <a:p>
          <a:r>
            <a:rPr lang="tr-TR" smtClean="0"/>
            <a:t>erteleme, şartla salıverme</a:t>
          </a:r>
          <a:endParaRPr lang="tr-TR"/>
        </a:p>
      </dgm:t>
    </dgm:pt>
    <dgm:pt modelId="{43FEEBAC-0294-4BDD-9FA0-670DB6411E6A}" type="parTrans" cxnId="{CE3DB81D-B494-461D-9640-AE2E67894216}">
      <dgm:prSet/>
      <dgm:spPr/>
      <dgm:t>
        <a:bodyPr/>
        <a:lstStyle/>
        <a:p>
          <a:endParaRPr lang="tr-TR"/>
        </a:p>
      </dgm:t>
    </dgm:pt>
    <dgm:pt modelId="{DD1F242C-D189-486B-978E-210C6EFC6054}" type="sibTrans" cxnId="{CE3DB81D-B494-461D-9640-AE2E67894216}">
      <dgm:prSet/>
      <dgm:spPr/>
      <dgm:t>
        <a:bodyPr/>
        <a:lstStyle/>
        <a:p>
          <a:endParaRPr lang="tr-TR"/>
        </a:p>
      </dgm:t>
    </dgm:pt>
    <dgm:pt modelId="{88776088-1AAD-4126-87A6-E45B74C53CCD}" type="pres">
      <dgm:prSet presAssocID="{A85C714F-ED83-4EA9-8088-25ABEC9CDA6E}" presName="diagram" presStyleCnt="0">
        <dgm:presLayoutVars>
          <dgm:dir/>
          <dgm:resizeHandles val="exact"/>
        </dgm:presLayoutVars>
      </dgm:prSet>
      <dgm:spPr/>
      <dgm:t>
        <a:bodyPr/>
        <a:lstStyle/>
        <a:p>
          <a:endParaRPr lang="tr-TR"/>
        </a:p>
      </dgm:t>
    </dgm:pt>
    <dgm:pt modelId="{A9BEA5AA-3B80-4C3A-88C0-42E0DCC536CF}" type="pres">
      <dgm:prSet presAssocID="{8A09E94F-EBCF-4667-8E5A-8477719B7888}" presName="node" presStyleLbl="node1" presStyleIdx="0" presStyleCnt="6">
        <dgm:presLayoutVars>
          <dgm:bulletEnabled val="1"/>
        </dgm:presLayoutVars>
      </dgm:prSet>
      <dgm:spPr/>
      <dgm:t>
        <a:bodyPr/>
        <a:lstStyle/>
        <a:p>
          <a:endParaRPr lang="tr-TR"/>
        </a:p>
      </dgm:t>
    </dgm:pt>
    <dgm:pt modelId="{621CD62B-2482-4E6B-80D7-F1EEEB551056}" type="pres">
      <dgm:prSet presAssocID="{CDC393DD-01DF-41CA-A32F-8BFDBDA1815E}" presName="sibTrans" presStyleCnt="0"/>
      <dgm:spPr/>
    </dgm:pt>
    <dgm:pt modelId="{0768FF7E-44EE-47BA-A6D1-CE39E286EC0B}" type="pres">
      <dgm:prSet presAssocID="{149C26ED-95A9-4444-8DE9-21D572A1F66F}" presName="node" presStyleLbl="node1" presStyleIdx="1" presStyleCnt="6">
        <dgm:presLayoutVars>
          <dgm:bulletEnabled val="1"/>
        </dgm:presLayoutVars>
      </dgm:prSet>
      <dgm:spPr/>
      <dgm:t>
        <a:bodyPr/>
        <a:lstStyle/>
        <a:p>
          <a:endParaRPr lang="tr-TR"/>
        </a:p>
      </dgm:t>
    </dgm:pt>
    <dgm:pt modelId="{6D3B6A71-B054-4FF8-ABD1-464ADC01082A}" type="pres">
      <dgm:prSet presAssocID="{DD1F242C-D189-486B-978E-210C6EFC6054}" presName="sibTrans" presStyleCnt="0"/>
      <dgm:spPr/>
    </dgm:pt>
    <dgm:pt modelId="{5CD0758A-9E7F-4A54-8993-C4266EF9C0B9}" type="pres">
      <dgm:prSet presAssocID="{89515B62-01E7-4639-8AC3-23AEE7175884}" presName="node" presStyleLbl="node1" presStyleIdx="2" presStyleCnt="6">
        <dgm:presLayoutVars>
          <dgm:bulletEnabled val="1"/>
        </dgm:presLayoutVars>
      </dgm:prSet>
      <dgm:spPr/>
      <dgm:t>
        <a:bodyPr/>
        <a:lstStyle/>
        <a:p>
          <a:endParaRPr lang="tr-TR"/>
        </a:p>
      </dgm:t>
    </dgm:pt>
    <dgm:pt modelId="{573F1D89-D251-4AF4-B574-45F801262454}" type="pres">
      <dgm:prSet presAssocID="{2CB8B435-E97A-4F48-98D7-F2C3946CF40D}" presName="sibTrans" presStyleCnt="0"/>
      <dgm:spPr/>
    </dgm:pt>
    <dgm:pt modelId="{F218C023-BBA9-45BB-B33D-729FDA265C5C}" type="pres">
      <dgm:prSet presAssocID="{43C1A98B-CA7A-41C5-B5F1-2A474A6C5CA6}" presName="node" presStyleLbl="node1" presStyleIdx="3" presStyleCnt="6">
        <dgm:presLayoutVars>
          <dgm:bulletEnabled val="1"/>
        </dgm:presLayoutVars>
      </dgm:prSet>
      <dgm:spPr/>
      <dgm:t>
        <a:bodyPr/>
        <a:lstStyle/>
        <a:p>
          <a:endParaRPr lang="tr-TR"/>
        </a:p>
      </dgm:t>
    </dgm:pt>
    <dgm:pt modelId="{B97B2D7C-FA7A-4352-B7EB-528748D4F10F}" type="pres">
      <dgm:prSet presAssocID="{D8A4B8BF-BC7C-46DD-BE9E-8506EE62FD5F}" presName="sibTrans" presStyleCnt="0"/>
      <dgm:spPr/>
    </dgm:pt>
    <dgm:pt modelId="{9EF8CCC7-4F81-4F01-B822-7F9C08B7C26D}" type="pres">
      <dgm:prSet presAssocID="{79495683-6768-4169-8141-F1F482130113}" presName="node" presStyleLbl="node1" presStyleIdx="4" presStyleCnt="6">
        <dgm:presLayoutVars>
          <dgm:bulletEnabled val="1"/>
        </dgm:presLayoutVars>
      </dgm:prSet>
      <dgm:spPr/>
      <dgm:t>
        <a:bodyPr/>
        <a:lstStyle/>
        <a:p>
          <a:endParaRPr lang="tr-TR"/>
        </a:p>
      </dgm:t>
    </dgm:pt>
    <dgm:pt modelId="{12139943-7690-40E9-A445-3D7212A1EF28}" type="pres">
      <dgm:prSet presAssocID="{A9F277F4-C242-4E9C-9FFA-66A95C05AA01}" presName="sibTrans" presStyleCnt="0"/>
      <dgm:spPr/>
    </dgm:pt>
    <dgm:pt modelId="{DC21CD9A-FC13-4315-9376-594ED2A6A65F}" type="pres">
      <dgm:prSet presAssocID="{366B2E12-C58C-40EF-A8D1-3DCD7E70033A}" presName="node" presStyleLbl="node1" presStyleIdx="5" presStyleCnt="6">
        <dgm:presLayoutVars>
          <dgm:bulletEnabled val="1"/>
        </dgm:presLayoutVars>
      </dgm:prSet>
      <dgm:spPr/>
      <dgm:t>
        <a:bodyPr/>
        <a:lstStyle/>
        <a:p>
          <a:endParaRPr lang="tr-TR"/>
        </a:p>
      </dgm:t>
    </dgm:pt>
  </dgm:ptLst>
  <dgm:cxnLst>
    <dgm:cxn modelId="{9316A5C0-7D81-4ABD-B64D-B9346AAF5B2E}" type="presOf" srcId="{43C1A98B-CA7A-41C5-B5F1-2A474A6C5CA6}" destId="{F218C023-BBA9-45BB-B33D-729FDA265C5C}" srcOrd="0" destOrd="0" presId="urn:microsoft.com/office/officeart/2005/8/layout/default"/>
    <dgm:cxn modelId="{3589DAB3-17F4-49B0-A832-C460EB424BF0}" type="presOf" srcId="{8A09E94F-EBCF-4667-8E5A-8477719B7888}" destId="{A9BEA5AA-3B80-4C3A-88C0-42E0DCC536CF}" srcOrd="0" destOrd="0" presId="urn:microsoft.com/office/officeart/2005/8/layout/default"/>
    <dgm:cxn modelId="{3CAD3B4B-3318-4F13-B9BD-CB74E0D8A0D3}" srcId="{A85C714F-ED83-4EA9-8088-25ABEC9CDA6E}" destId="{89515B62-01E7-4639-8AC3-23AEE7175884}" srcOrd="2" destOrd="0" parTransId="{AA868871-7D97-454F-A952-86A4460AEA3A}" sibTransId="{2CB8B435-E97A-4F48-98D7-F2C3946CF40D}"/>
    <dgm:cxn modelId="{2895BB21-1936-4CEA-8528-6C738B1E9D8F}" type="presOf" srcId="{366B2E12-C58C-40EF-A8D1-3DCD7E70033A}" destId="{DC21CD9A-FC13-4315-9376-594ED2A6A65F}" srcOrd="0" destOrd="0" presId="urn:microsoft.com/office/officeart/2005/8/layout/default"/>
    <dgm:cxn modelId="{5B1A7433-CAD5-42D9-A968-A39CEDA841FF}" srcId="{A85C714F-ED83-4EA9-8088-25ABEC9CDA6E}" destId="{366B2E12-C58C-40EF-A8D1-3DCD7E70033A}" srcOrd="5" destOrd="0" parTransId="{569FBC8A-3885-4DD4-BC61-EFBDB4AA586F}" sibTransId="{6C25A608-8070-4C8B-9E5D-0EB93CBFF3F5}"/>
    <dgm:cxn modelId="{C4A2CB37-1FEA-443E-B1EF-A218CA8F3CD7}" srcId="{A85C714F-ED83-4EA9-8088-25ABEC9CDA6E}" destId="{8A09E94F-EBCF-4667-8E5A-8477719B7888}" srcOrd="0" destOrd="0" parTransId="{191E70B7-B7F1-41EF-A289-2C55DC8365E7}" sibTransId="{CDC393DD-01DF-41CA-A32F-8BFDBDA1815E}"/>
    <dgm:cxn modelId="{B6F602D8-1AD1-4383-8A17-B93FA6A8CFB6}" srcId="{A85C714F-ED83-4EA9-8088-25ABEC9CDA6E}" destId="{79495683-6768-4169-8141-F1F482130113}" srcOrd="4" destOrd="0" parTransId="{53DAA71C-F05A-4B7E-B4D9-8EE08C840F5F}" sibTransId="{A9F277F4-C242-4E9C-9FFA-66A95C05AA01}"/>
    <dgm:cxn modelId="{5B8E9FF0-25CA-4615-B6CA-3789BE112B31}" type="presOf" srcId="{79495683-6768-4169-8141-F1F482130113}" destId="{9EF8CCC7-4F81-4F01-B822-7F9C08B7C26D}" srcOrd="0" destOrd="0" presId="urn:microsoft.com/office/officeart/2005/8/layout/default"/>
    <dgm:cxn modelId="{FE234907-6D72-4331-B8D2-42538E6BF331}" type="presOf" srcId="{A85C714F-ED83-4EA9-8088-25ABEC9CDA6E}" destId="{88776088-1AAD-4126-87A6-E45B74C53CCD}" srcOrd="0" destOrd="0" presId="urn:microsoft.com/office/officeart/2005/8/layout/default"/>
    <dgm:cxn modelId="{B1CF5303-914F-47F9-AF1C-9C08D52E8AD4}" srcId="{A85C714F-ED83-4EA9-8088-25ABEC9CDA6E}" destId="{43C1A98B-CA7A-41C5-B5F1-2A474A6C5CA6}" srcOrd="3" destOrd="0" parTransId="{BD5060D0-CBD8-4803-8706-1ECA766E8B42}" sibTransId="{D8A4B8BF-BC7C-46DD-BE9E-8506EE62FD5F}"/>
    <dgm:cxn modelId="{7D97309B-9BBA-4E2F-8D48-31CD58650EC9}" type="presOf" srcId="{149C26ED-95A9-4444-8DE9-21D572A1F66F}" destId="{0768FF7E-44EE-47BA-A6D1-CE39E286EC0B}" srcOrd="0" destOrd="0" presId="urn:microsoft.com/office/officeart/2005/8/layout/default"/>
    <dgm:cxn modelId="{436451AE-0FED-4A93-A9A4-54B3190418BA}" type="presOf" srcId="{89515B62-01E7-4639-8AC3-23AEE7175884}" destId="{5CD0758A-9E7F-4A54-8993-C4266EF9C0B9}" srcOrd="0" destOrd="0" presId="urn:microsoft.com/office/officeart/2005/8/layout/default"/>
    <dgm:cxn modelId="{CE3DB81D-B494-461D-9640-AE2E67894216}" srcId="{A85C714F-ED83-4EA9-8088-25ABEC9CDA6E}" destId="{149C26ED-95A9-4444-8DE9-21D572A1F66F}" srcOrd="1" destOrd="0" parTransId="{43FEEBAC-0294-4BDD-9FA0-670DB6411E6A}" sibTransId="{DD1F242C-D189-486B-978E-210C6EFC6054}"/>
    <dgm:cxn modelId="{2DAD97D9-60F4-4D08-8E83-A0F7AEC4775A}" type="presParOf" srcId="{88776088-1AAD-4126-87A6-E45B74C53CCD}" destId="{A9BEA5AA-3B80-4C3A-88C0-42E0DCC536CF}" srcOrd="0" destOrd="0" presId="urn:microsoft.com/office/officeart/2005/8/layout/default"/>
    <dgm:cxn modelId="{67590FA9-5C30-4E9D-978A-F0B3057BF944}" type="presParOf" srcId="{88776088-1AAD-4126-87A6-E45B74C53CCD}" destId="{621CD62B-2482-4E6B-80D7-F1EEEB551056}" srcOrd="1" destOrd="0" presId="urn:microsoft.com/office/officeart/2005/8/layout/default"/>
    <dgm:cxn modelId="{7FCFA3B5-6C4E-49B3-BD80-277BE618E606}" type="presParOf" srcId="{88776088-1AAD-4126-87A6-E45B74C53CCD}" destId="{0768FF7E-44EE-47BA-A6D1-CE39E286EC0B}" srcOrd="2" destOrd="0" presId="urn:microsoft.com/office/officeart/2005/8/layout/default"/>
    <dgm:cxn modelId="{FC043642-0595-4B07-980B-A6ECA90BB9F6}" type="presParOf" srcId="{88776088-1AAD-4126-87A6-E45B74C53CCD}" destId="{6D3B6A71-B054-4FF8-ABD1-464ADC01082A}" srcOrd="3" destOrd="0" presId="urn:microsoft.com/office/officeart/2005/8/layout/default"/>
    <dgm:cxn modelId="{4A2143DF-5684-414F-8E1B-6BF28A89C217}" type="presParOf" srcId="{88776088-1AAD-4126-87A6-E45B74C53CCD}" destId="{5CD0758A-9E7F-4A54-8993-C4266EF9C0B9}" srcOrd="4" destOrd="0" presId="urn:microsoft.com/office/officeart/2005/8/layout/default"/>
    <dgm:cxn modelId="{419C791D-C0F9-45DA-884C-92DB0248614C}" type="presParOf" srcId="{88776088-1AAD-4126-87A6-E45B74C53CCD}" destId="{573F1D89-D251-4AF4-B574-45F801262454}" srcOrd="5" destOrd="0" presId="urn:microsoft.com/office/officeart/2005/8/layout/default"/>
    <dgm:cxn modelId="{2ED8F7F3-0412-4E74-9195-4FF8B2C3BCF9}" type="presParOf" srcId="{88776088-1AAD-4126-87A6-E45B74C53CCD}" destId="{F218C023-BBA9-45BB-B33D-729FDA265C5C}" srcOrd="6" destOrd="0" presId="urn:microsoft.com/office/officeart/2005/8/layout/default"/>
    <dgm:cxn modelId="{638391B4-4806-46DD-8C7F-5BBD06AD9032}" type="presParOf" srcId="{88776088-1AAD-4126-87A6-E45B74C53CCD}" destId="{B97B2D7C-FA7A-4352-B7EB-528748D4F10F}" srcOrd="7" destOrd="0" presId="urn:microsoft.com/office/officeart/2005/8/layout/default"/>
    <dgm:cxn modelId="{551B8130-8F80-4AC1-8C98-CF370F43625A}" type="presParOf" srcId="{88776088-1AAD-4126-87A6-E45B74C53CCD}" destId="{9EF8CCC7-4F81-4F01-B822-7F9C08B7C26D}" srcOrd="8" destOrd="0" presId="urn:microsoft.com/office/officeart/2005/8/layout/default"/>
    <dgm:cxn modelId="{B7252FCD-E9F7-40FD-9F54-8AAE5AF21CF4}" type="presParOf" srcId="{88776088-1AAD-4126-87A6-E45B74C53CCD}" destId="{12139943-7690-40E9-A445-3D7212A1EF28}" srcOrd="9" destOrd="0" presId="urn:microsoft.com/office/officeart/2005/8/layout/default"/>
    <dgm:cxn modelId="{1612A751-7E77-491D-A81F-8F0EF8EFABFC}" type="presParOf" srcId="{88776088-1AAD-4126-87A6-E45B74C53CCD}" destId="{DC21CD9A-FC13-4315-9376-594ED2A6A65F}" srcOrd="1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12AAE8-2C57-43E8-9438-E878461E40AB}" type="doc">
      <dgm:prSet loTypeId="urn:microsoft.com/office/officeart/2005/8/layout/process4" loCatId="list" qsTypeId="urn:microsoft.com/office/officeart/2005/8/quickstyle/3d2" qsCatId="3D" csTypeId="urn:microsoft.com/office/officeart/2005/8/colors/accent1_2" csCatId="accent1" phldr="1"/>
      <dgm:spPr/>
      <dgm:t>
        <a:bodyPr/>
        <a:lstStyle/>
        <a:p>
          <a:endParaRPr lang="tr-TR"/>
        </a:p>
      </dgm:t>
    </dgm:pt>
    <dgm:pt modelId="{06150A86-174C-4D4C-9AEF-FE75C82F101F}">
      <dgm:prSet phldrT="[Metin]"/>
      <dgm:spPr/>
      <dgm:t>
        <a:bodyPr/>
        <a:lstStyle/>
        <a:p>
          <a:r>
            <a:rPr lang="tr-TR" dirty="0" smtClean="0"/>
            <a:t>1. Uyuşmazlık konusu olayın tespiti	</a:t>
          </a:r>
          <a:endParaRPr lang="tr-TR" dirty="0"/>
        </a:p>
      </dgm:t>
    </dgm:pt>
    <dgm:pt modelId="{C2FD6C3B-F67C-4CA3-805C-1F4B0FA77B2D}" type="parTrans" cxnId="{7C8B6D84-5155-4916-A20D-ED1C63BDE25A}">
      <dgm:prSet/>
      <dgm:spPr/>
      <dgm:t>
        <a:bodyPr/>
        <a:lstStyle/>
        <a:p>
          <a:endParaRPr lang="tr-TR"/>
        </a:p>
      </dgm:t>
    </dgm:pt>
    <dgm:pt modelId="{5D1EE530-A4C3-4816-A3FC-83D65F18DE3C}" type="sibTrans" cxnId="{7C8B6D84-5155-4916-A20D-ED1C63BDE25A}">
      <dgm:prSet/>
      <dgm:spPr/>
      <dgm:t>
        <a:bodyPr/>
        <a:lstStyle/>
        <a:p>
          <a:endParaRPr lang="tr-TR"/>
        </a:p>
      </dgm:t>
    </dgm:pt>
    <dgm:pt modelId="{DD634A44-38A7-4320-8ECD-A6828244CC51}">
      <dgm:prSet phldrT="[Metin]"/>
      <dgm:spPr/>
      <dgm:t>
        <a:bodyPr/>
        <a:lstStyle/>
        <a:p>
          <a:r>
            <a:rPr lang="tr-TR" dirty="0" smtClean="0"/>
            <a:t>2. Çözülmesi gereken hukuki uyuşmazlığın belirlenmesi</a:t>
          </a:r>
          <a:endParaRPr lang="tr-TR" dirty="0"/>
        </a:p>
      </dgm:t>
    </dgm:pt>
    <dgm:pt modelId="{6E48A473-F292-4E0C-AA5A-420FD0FA1BD6}" type="parTrans" cxnId="{7C685C23-D10A-4C62-A90D-B42593F6DB62}">
      <dgm:prSet/>
      <dgm:spPr/>
      <dgm:t>
        <a:bodyPr/>
        <a:lstStyle/>
        <a:p>
          <a:endParaRPr lang="tr-TR"/>
        </a:p>
      </dgm:t>
    </dgm:pt>
    <dgm:pt modelId="{1F906859-7DF8-4883-9B16-C0C93A05CCAC}" type="sibTrans" cxnId="{7C685C23-D10A-4C62-A90D-B42593F6DB62}">
      <dgm:prSet/>
      <dgm:spPr/>
      <dgm:t>
        <a:bodyPr/>
        <a:lstStyle/>
        <a:p>
          <a:endParaRPr lang="tr-TR"/>
        </a:p>
      </dgm:t>
    </dgm:pt>
    <dgm:pt modelId="{F3BB533D-0FA8-497B-B9A7-90900D57DB7B}">
      <dgm:prSet phldrT="[Metin]"/>
      <dgm:spPr/>
      <dgm:t>
        <a:bodyPr/>
        <a:lstStyle/>
        <a:p>
          <a:r>
            <a:rPr lang="tr-TR" dirty="0" smtClean="0"/>
            <a:t>3. Uyuşmazlığın çözümüne dayanak olan kanun hükümlerinin gösterilmesi</a:t>
          </a:r>
          <a:endParaRPr lang="tr-TR" dirty="0"/>
        </a:p>
      </dgm:t>
    </dgm:pt>
    <dgm:pt modelId="{F0F613E6-E61B-4793-A301-4428618848AD}" type="parTrans" cxnId="{C4F4AB14-8B75-4FE8-ADFE-D9709E632DAE}">
      <dgm:prSet/>
      <dgm:spPr/>
      <dgm:t>
        <a:bodyPr/>
        <a:lstStyle/>
        <a:p>
          <a:endParaRPr lang="tr-TR"/>
        </a:p>
      </dgm:t>
    </dgm:pt>
    <dgm:pt modelId="{7DE7424A-B516-4991-A9BD-74FCB9795621}" type="sibTrans" cxnId="{C4F4AB14-8B75-4FE8-ADFE-D9709E632DAE}">
      <dgm:prSet/>
      <dgm:spPr/>
      <dgm:t>
        <a:bodyPr/>
        <a:lstStyle/>
        <a:p>
          <a:endParaRPr lang="tr-TR"/>
        </a:p>
      </dgm:t>
    </dgm:pt>
    <dgm:pt modelId="{17D16CD4-D265-417B-8CDD-32D3E53BFE6A}">
      <dgm:prSet/>
      <dgm:spPr/>
      <dgm:t>
        <a:bodyPr/>
        <a:lstStyle/>
        <a:p>
          <a:r>
            <a:rPr lang="tr-TR" dirty="0" smtClean="0"/>
            <a:t>4. Soruşturma veya kovuşturma mercilerinin görüşlerinin belirtilmesi</a:t>
          </a:r>
          <a:endParaRPr lang="tr-TR" dirty="0"/>
        </a:p>
      </dgm:t>
    </dgm:pt>
    <dgm:pt modelId="{5EB1DF33-9A1F-4FF9-A08E-7569484B3FDF}" type="parTrans" cxnId="{37D81464-7F76-4C90-8420-B558BE45EA6D}">
      <dgm:prSet/>
      <dgm:spPr/>
      <dgm:t>
        <a:bodyPr/>
        <a:lstStyle/>
        <a:p>
          <a:endParaRPr lang="tr-TR"/>
        </a:p>
      </dgm:t>
    </dgm:pt>
    <dgm:pt modelId="{52174019-9ED3-4AF8-8D8E-FE501E86E7EA}" type="sibTrans" cxnId="{37D81464-7F76-4C90-8420-B558BE45EA6D}">
      <dgm:prSet/>
      <dgm:spPr/>
      <dgm:t>
        <a:bodyPr/>
        <a:lstStyle/>
        <a:p>
          <a:endParaRPr lang="tr-TR"/>
        </a:p>
      </dgm:t>
    </dgm:pt>
    <dgm:pt modelId="{33EF8985-A825-469D-A296-48868F28EBD3}">
      <dgm:prSet/>
      <dgm:spPr/>
      <dgm:t>
        <a:bodyPr/>
        <a:lstStyle/>
        <a:p>
          <a:r>
            <a:rPr lang="tr-TR" dirty="0" smtClean="0"/>
            <a:t>5.Şahsi değerlendirme yapılması (hukuki kanaat)</a:t>
          </a:r>
          <a:endParaRPr lang="tr-TR" dirty="0"/>
        </a:p>
      </dgm:t>
    </dgm:pt>
    <dgm:pt modelId="{FC92B602-EEF6-4C87-ACFD-9949DD103A87}" type="parTrans" cxnId="{FF5C90DC-33DA-45F9-8643-0F3021BF10E4}">
      <dgm:prSet/>
      <dgm:spPr/>
      <dgm:t>
        <a:bodyPr/>
        <a:lstStyle/>
        <a:p>
          <a:endParaRPr lang="tr-TR"/>
        </a:p>
      </dgm:t>
    </dgm:pt>
    <dgm:pt modelId="{B2A56F1A-6D1A-4001-A8D3-E488D9E5F76F}" type="sibTrans" cxnId="{FF5C90DC-33DA-45F9-8643-0F3021BF10E4}">
      <dgm:prSet/>
      <dgm:spPr/>
      <dgm:t>
        <a:bodyPr/>
        <a:lstStyle/>
        <a:p>
          <a:endParaRPr lang="tr-TR"/>
        </a:p>
      </dgm:t>
    </dgm:pt>
    <dgm:pt modelId="{AF2E4F05-161D-4C70-BFC5-BA7238FA1C5E}" type="pres">
      <dgm:prSet presAssocID="{7912AAE8-2C57-43E8-9438-E878461E40AB}" presName="Name0" presStyleCnt="0">
        <dgm:presLayoutVars>
          <dgm:dir/>
          <dgm:animLvl val="lvl"/>
          <dgm:resizeHandles val="exact"/>
        </dgm:presLayoutVars>
      </dgm:prSet>
      <dgm:spPr/>
      <dgm:t>
        <a:bodyPr/>
        <a:lstStyle/>
        <a:p>
          <a:endParaRPr lang="tr-TR"/>
        </a:p>
      </dgm:t>
    </dgm:pt>
    <dgm:pt modelId="{853DFB0D-3FBD-4CD1-B4FB-D7B07A720B4C}" type="pres">
      <dgm:prSet presAssocID="{33EF8985-A825-469D-A296-48868F28EBD3}" presName="boxAndChildren" presStyleCnt="0"/>
      <dgm:spPr/>
    </dgm:pt>
    <dgm:pt modelId="{7730BC0D-DD79-477A-8B75-1B331F2F1919}" type="pres">
      <dgm:prSet presAssocID="{33EF8985-A825-469D-A296-48868F28EBD3}" presName="parentTextBox" presStyleLbl="node1" presStyleIdx="0" presStyleCnt="5"/>
      <dgm:spPr/>
      <dgm:t>
        <a:bodyPr/>
        <a:lstStyle/>
        <a:p>
          <a:endParaRPr lang="tr-TR"/>
        </a:p>
      </dgm:t>
    </dgm:pt>
    <dgm:pt modelId="{2C5E71ED-C559-4CFA-858C-02F7155BF259}" type="pres">
      <dgm:prSet presAssocID="{52174019-9ED3-4AF8-8D8E-FE501E86E7EA}" presName="sp" presStyleCnt="0"/>
      <dgm:spPr/>
    </dgm:pt>
    <dgm:pt modelId="{D338FAF3-6BAF-4F39-AE2F-8EE2C3A22659}" type="pres">
      <dgm:prSet presAssocID="{17D16CD4-D265-417B-8CDD-32D3E53BFE6A}" presName="arrowAndChildren" presStyleCnt="0"/>
      <dgm:spPr/>
    </dgm:pt>
    <dgm:pt modelId="{EDCBD38E-ECE9-465A-BE19-DAE53333E70D}" type="pres">
      <dgm:prSet presAssocID="{17D16CD4-D265-417B-8CDD-32D3E53BFE6A}" presName="parentTextArrow" presStyleLbl="node1" presStyleIdx="1" presStyleCnt="5"/>
      <dgm:spPr/>
      <dgm:t>
        <a:bodyPr/>
        <a:lstStyle/>
        <a:p>
          <a:endParaRPr lang="tr-TR"/>
        </a:p>
      </dgm:t>
    </dgm:pt>
    <dgm:pt modelId="{C8ED5DE4-F845-40E5-A20C-DB2CEDBAE362}" type="pres">
      <dgm:prSet presAssocID="{7DE7424A-B516-4991-A9BD-74FCB9795621}" presName="sp" presStyleCnt="0"/>
      <dgm:spPr/>
    </dgm:pt>
    <dgm:pt modelId="{E799038E-2C2F-4461-A4BD-AB7B33BBF471}" type="pres">
      <dgm:prSet presAssocID="{F3BB533D-0FA8-497B-B9A7-90900D57DB7B}" presName="arrowAndChildren" presStyleCnt="0"/>
      <dgm:spPr/>
    </dgm:pt>
    <dgm:pt modelId="{C85A4ABD-8D01-4C2D-803F-ACEAC7AF0423}" type="pres">
      <dgm:prSet presAssocID="{F3BB533D-0FA8-497B-B9A7-90900D57DB7B}" presName="parentTextArrow" presStyleLbl="node1" presStyleIdx="2" presStyleCnt="5"/>
      <dgm:spPr/>
      <dgm:t>
        <a:bodyPr/>
        <a:lstStyle/>
        <a:p>
          <a:endParaRPr lang="tr-TR"/>
        </a:p>
      </dgm:t>
    </dgm:pt>
    <dgm:pt modelId="{631EFD19-65DF-4C44-AE67-0FCD4CF10D12}" type="pres">
      <dgm:prSet presAssocID="{1F906859-7DF8-4883-9B16-C0C93A05CCAC}" presName="sp" presStyleCnt="0"/>
      <dgm:spPr/>
    </dgm:pt>
    <dgm:pt modelId="{B466E8F7-5139-4809-A13C-A3B13E71AB68}" type="pres">
      <dgm:prSet presAssocID="{DD634A44-38A7-4320-8ECD-A6828244CC51}" presName="arrowAndChildren" presStyleCnt="0"/>
      <dgm:spPr/>
    </dgm:pt>
    <dgm:pt modelId="{51663614-239A-4F51-8D02-D1C8EB3EA3D0}" type="pres">
      <dgm:prSet presAssocID="{DD634A44-38A7-4320-8ECD-A6828244CC51}" presName="parentTextArrow" presStyleLbl="node1" presStyleIdx="3" presStyleCnt="5"/>
      <dgm:spPr/>
      <dgm:t>
        <a:bodyPr/>
        <a:lstStyle/>
        <a:p>
          <a:endParaRPr lang="tr-TR"/>
        </a:p>
      </dgm:t>
    </dgm:pt>
    <dgm:pt modelId="{42A5F0E2-0450-4BDC-85CE-9BE5AFEA208B}" type="pres">
      <dgm:prSet presAssocID="{5D1EE530-A4C3-4816-A3FC-83D65F18DE3C}" presName="sp" presStyleCnt="0"/>
      <dgm:spPr/>
    </dgm:pt>
    <dgm:pt modelId="{FD5AEBB4-8635-4314-9AB1-731E981E1C4B}" type="pres">
      <dgm:prSet presAssocID="{06150A86-174C-4D4C-9AEF-FE75C82F101F}" presName="arrowAndChildren" presStyleCnt="0"/>
      <dgm:spPr/>
    </dgm:pt>
    <dgm:pt modelId="{5522AA0C-7A0A-4D2C-B34C-9FDF505FFC4A}" type="pres">
      <dgm:prSet presAssocID="{06150A86-174C-4D4C-9AEF-FE75C82F101F}" presName="parentTextArrow" presStyleLbl="node1" presStyleIdx="4" presStyleCnt="5"/>
      <dgm:spPr/>
      <dgm:t>
        <a:bodyPr/>
        <a:lstStyle/>
        <a:p>
          <a:endParaRPr lang="tr-TR"/>
        </a:p>
      </dgm:t>
    </dgm:pt>
  </dgm:ptLst>
  <dgm:cxnLst>
    <dgm:cxn modelId="{8C4B3B5A-DC0A-45F5-9CA0-F81249861A8C}" type="presOf" srcId="{17D16CD4-D265-417B-8CDD-32D3E53BFE6A}" destId="{EDCBD38E-ECE9-465A-BE19-DAE53333E70D}" srcOrd="0" destOrd="0" presId="urn:microsoft.com/office/officeart/2005/8/layout/process4"/>
    <dgm:cxn modelId="{7C8B6D84-5155-4916-A20D-ED1C63BDE25A}" srcId="{7912AAE8-2C57-43E8-9438-E878461E40AB}" destId="{06150A86-174C-4D4C-9AEF-FE75C82F101F}" srcOrd="0" destOrd="0" parTransId="{C2FD6C3B-F67C-4CA3-805C-1F4B0FA77B2D}" sibTransId="{5D1EE530-A4C3-4816-A3FC-83D65F18DE3C}"/>
    <dgm:cxn modelId="{42B5756A-5AC7-4AD3-BA25-A0BD1BF5A2B2}" type="presOf" srcId="{33EF8985-A825-469D-A296-48868F28EBD3}" destId="{7730BC0D-DD79-477A-8B75-1B331F2F1919}" srcOrd="0" destOrd="0" presId="urn:microsoft.com/office/officeart/2005/8/layout/process4"/>
    <dgm:cxn modelId="{7C685C23-D10A-4C62-A90D-B42593F6DB62}" srcId="{7912AAE8-2C57-43E8-9438-E878461E40AB}" destId="{DD634A44-38A7-4320-8ECD-A6828244CC51}" srcOrd="1" destOrd="0" parTransId="{6E48A473-F292-4E0C-AA5A-420FD0FA1BD6}" sibTransId="{1F906859-7DF8-4883-9B16-C0C93A05CCAC}"/>
    <dgm:cxn modelId="{7B9433CA-AD2C-455E-9A83-5090F3C8F1FE}" type="presOf" srcId="{06150A86-174C-4D4C-9AEF-FE75C82F101F}" destId="{5522AA0C-7A0A-4D2C-B34C-9FDF505FFC4A}" srcOrd="0" destOrd="0" presId="urn:microsoft.com/office/officeart/2005/8/layout/process4"/>
    <dgm:cxn modelId="{F0D1F225-D57E-4380-BFFE-929F4E20535D}" type="presOf" srcId="{7912AAE8-2C57-43E8-9438-E878461E40AB}" destId="{AF2E4F05-161D-4C70-BFC5-BA7238FA1C5E}" srcOrd="0" destOrd="0" presId="urn:microsoft.com/office/officeart/2005/8/layout/process4"/>
    <dgm:cxn modelId="{FF5C90DC-33DA-45F9-8643-0F3021BF10E4}" srcId="{7912AAE8-2C57-43E8-9438-E878461E40AB}" destId="{33EF8985-A825-469D-A296-48868F28EBD3}" srcOrd="4" destOrd="0" parTransId="{FC92B602-EEF6-4C87-ACFD-9949DD103A87}" sibTransId="{B2A56F1A-6D1A-4001-A8D3-E488D9E5F76F}"/>
    <dgm:cxn modelId="{37D81464-7F76-4C90-8420-B558BE45EA6D}" srcId="{7912AAE8-2C57-43E8-9438-E878461E40AB}" destId="{17D16CD4-D265-417B-8CDD-32D3E53BFE6A}" srcOrd="3" destOrd="0" parTransId="{5EB1DF33-9A1F-4FF9-A08E-7569484B3FDF}" sibTransId="{52174019-9ED3-4AF8-8D8E-FE501E86E7EA}"/>
    <dgm:cxn modelId="{C70D4B00-E1DE-4725-8E53-D898783B337B}" type="presOf" srcId="{DD634A44-38A7-4320-8ECD-A6828244CC51}" destId="{51663614-239A-4F51-8D02-D1C8EB3EA3D0}" srcOrd="0" destOrd="0" presId="urn:microsoft.com/office/officeart/2005/8/layout/process4"/>
    <dgm:cxn modelId="{C4F4AB14-8B75-4FE8-ADFE-D9709E632DAE}" srcId="{7912AAE8-2C57-43E8-9438-E878461E40AB}" destId="{F3BB533D-0FA8-497B-B9A7-90900D57DB7B}" srcOrd="2" destOrd="0" parTransId="{F0F613E6-E61B-4793-A301-4428618848AD}" sibTransId="{7DE7424A-B516-4991-A9BD-74FCB9795621}"/>
    <dgm:cxn modelId="{D24D09F7-14F7-4571-862C-C787E6E9FA80}" type="presOf" srcId="{F3BB533D-0FA8-497B-B9A7-90900D57DB7B}" destId="{C85A4ABD-8D01-4C2D-803F-ACEAC7AF0423}" srcOrd="0" destOrd="0" presId="urn:microsoft.com/office/officeart/2005/8/layout/process4"/>
    <dgm:cxn modelId="{9D4BC8F1-98C7-4C70-B941-8E014C461DAC}" type="presParOf" srcId="{AF2E4F05-161D-4C70-BFC5-BA7238FA1C5E}" destId="{853DFB0D-3FBD-4CD1-B4FB-D7B07A720B4C}" srcOrd="0" destOrd="0" presId="urn:microsoft.com/office/officeart/2005/8/layout/process4"/>
    <dgm:cxn modelId="{BEE33ED7-C593-4AEF-907C-3B59CA27463B}" type="presParOf" srcId="{853DFB0D-3FBD-4CD1-B4FB-D7B07A720B4C}" destId="{7730BC0D-DD79-477A-8B75-1B331F2F1919}" srcOrd="0" destOrd="0" presId="urn:microsoft.com/office/officeart/2005/8/layout/process4"/>
    <dgm:cxn modelId="{B5D69318-69D9-4053-BC07-8D127648AD18}" type="presParOf" srcId="{AF2E4F05-161D-4C70-BFC5-BA7238FA1C5E}" destId="{2C5E71ED-C559-4CFA-858C-02F7155BF259}" srcOrd="1" destOrd="0" presId="urn:microsoft.com/office/officeart/2005/8/layout/process4"/>
    <dgm:cxn modelId="{3B84AC9D-FEC9-4FC7-87AF-0BD914F9F3C2}" type="presParOf" srcId="{AF2E4F05-161D-4C70-BFC5-BA7238FA1C5E}" destId="{D338FAF3-6BAF-4F39-AE2F-8EE2C3A22659}" srcOrd="2" destOrd="0" presId="urn:microsoft.com/office/officeart/2005/8/layout/process4"/>
    <dgm:cxn modelId="{D9A8802B-F743-45F8-B80D-9B2A72D93301}" type="presParOf" srcId="{D338FAF3-6BAF-4F39-AE2F-8EE2C3A22659}" destId="{EDCBD38E-ECE9-465A-BE19-DAE53333E70D}" srcOrd="0" destOrd="0" presId="urn:microsoft.com/office/officeart/2005/8/layout/process4"/>
    <dgm:cxn modelId="{FE201CEF-86AC-47E8-BFB1-787FA6B313B9}" type="presParOf" srcId="{AF2E4F05-161D-4C70-BFC5-BA7238FA1C5E}" destId="{C8ED5DE4-F845-40E5-A20C-DB2CEDBAE362}" srcOrd="3" destOrd="0" presId="urn:microsoft.com/office/officeart/2005/8/layout/process4"/>
    <dgm:cxn modelId="{596185FF-37B4-40C5-84FB-41F815E3D661}" type="presParOf" srcId="{AF2E4F05-161D-4C70-BFC5-BA7238FA1C5E}" destId="{E799038E-2C2F-4461-A4BD-AB7B33BBF471}" srcOrd="4" destOrd="0" presId="urn:microsoft.com/office/officeart/2005/8/layout/process4"/>
    <dgm:cxn modelId="{B09DD80B-E625-489B-AB22-3B66EBC51F36}" type="presParOf" srcId="{E799038E-2C2F-4461-A4BD-AB7B33BBF471}" destId="{C85A4ABD-8D01-4C2D-803F-ACEAC7AF0423}" srcOrd="0" destOrd="0" presId="urn:microsoft.com/office/officeart/2005/8/layout/process4"/>
    <dgm:cxn modelId="{A042C03A-CBF6-490F-B40A-6941C4BD9D04}" type="presParOf" srcId="{AF2E4F05-161D-4C70-BFC5-BA7238FA1C5E}" destId="{631EFD19-65DF-4C44-AE67-0FCD4CF10D12}" srcOrd="5" destOrd="0" presId="urn:microsoft.com/office/officeart/2005/8/layout/process4"/>
    <dgm:cxn modelId="{F81E29BA-F846-4F26-BC4A-F77ECCD5BFD5}" type="presParOf" srcId="{AF2E4F05-161D-4C70-BFC5-BA7238FA1C5E}" destId="{B466E8F7-5139-4809-A13C-A3B13E71AB68}" srcOrd="6" destOrd="0" presId="urn:microsoft.com/office/officeart/2005/8/layout/process4"/>
    <dgm:cxn modelId="{89139C3D-BF51-4484-95DA-026E372BA479}" type="presParOf" srcId="{B466E8F7-5139-4809-A13C-A3B13E71AB68}" destId="{51663614-239A-4F51-8D02-D1C8EB3EA3D0}" srcOrd="0" destOrd="0" presId="urn:microsoft.com/office/officeart/2005/8/layout/process4"/>
    <dgm:cxn modelId="{11EAFA26-92B2-43CA-A69D-BB984F75A5C3}" type="presParOf" srcId="{AF2E4F05-161D-4C70-BFC5-BA7238FA1C5E}" destId="{42A5F0E2-0450-4BDC-85CE-9BE5AFEA208B}" srcOrd="7" destOrd="0" presId="urn:microsoft.com/office/officeart/2005/8/layout/process4"/>
    <dgm:cxn modelId="{C4D2649D-8685-4F04-8CAA-BD22A18D3A68}" type="presParOf" srcId="{AF2E4F05-161D-4C70-BFC5-BA7238FA1C5E}" destId="{FD5AEBB4-8635-4314-9AB1-731E981E1C4B}" srcOrd="8" destOrd="0" presId="urn:microsoft.com/office/officeart/2005/8/layout/process4"/>
    <dgm:cxn modelId="{6B6CCABB-94A1-4513-8403-6213FD54C4BB}" type="presParOf" srcId="{FD5AEBB4-8635-4314-9AB1-731E981E1C4B}" destId="{5522AA0C-7A0A-4D2C-B34C-9FDF505FFC4A}"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4B8E98-37B8-473A-B95D-38EB152FBC8D}">
      <dsp:nvSpPr>
        <dsp:cNvPr id="0" name=""/>
        <dsp:cNvSpPr/>
      </dsp:nvSpPr>
      <dsp:spPr>
        <a:xfrm>
          <a:off x="0" y="396874"/>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Hukuka Aykırı ve fakat bağlayıcı emrin yerine getirilmesi (24/4, kusurluluğu kaldıran hal</a:t>
          </a:r>
          <a:endParaRPr lang="tr-TR" sz="1900" kern="1200" dirty="0"/>
        </a:p>
      </dsp:txBody>
      <dsp:txXfrm>
        <a:off x="0" y="396874"/>
        <a:ext cx="2571749" cy="1543050"/>
      </dsp:txXfrm>
    </dsp:sp>
    <dsp:sp modelId="{D44E6961-79E2-40EB-A5F6-80E32E0E6F0F}">
      <dsp:nvSpPr>
        <dsp:cNvPr id="0" name=""/>
        <dsp:cNvSpPr/>
      </dsp:nvSpPr>
      <dsp:spPr>
        <a:xfrm>
          <a:off x="2828925" y="396874"/>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Zorunluluk Hali (24/2,kusurluluğu kaldıran hal)</a:t>
          </a:r>
          <a:endParaRPr lang="tr-TR" sz="1900" kern="1200" dirty="0"/>
        </a:p>
      </dsp:txBody>
      <dsp:txXfrm>
        <a:off x="2828925" y="396874"/>
        <a:ext cx="2571749" cy="1543050"/>
      </dsp:txXfrm>
    </dsp:sp>
    <dsp:sp modelId="{93ECBBED-2F6A-47B0-999F-F9A4FA3D0963}">
      <dsp:nvSpPr>
        <dsp:cNvPr id="0" name=""/>
        <dsp:cNvSpPr/>
      </dsp:nvSpPr>
      <dsp:spPr>
        <a:xfrm>
          <a:off x="5657849" y="396874"/>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err="1" smtClean="0"/>
            <a:t>HUN’de</a:t>
          </a:r>
          <a:r>
            <a:rPr lang="tr-TR" sz="1900" kern="1200" dirty="0" smtClean="0"/>
            <a:t> sınırın aşılması(TCK 27/1, kaldıran veya azaltan hal)</a:t>
          </a:r>
          <a:endParaRPr lang="tr-TR" sz="1900" kern="1200" dirty="0"/>
        </a:p>
      </dsp:txBody>
      <dsp:txXfrm>
        <a:off x="5657849" y="396874"/>
        <a:ext cx="2571749" cy="1543050"/>
      </dsp:txXfrm>
    </dsp:sp>
    <dsp:sp modelId="{AAC75E6A-E948-4B9D-9225-89DCA9B31443}">
      <dsp:nvSpPr>
        <dsp:cNvPr id="0" name=""/>
        <dsp:cNvSpPr/>
      </dsp:nvSpPr>
      <dsp:spPr>
        <a:xfrm>
          <a:off x="0" y="2197100"/>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Meşru müdafaada sınırın korku,telaş veya heyecan ile aşılması (27/2)</a:t>
          </a:r>
          <a:endParaRPr lang="tr-TR" sz="1900" kern="1200" dirty="0"/>
        </a:p>
      </dsp:txBody>
      <dsp:txXfrm>
        <a:off x="0" y="2197100"/>
        <a:ext cx="2571749" cy="1543050"/>
      </dsp:txXfrm>
    </dsp:sp>
    <dsp:sp modelId="{54803FE8-5AF4-4E5F-84D3-C093FB711CA6}">
      <dsp:nvSpPr>
        <dsp:cNvPr id="0" name=""/>
        <dsp:cNvSpPr/>
      </dsp:nvSpPr>
      <dsp:spPr>
        <a:xfrm>
          <a:off x="2828925" y="2197100"/>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Cebir ve şiddet veya tehdit ve korkutma (TCK28, kusurluluğu kaldıran hal)</a:t>
          </a:r>
          <a:endParaRPr lang="tr-TR" sz="1900" kern="1200" dirty="0"/>
        </a:p>
      </dsp:txBody>
      <dsp:txXfrm>
        <a:off x="2828925" y="2197100"/>
        <a:ext cx="2571749" cy="1543050"/>
      </dsp:txXfrm>
    </dsp:sp>
    <dsp:sp modelId="{BE0EEA43-8E06-477A-B290-221E172F57B1}">
      <dsp:nvSpPr>
        <dsp:cNvPr id="0" name=""/>
        <dsp:cNvSpPr/>
      </dsp:nvSpPr>
      <dsp:spPr>
        <a:xfrm>
          <a:off x="5657849" y="2197100"/>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Haksız Tahrik (TCK29, azaltan hal); Yaş Küçüklüğü (TCK m. 31); Akıl Hastalığı, Sağır ve dilsizlik</a:t>
          </a:r>
          <a:endParaRPr lang="tr-TR" sz="1900" kern="1200" dirty="0"/>
        </a:p>
      </dsp:txBody>
      <dsp:txXfrm>
        <a:off x="5657849" y="2197100"/>
        <a:ext cx="2571749" cy="1543050"/>
      </dsp:txXfrm>
    </dsp:sp>
    <dsp:sp modelId="{C632D233-65CF-4720-9647-2B2C7E1083C8}">
      <dsp:nvSpPr>
        <dsp:cNvPr id="0" name=""/>
        <dsp:cNvSpPr/>
      </dsp:nvSpPr>
      <dsp:spPr>
        <a:xfrm>
          <a:off x="0" y="3997325"/>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Kusurluluğu etkileyen sebeplerde yanılma (30/3, kaldıran veya azaltan hal)</a:t>
          </a:r>
          <a:endParaRPr lang="tr-TR" sz="1900" kern="1200" dirty="0"/>
        </a:p>
      </dsp:txBody>
      <dsp:txXfrm>
        <a:off x="0" y="3997325"/>
        <a:ext cx="2571749" cy="1543050"/>
      </dsp:txXfrm>
    </dsp:sp>
    <dsp:sp modelId="{58A0378C-345E-4538-9909-F106184A19F9}">
      <dsp:nvSpPr>
        <dsp:cNvPr id="0" name=""/>
        <dsp:cNvSpPr/>
      </dsp:nvSpPr>
      <dsp:spPr>
        <a:xfrm>
          <a:off x="2828925" y="3997325"/>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Haksızlık Yanılgısı (TCK 30/4, Kusurluluğu kaldıran hal)</a:t>
          </a:r>
          <a:endParaRPr lang="tr-TR" sz="1900" kern="1200" dirty="0"/>
        </a:p>
      </dsp:txBody>
      <dsp:txXfrm>
        <a:off x="2828925" y="3997325"/>
        <a:ext cx="2571749" cy="1543050"/>
      </dsp:txXfrm>
    </dsp:sp>
    <dsp:sp modelId="{105D73C1-3A72-4E31-85B0-F1BA6EA283F9}">
      <dsp:nvSpPr>
        <dsp:cNvPr id="0" name=""/>
        <dsp:cNvSpPr/>
      </dsp:nvSpPr>
      <dsp:spPr>
        <a:xfrm>
          <a:off x="5657849" y="3997325"/>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Geçici Nedenler, Alkol veya Uyuşturucu Madde etkisinde olma (TCK 34, kusurluluğu kaldıran hal)</a:t>
          </a:r>
          <a:endParaRPr lang="tr-TR" sz="1900" kern="1200" dirty="0"/>
        </a:p>
      </dsp:txBody>
      <dsp:txXfrm>
        <a:off x="5657849" y="3997325"/>
        <a:ext cx="2571749" cy="154305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0764CD-E0B7-4668-895E-629BC9BF6ADE}">
      <dsp:nvSpPr>
        <dsp:cNvPr id="0" name=""/>
        <dsp:cNvSpPr/>
      </dsp:nvSpPr>
      <dsp:spPr>
        <a:xfrm>
          <a:off x="744" y="145603"/>
          <a:ext cx="2902148" cy="1741289"/>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tr-TR" sz="3900" kern="1200" dirty="0" smtClean="0"/>
            <a:t>TEŞEBBÜS (TCK m.35)</a:t>
          </a:r>
          <a:endParaRPr lang="tr-TR" sz="3900" kern="1200" dirty="0"/>
        </a:p>
      </dsp:txBody>
      <dsp:txXfrm>
        <a:off x="744" y="145603"/>
        <a:ext cx="2902148" cy="1741289"/>
      </dsp:txXfrm>
    </dsp:sp>
    <dsp:sp modelId="{57A271D5-3EB8-4363-94C5-CC39F7B225E6}">
      <dsp:nvSpPr>
        <dsp:cNvPr id="0" name=""/>
        <dsp:cNvSpPr/>
      </dsp:nvSpPr>
      <dsp:spPr>
        <a:xfrm>
          <a:off x="3193107" y="145603"/>
          <a:ext cx="2902148" cy="1741289"/>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tr-TR" sz="3900" kern="1200" dirty="0" smtClean="0"/>
            <a:t>İŞTİRAK (TCK m. 37-39)</a:t>
          </a:r>
          <a:endParaRPr lang="tr-TR" sz="3900" kern="1200" dirty="0"/>
        </a:p>
      </dsp:txBody>
      <dsp:txXfrm>
        <a:off x="3193107" y="145603"/>
        <a:ext cx="2902148" cy="1741289"/>
      </dsp:txXfrm>
    </dsp:sp>
    <dsp:sp modelId="{76C3F5B6-C5BF-4128-A4F6-A73BB052BB39}">
      <dsp:nvSpPr>
        <dsp:cNvPr id="0" name=""/>
        <dsp:cNvSpPr/>
      </dsp:nvSpPr>
      <dsp:spPr>
        <a:xfrm>
          <a:off x="1596925" y="2177107"/>
          <a:ext cx="2902148" cy="1741289"/>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tr-TR" sz="3900" kern="1200" dirty="0" smtClean="0"/>
            <a:t>İÇTİMA (TCK m. 42;43;44)</a:t>
          </a:r>
          <a:endParaRPr lang="tr-TR" sz="3900" kern="1200" dirty="0"/>
        </a:p>
      </dsp:txBody>
      <dsp:txXfrm>
        <a:off x="1596925" y="2177107"/>
        <a:ext cx="2902148" cy="174128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BEA5AA-3B80-4C3A-88C0-42E0DCC536CF}">
      <dsp:nvSpPr>
        <dsp:cNvPr id="0" name=""/>
        <dsp:cNvSpPr/>
      </dsp:nvSpPr>
      <dsp:spPr>
        <a:xfrm>
          <a:off x="1076920" y="3175"/>
          <a:ext cx="2893218" cy="173593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tr-TR" sz="3500" kern="1200" smtClean="0"/>
            <a:t>tekerrür</a:t>
          </a:r>
          <a:endParaRPr lang="tr-TR" sz="3500" kern="1200" dirty="0"/>
        </a:p>
      </dsp:txBody>
      <dsp:txXfrm>
        <a:off x="1076920" y="3175"/>
        <a:ext cx="2893218" cy="1735931"/>
      </dsp:txXfrm>
    </dsp:sp>
    <dsp:sp modelId="{0768FF7E-44EE-47BA-A6D1-CE39E286EC0B}">
      <dsp:nvSpPr>
        <dsp:cNvPr id="0" name=""/>
        <dsp:cNvSpPr/>
      </dsp:nvSpPr>
      <dsp:spPr>
        <a:xfrm>
          <a:off x="4259460" y="3175"/>
          <a:ext cx="2893218" cy="173593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tr-TR" sz="3500" kern="1200" smtClean="0"/>
            <a:t>erteleme, şartla salıverme</a:t>
          </a:r>
          <a:endParaRPr lang="tr-TR" sz="3500" kern="1200"/>
        </a:p>
      </dsp:txBody>
      <dsp:txXfrm>
        <a:off x="4259460" y="3175"/>
        <a:ext cx="2893218" cy="1735931"/>
      </dsp:txXfrm>
    </dsp:sp>
    <dsp:sp modelId="{5CD0758A-9E7F-4A54-8993-C4266EF9C0B9}">
      <dsp:nvSpPr>
        <dsp:cNvPr id="0" name=""/>
        <dsp:cNvSpPr/>
      </dsp:nvSpPr>
      <dsp:spPr>
        <a:xfrm>
          <a:off x="1076920" y="2028428"/>
          <a:ext cx="2893218" cy="173593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tr-TR" sz="3500" kern="1200" smtClean="0"/>
            <a:t>özel infaz sistemleri</a:t>
          </a:r>
          <a:endParaRPr lang="tr-TR" sz="3500" kern="1200" dirty="0"/>
        </a:p>
      </dsp:txBody>
      <dsp:txXfrm>
        <a:off x="1076920" y="2028428"/>
        <a:ext cx="2893218" cy="1735931"/>
      </dsp:txXfrm>
    </dsp:sp>
    <dsp:sp modelId="{F218C023-BBA9-45BB-B33D-729FDA265C5C}">
      <dsp:nvSpPr>
        <dsp:cNvPr id="0" name=""/>
        <dsp:cNvSpPr/>
      </dsp:nvSpPr>
      <dsp:spPr>
        <a:xfrm>
          <a:off x="4259460" y="2028428"/>
          <a:ext cx="2893218" cy="173593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tr-TR" sz="3500" kern="1200" smtClean="0"/>
            <a:t>af</a:t>
          </a:r>
          <a:endParaRPr lang="tr-TR" sz="3500" kern="1200" dirty="0"/>
        </a:p>
      </dsp:txBody>
      <dsp:txXfrm>
        <a:off x="4259460" y="2028428"/>
        <a:ext cx="2893218" cy="1735931"/>
      </dsp:txXfrm>
    </dsp:sp>
    <dsp:sp modelId="{9EF8CCC7-4F81-4F01-B822-7F9C08B7C26D}">
      <dsp:nvSpPr>
        <dsp:cNvPr id="0" name=""/>
        <dsp:cNvSpPr/>
      </dsp:nvSpPr>
      <dsp:spPr>
        <a:xfrm>
          <a:off x="1076920" y="4053681"/>
          <a:ext cx="2893218" cy="173593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tr-TR" sz="3500" kern="1200" smtClean="0"/>
            <a:t>şikayetten vazgeçme</a:t>
          </a:r>
          <a:endParaRPr lang="tr-TR" sz="3500" kern="1200" dirty="0"/>
        </a:p>
      </dsp:txBody>
      <dsp:txXfrm>
        <a:off x="1076920" y="4053681"/>
        <a:ext cx="2893218" cy="1735931"/>
      </dsp:txXfrm>
    </dsp:sp>
    <dsp:sp modelId="{DC21CD9A-FC13-4315-9376-594ED2A6A65F}">
      <dsp:nvSpPr>
        <dsp:cNvPr id="0" name=""/>
        <dsp:cNvSpPr/>
      </dsp:nvSpPr>
      <dsp:spPr>
        <a:xfrm>
          <a:off x="4259460" y="4053681"/>
          <a:ext cx="2893218" cy="173593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tr-TR" sz="3500" kern="1200" dirty="0" smtClean="0"/>
            <a:t>zamanaşımı</a:t>
          </a:r>
          <a:endParaRPr lang="tr-TR" sz="3500" kern="1200" dirty="0"/>
        </a:p>
      </dsp:txBody>
      <dsp:txXfrm>
        <a:off x="4259460" y="4053681"/>
        <a:ext cx="2893218" cy="173593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30BC0D-DD79-477A-8B75-1B331F2F1919}">
      <dsp:nvSpPr>
        <dsp:cNvPr id="0" name=""/>
        <dsp:cNvSpPr/>
      </dsp:nvSpPr>
      <dsp:spPr>
        <a:xfrm>
          <a:off x="0" y="3886230"/>
          <a:ext cx="8229600" cy="63756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kern="1200" dirty="0" smtClean="0"/>
            <a:t>5.Şahsi değerlendirme yapılması (hukuki kanaat)</a:t>
          </a:r>
          <a:endParaRPr lang="tr-TR" sz="2000" kern="1200" dirty="0"/>
        </a:p>
      </dsp:txBody>
      <dsp:txXfrm>
        <a:off x="0" y="3886230"/>
        <a:ext cx="8229600" cy="637568"/>
      </dsp:txXfrm>
    </dsp:sp>
    <dsp:sp modelId="{EDCBD38E-ECE9-465A-BE19-DAE53333E70D}">
      <dsp:nvSpPr>
        <dsp:cNvPr id="0" name=""/>
        <dsp:cNvSpPr/>
      </dsp:nvSpPr>
      <dsp:spPr>
        <a:xfrm rot="10800000">
          <a:off x="0" y="2915214"/>
          <a:ext cx="8229600" cy="980580"/>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kern="1200" dirty="0" smtClean="0"/>
            <a:t>4. Soruşturma veya kovuşturma mercilerinin görüşlerinin belirtilmesi</a:t>
          </a:r>
          <a:endParaRPr lang="tr-TR" sz="2000" kern="1200" dirty="0"/>
        </a:p>
      </dsp:txBody>
      <dsp:txXfrm rot="10800000">
        <a:off x="0" y="2915214"/>
        <a:ext cx="8229600" cy="980580"/>
      </dsp:txXfrm>
    </dsp:sp>
    <dsp:sp modelId="{C85A4ABD-8D01-4C2D-803F-ACEAC7AF0423}">
      <dsp:nvSpPr>
        <dsp:cNvPr id="0" name=""/>
        <dsp:cNvSpPr/>
      </dsp:nvSpPr>
      <dsp:spPr>
        <a:xfrm rot="10800000">
          <a:off x="0" y="1944197"/>
          <a:ext cx="8229600" cy="980580"/>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kern="1200" dirty="0" smtClean="0"/>
            <a:t>3. Uyuşmazlığın çözümüne dayanak olan kanun hükümlerinin gösterilmesi</a:t>
          </a:r>
          <a:endParaRPr lang="tr-TR" sz="2000" kern="1200" dirty="0"/>
        </a:p>
      </dsp:txBody>
      <dsp:txXfrm rot="10800000">
        <a:off x="0" y="1944197"/>
        <a:ext cx="8229600" cy="980580"/>
      </dsp:txXfrm>
    </dsp:sp>
    <dsp:sp modelId="{51663614-239A-4F51-8D02-D1C8EB3EA3D0}">
      <dsp:nvSpPr>
        <dsp:cNvPr id="0" name=""/>
        <dsp:cNvSpPr/>
      </dsp:nvSpPr>
      <dsp:spPr>
        <a:xfrm rot="10800000">
          <a:off x="0" y="973180"/>
          <a:ext cx="8229600" cy="980580"/>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kern="1200" dirty="0" smtClean="0"/>
            <a:t>2. Çözülmesi gereken hukuki uyuşmazlığın belirlenmesi</a:t>
          </a:r>
          <a:endParaRPr lang="tr-TR" sz="2000" kern="1200" dirty="0"/>
        </a:p>
      </dsp:txBody>
      <dsp:txXfrm rot="10800000">
        <a:off x="0" y="973180"/>
        <a:ext cx="8229600" cy="980580"/>
      </dsp:txXfrm>
    </dsp:sp>
    <dsp:sp modelId="{5522AA0C-7A0A-4D2C-B34C-9FDF505FFC4A}">
      <dsp:nvSpPr>
        <dsp:cNvPr id="0" name=""/>
        <dsp:cNvSpPr/>
      </dsp:nvSpPr>
      <dsp:spPr>
        <a:xfrm rot="10800000">
          <a:off x="0" y="2163"/>
          <a:ext cx="8229600" cy="980580"/>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kern="1200" dirty="0" smtClean="0"/>
            <a:t>1. Uyuşmazlık konusu olayın tespiti	</a:t>
          </a:r>
          <a:endParaRPr lang="tr-TR" sz="2000" kern="1200" dirty="0"/>
        </a:p>
      </dsp:txBody>
      <dsp:txXfrm rot="10800000">
        <a:off x="0" y="2163"/>
        <a:ext cx="8229600" cy="98058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22.11.2018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22.11.2018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22.11.2018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22.11.2018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22.11.2018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22.11.2018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22.11.2018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file:///C:\Users\user1\Desktop\&#304;rlandal&#305;%20Boks&#246;r&#252;n%20yumru&#287;u%20me&#351;ru%20m&#252;dafa!.mp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style>
          <a:lnRef idx="1">
            <a:schemeClr val="accent2"/>
          </a:lnRef>
          <a:fillRef idx="3">
            <a:schemeClr val="accent2"/>
          </a:fillRef>
          <a:effectRef idx="2">
            <a:schemeClr val="accent2"/>
          </a:effectRef>
          <a:fontRef idx="minor">
            <a:schemeClr val="lt1"/>
          </a:fontRef>
        </p:style>
        <p:txBody>
          <a:bodyPr/>
          <a:lstStyle/>
          <a:p>
            <a:r>
              <a:rPr lang="tr-T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CEZA HUKUKU GENEL HÜKÜMLER </a:t>
            </a:r>
            <a:endParaRPr lang="tr-T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Alt Başlık"/>
          <p:cNvSpPr>
            <a:spLocks noGrp="1"/>
          </p:cNvSpPr>
          <p:nvPr>
            <p:ph type="subTitle" idx="1"/>
          </p:nvPr>
        </p:nvSpPr>
        <p:spPr/>
        <p:txBody>
          <a:bodyPr/>
          <a:lstStyle/>
          <a:p>
            <a:r>
              <a:rPr lang="tr-TR" dirty="0" smtClean="0"/>
              <a:t>TEKRAR VE PRATİK </a:t>
            </a:r>
            <a:r>
              <a:rPr lang="tr-TR" dirty="0" smtClean="0"/>
              <a:t>DERSİ</a:t>
            </a:r>
          </a:p>
          <a:p>
            <a:r>
              <a:rPr lang="tr-TR" dirty="0" smtClean="0">
                <a:solidFill>
                  <a:srgbClr val="FF0000"/>
                </a:solidFill>
              </a:rPr>
              <a:t>Hazırlayan:Arş. Gör. Burak BİLGE</a:t>
            </a:r>
            <a:endParaRPr lang="tr-TR" dirty="0">
              <a:solidFill>
                <a:srgbClr val="FF00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a:bodyPr>
          <a:lstStyle/>
          <a:p>
            <a:pPr algn="just"/>
            <a:r>
              <a:rPr lang="tr-TR" dirty="0" smtClean="0">
                <a:solidFill>
                  <a:schemeClr val="tx2"/>
                </a:solidFill>
              </a:rPr>
              <a:t>Objektif cezalandırılabilme şartı, suçun işlenmesinden önce, suçun işlenmesi sırasında veya suç bütün unsurları ile gerçekleştikten sonra söz konusu olabilen ve esasen gerçekleşmediği takdirde kişinin haksızlık ve suç teşkil eden eylemden cezalandırılmasını engelleyen şartlardır. </a:t>
            </a:r>
            <a:r>
              <a:rPr lang="tr-TR" dirty="0" smtClean="0">
                <a:solidFill>
                  <a:srgbClr val="B63B38"/>
                </a:solidFill>
              </a:rPr>
              <a:t>Ör: A…..M: </a:t>
            </a:r>
            <a:r>
              <a:rPr lang="tr-TR" dirty="0" err="1" smtClean="0">
                <a:solidFill>
                  <a:srgbClr val="B63B38"/>
                </a:solidFill>
              </a:rPr>
              <a:t>Gıyabta</a:t>
            </a:r>
            <a:r>
              <a:rPr lang="tr-TR" dirty="0" smtClean="0">
                <a:solidFill>
                  <a:srgbClr val="B63B38"/>
                </a:solidFill>
              </a:rPr>
              <a:t> hakaret suçunun (TCK m. 125) cezalandırılabilmesi için, eylemin en az üç kişiyle ihtilat edilerek işlenmesi arandığından </a:t>
            </a:r>
            <a:r>
              <a:rPr lang="tr-TR" dirty="0" err="1" smtClean="0">
                <a:solidFill>
                  <a:srgbClr val="B63B38"/>
                </a:solidFill>
              </a:rPr>
              <a:t>A’nın</a:t>
            </a:r>
            <a:r>
              <a:rPr lang="tr-TR" dirty="0" smtClean="0">
                <a:solidFill>
                  <a:srgbClr val="B63B38"/>
                </a:solidFill>
              </a:rPr>
              <a:t> </a:t>
            </a:r>
            <a:r>
              <a:rPr lang="tr-TR" dirty="0" err="1" smtClean="0">
                <a:solidFill>
                  <a:srgbClr val="B63B38"/>
                </a:solidFill>
              </a:rPr>
              <a:t>B’nin</a:t>
            </a:r>
            <a:r>
              <a:rPr lang="tr-TR" dirty="0" smtClean="0">
                <a:solidFill>
                  <a:srgbClr val="B63B38"/>
                </a:solidFill>
              </a:rPr>
              <a:t> gıyabında hakaret etmesi eyleminde </a:t>
            </a:r>
            <a:r>
              <a:rPr lang="tr-TR" dirty="0" err="1" smtClean="0">
                <a:solidFill>
                  <a:srgbClr val="B63B38"/>
                </a:solidFill>
              </a:rPr>
              <a:t>obj</a:t>
            </a:r>
            <a:r>
              <a:rPr lang="tr-TR" dirty="0" smtClean="0">
                <a:solidFill>
                  <a:srgbClr val="B63B38"/>
                </a:solidFill>
              </a:rPr>
              <a:t>.</a:t>
            </a:r>
            <a:r>
              <a:rPr lang="tr-TR" dirty="0" err="1" smtClean="0">
                <a:solidFill>
                  <a:srgbClr val="B63B38"/>
                </a:solidFill>
              </a:rPr>
              <a:t>cez</a:t>
            </a:r>
            <a:r>
              <a:rPr lang="tr-TR" dirty="0" smtClean="0">
                <a:solidFill>
                  <a:srgbClr val="B63B38"/>
                </a:solidFill>
              </a:rPr>
              <a:t>.şartı gerçekleşmediğinden </a:t>
            </a:r>
            <a:r>
              <a:rPr lang="tr-TR" i="1" u="sng" dirty="0" smtClean="0">
                <a:solidFill>
                  <a:srgbClr val="B63B38"/>
                </a:solidFill>
              </a:rPr>
              <a:t>suç tüm unsurları ile tamamlansa bile </a:t>
            </a:r>
            <a:r>
              <a:rPr lang="tr-TR" dirty="0" smtClean="0">
                <a:solidFill>
                  <a:srgbClr val="B63B38"/>
                </a:solidFill>
              </a:rPr>
              <a:t>CEZALANDIRILMAZ</a:t>
            </a:r>
            <a:r>
              <a:rPr lang="tr-TR" dirty="0" smtClean="0"/>
              <a:t>.</a:t>
            </a:r>
            <a:endParaRPr lang="tr-TR"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b="1" dirty="0" smtClean="0"/>
              <a:t>5. Somut olayda saptanan suçlar bakımından suçun daha ağır veya daha az cezayı gerektiren nitelikli hallerinin ve NSA hallerin tespiti: </a:t>
            </a:r>
            <a:r>
              <a:rPr lang="tr-TR" u="sng" dirty="0" smtClean="0">
                <a:solidFill>
                  <a:schemeClr val="tx2"/>
                </a:solidFill>
              </a:rPr>
              <a:t>Nitelikli Unsurların Tespiti</a:t>
            </a:r>
            <a:r>
              <a:rPr lang="tr-TR" dirty="0" smtClean="0">
                <a:solidFill>
                  <a:schemeClr val="tx2"/>
                </a:solidFill>
              </a:rPr>
              <a:t>: Somut olayda suçun işlenmesi sırasında daha ağır veya daha az cezayı gerektiren nitelikli haller birden fazla ortaya çıkmışsa bunların </a:t>
            </a:r>
            <a:r>
              <a:rPr lang="tr-TR" dirty="0" err="1" smtClean="0">
                <a:solidFill>
                  <a:schemeClr val="tx2"/>
                </a:solidFill>
              </a:rPr>
              <a:t>heps</a:t>
            </a:r>
            <a:r>
              <a:rPr lang="tr-TR" dirty="0" smtClean="0">
                <a:solidFill>
                  <a:schemeClr val="tx2"/>
                </a:solidFill>
              </a:rPr>
              <a:t> </a:t>
            </a:r>
            <a:r>
              <a:rPr lang="tr-TR" dirty="0" err="1" smtClean="0">
                <a:solidFill>
                  <a:schemeClr val="tx2"/>
                </a:solidFill>
              </a:rPr>
              <a:t>ibelirlenmeli</a:t>
            </a:r>
            <a:r>
              <a:rPr lang="tr-TR" dirty="0" smtClean="0">
                <a:solidFill>
                  <a:schemeClr val="tx2"/>
                </a:solidFill>
              </a:rPr>
              <a:t> ve gösterilmelidir.  Böyle bir durumda hakim TCK 61/4’e göre karar verecektir.</a:t>
            </a:r>
            <a:endParaRPr lang="tr-TR" b="1" dirty="0" smtClean="0">
              <a:solidFill>
                <a:schemeClr val="tx2"/>
              </a:solidFill>
            </a:endParaRPr>
          </a:p>
          <a:p>
            <a:endParaRPr lang="tr-TR"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solidFill>
                  <a:srgbClr val="FF0000"/>
                </a:solidFill>
              </a:rPr>
              <a:t>Ör: A…..B: Yağma suçunu hukuki bir alacağı tahsil etmek amacıyla işlenmesi daha az cezayı gerektiren nitelikli unsurlardır (TCK m. 150) Yağma suçunun silahla işlenmesi ise, daha ağır cezayı gerektiren nitelikli haldir (TCK m. 149/1-a) Hakim tarafından verilecek ceza buna göre belirlenir. (KUSURLULUĞU KALDIRAN VEYA AZALTAN HALLER BU BAŞLIK ALTINDA İNCELENEMEZ)</a:t>
            </a:r>
            <a:endParaRPr lang="tr-TR" dirty="0">
              <a:solidFill>
                <a:srgbClr val="FF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u="sng" dirty="0" smtClean="0">
                <a:solidFill>
                  <a:schemeClr val="tx2"/>
                </a:solidFill>
              </a:rPr>
              <a:t>NSA Suçların Tespiti</a:t>
            </a:r>
            <a:r>
              <a:rPr lang="tr-TR" dirty="0" smtClean="0">
                <a:solidFill>
                  <a:schemeClr val="tx2"/>
                </a:solidFill>
              </a:rPr>
              <a:t>: TCK m. 23’de bu suçlar izah edilmiştir. Buna göre burada KURAL OLARAK 2 şart vardır:</a:t>
            </a:r>
          </a:p>
          <a:p>
            <a:pPr algn="just">
              <a:buNone/>
            </a:pPr>
            <a:r>
              <a:rPr lang="tr-TR" dirty="0" smtClean="0">
                <a:solidFill>
                  <a:schemeClr val="tx2"/>
                </a:solidFill>
              </a:rPr>
              <a:t>	1.Kasten İşlenen Temel Suç(İstisna veya istisna kabul edilmeyen 89. madde hariç)</a:t>
            </a:r>
          </a:p>
          <a:p>
            <a:pPr algn="just">
              <a:buNone/>
            </a:pPr>
            <a:r>
              <a:rPr lang="tr-TR" dirty="0" smtClean="0">
                <a:solidFill>
                  <a:schemeClr val="tx2"/>
                </a:solidFill>
              </a:rPr>
              <a:t>	2. En azından taksirle sebebiyet verilen daha veya başka bir netice (Burada fail bilinçli taksir, olası kast veya doğrudan kast ile de hareket etmiş olabilir.) </a:t>
            </a:r>
          </a:p>
          <a:p>
            <a:pPr>
              <a:buNone/>
            </a:pPr>
            <a:endParaRPr lang="tr-TR"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r>
              <a:rPr lang="tr-TR" dirty="0" smtClean="0">
                <a:solidFill>
                  <a:srgbClr val="C00000"/>
                </a:solidFill>
              </a:rPr>
              <a:t>Örneğin; A……B: Kasten yaralama neticesinde taksirle ölüm meydana geldiğinden A NSA yaralama suçundan sorumlu olur (TCK 87/4) Burada ilk aşamada suç tespit edilirken kasten yaralama olduğu tespit edilip, bu aşamada NSA suç olduğunun belirtilmesi gerekir. Sorulara yanıt verilirken ilk aşamada suç tipinin niteliğinin belirlenmesinde suçun NSA yaralama olduğu belirtilse dahi, bu aşamada suçun bu niteliğinin tekrar belirtilmesi gerekir.</a:t>
            </a:r>
            <a:endParaRPr lang="tr-TR" dirty="0">
              <a:solidFill>
                <a:srgbClr val="C00000"/>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buNone/>
            </a:pPr>
            <a:r>
              <a:rPr lang="tr-TR" dirty="0" smtClean="0"/>
              <a:t>	</a:t>
            </a:r>
            <a:r>
              <a:rPr lang="tr-TR" b="1" dirty="0" smtClean="0"/>
              <a:t>6. Suçun özel görünüş şekillerinin tespiti:</a:t>
            </a:r>
          </a:p>
          <a:p>
            <a:pPr algn="just">
              <a:buNone/>
            </a:pPr>
            <a:endParaRPr lang="tr-TR" b="1" dirty="0" smtClean="0"/>
          </a:p>
          <a:p>
            <a:pPr>
              <a:buNone/>
            </a:pPr>
            <a:endParaRPr lang="tr-TR" dirty="0"/>
          </a:p>
        </p:txBody>
      </p:sp>
      <p:graphicFrame>
        <p:nvGraphicFramePr>
          <p:cNvPr id="4" name="3 Diyagram"/>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lgn="just"/>
            <a:r>
              <a:rPr lang="tr-TR" u="sng" dirty="0" smtClean="0">
                <a:solidFill>
                  <a:schemeClr val="tx2"/>
                </a:solidFill>
              </a:rPr>
              <a:t>Teşebbüs:</a:t>
            </a:r>
            <a:r>
              <a:rPr lang="tr-TR" dirty="0" smtClean="0">
                <a:solidFill>
                  <a:schemeClr val="tx2"/>
                </a:solidFill>
              </a:rPr>
              <a:t> Ör; A….B: Kasten Öldürmeye teşebbüs (TCK m. 35) Fail kasten öldürme suçunu işlemek için elverişli hareketlerle doğrudan doğruya icraya başlamış (Silahla ateş etmesi) ancak kurşun mağdura isabet etmeyince </a:t>
            </a:r>
            <a:r>
              <a:rPr lang="tr-TR" i="1" dirty="0" smtClean="0">
                <a:solidFill>
                  <a:schemeClr val="tx2"/>
                </a:solidFill>
              </a:rPr>
              <a:t>neticeyi tamamlayamamış </a:t>
            </a:r>
            <a:r>
              <a:rPr lang="tr-TR" dirty="0" smtClean="0">
                <a:solidFill>
                  <a:schemeClr val="tx2"/>
                </a:solidFill>
              </a:rPr>
              <a:t>ve eylemi teşebbüs aşamasında kalmıştır.</a:t>
            </a:r>
          </a:p>
          <a:p>
            <a:pPr algn="just"/>
            <a:r>
              <a:rPr lang="tr-TR" u="sng" dirty="0" smtClean="0">
                <a:solidFill>
                  <a:schemeClr val="tx2"/>
                </a:solidFill>
              </a:rPr>
              <a:t>İştirak:</a:t>
            </a:r>
            <a:r>
              <a:rPr lang="tr-TR" dirty="0" smtClean="0">
                <a:solidFill>
                  <a:schemeClr val="tx2"/>
                </a:solidFill>
              </a:rPr>
              <a:t> A….Kamu: Genel güvenliğin kasten tehlikeye sokulması suçunda hiç suç işleme fikri olmayan </a:t>
            </a:r>
            <a:r>
              <a:rPr lang="tr-TR" dirty="0" err="1" smtClean="0">
                <a:solidFill>
                  <a:schemeClr val="tx2"/>
                </a:solidFill>
              </a:rPr>
              <a:t>B’yi</a:t>
            </a:r>
            <a:r>
              <a:rPr lang="tr-TR" dirty="0" smtClean="0">
                <a:solidFill>
                  <a:schemeClr val="tx2"/>
                </a:solidFill>
              </a:rPr>
              <a:t> suça azmettiren A, azmettiren olarak sorumlu tutulur (TCK m. 38)</a:t>
            </a:r>
            <a:endParaRPr lang="tr-TR" dirty="0">
              <a:solidFill>
                <a:schemeClr val="tx2"/>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r>
              <a:rPr lang="tr-TR" dirty="0" smtClean="0">
                <a:solidFill>
                  <a:schemeClr val="tx2"/>
                </a:solidFill>
              </a:rPr>
              <a:t>İçtima: Örneğin işportacılık yapan </a:t>
            </a:r>
            <a:r>
              <a:rPr lang="tr-TR" dirty="0" err="1" smtClean="0">
                <a:solidFill>
                  <a:schemeClr val="tx2"/>
                </a:solidFill>
              </a:rPr>
              <a:t>A’nın</a:t>
            </a:r>
            <a:r>
              <a:rPr lang="tr-TR" dirty="0" smtClean="0">
                <a:solidFill>
                  <a:schemeClr val="tx2"/>
                </a:solidFill>
              </a:rPr>
              <a:t>, bıçak göstererek çorap almazsa öldüreceğini söyleyip </a:t>
            </a:r>
            <a:r>
              <a:rPr lang="tr-TR" dirty="0" err="1" smtClean="0">
                <a:solidFill>
                  <a:schemeClr val="tx2"/>
                </a:solidFill>
              </a:rPr>
              <a:t>B’ye</a:t>
            </a:r>
            <a:r>
              <a:rPr lang="tr-TR" dirty="0" smtClean="0">
                <a:solidFill>
                  <a:schemeClr val="tx2"/>
                </a:solidFill>
              </a:rPr>
              <a:t> çorap satması somut olayı şu şekilde çözülür:</a:t>
            </a:r>
          </a:p>
          <a:p>
            <a:pPr algn="just">
              <a:buNone/>
            </a:pPr>
            <a:r>
              <a:rPr lang="tr-TR" dirty="0" smtClean="0">
                <a:solidFill>
                  <a:schemeClr val="tx2"/>
                </a:solidFill>
              </a:rPr>
              <a:t>	A…….B: Esasen tehdit ve hırsızlık, kanunda ayrı suçlar olarak düzenlenmiştir. Ancak tehdit ve hırsızlık yağma suçunun unsuru olduğundan bileşik suç hükümleri gereği bu suçlardan ayrı ayrı ceza verilmez (TCK m. 42</a:t>
            </a:r>
            <a:r>
              <a:rPr lang="tr-TR" dirty="0" smtClean="0"/>
              <a:t>)</a:t>
            </a:r>
            <a:endParaRPr lang="tr-TR"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lnSpcReduction="10000"/>
          </a:bodyPr>
          <a:lstStyle/>
          <a:p>
            <a:pPr algn="just"/>
            <a:r>
              <a:rPr lang="tr-TR" b="1" dirty="0" smtClean="0"/>
              <a:t>7. Verilen bilgiler çerçevesinde faillerin sorumluluklarının belirlenmesi:  </a:t>
            </a:r>
            <a:r>
              <a:rPr lang="tr-TR" dirty="0" smtClean="0">
                <a:solidFill>
                  <a:schemeClr val="tx2"/>
                </a:solidFill>
              </a:rPr>
              <a:t>Burada tespit edilen suç faillerinin tek tek sorumluluk durumu incelenir. Failin sorumlulukları belirlenirken tekerrür, erteleme, şartla salıverme, özel infaz sistemlerinin uygulanıp uygulanmayacağı, kamu davasının veya cezanın infazını engelleyen af, şikayetten vazgeçme, zamanaşımı gibi sebeplerin bulunup bulunmadığı, uluslar arası ceza hukuku ile ilgili meseleler (Yer itibariyle uygulama gibi) değerlendirilmelidir. Bu aşamaların tespitine suçta ek bilgiler verilmişse dikkat edilmelidir. Yoksa bunları araştırmak gereksiz ve zaman kaybıdır.</a:t>
            </a:r>
            <a:endParaRPr lang="tr-TR" b="1" dirty="0" smtClean="0">
              <a:solidFill>
                <a:schemeClr val="tx2"/>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333375"/>
          <a:ext cx="8229600" cy="5792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SOMUT OLAYDA CEZA HUKUKU MESELELERİNİN ÇÖZÜMÜ</a:t>
            </a:r>
            <a:endParaRPr lang="tr-TR" dirty="0"/>
          </a:p>
        </p:txBody>
      </p:sp>
      <p:sp>
        <p:nvSpPr>
          <p:cNvPr id="3" name="2 İçerik Yer Tutucusu"/>
          <p:cNvSpPr>
            <a:spLocks noGrp="1"/>
          </p:cNvSpPr>
          <p:nvPr>
            <p:ph idx="1"/>
          </p:nvPr>
        </p:nvSpPr>
        <p:spPr/>
        <p:txBody>
          <a:bodyPr>
            <a:normAutofit fontScale="85000" lnSpcReduction="20000"/>
          </a:bodyPr>
          <a:lstStyle/>
          <a:p>
            <a:pPr marL="514350" indent="-514350" algn="just">
              <a:buFont typeface="+mj-lt"/>
              <a:buAutoNum type="arabicPeriod"/>
            </a:pPr>
            <a:r>
              <a:rPr lang="tr-TR" b="1" dirty="0" smtClean="0"/>
              <a:t>Fail ve mağdurları göstermek; hangi hareketin, hangi suçun oluşumuna sebebiyet verdiğini belirterek suçları tespit etmek</a:t>
            </a:r>
            <a:r>
              <a:rPr lang="tr-TR" dirty="0" smtClean="0"/>
              <a:t>.</a:t>
            </a:r>
            <a:r>
              <a:rPr lang="tr-TR" dirty="0" smtClean="0">
                <a:solidFill>
                  <a:srgbClr val="FF0000"/>
                </a:solidFill>
              </a:rPr>
              <a:t> Suçun farklı tanımları yapılsa da genel olarak tipiklik, maddi unsurlar, manevi unsurlar ve hukuka aykırılık unsurlarından oluşur. O halde suç </a:t>
            </a:r>
            <a:r>
              <a:rPr lang="tr-TR" i="1" u="sng" dirty="0" smtClean="0">
                <a:solidFill>
                  <a:srgbClr val="FF0000"/>
                </a:solidFill>
              </a:rPr>
              <a:t>TİPE UYGUN ve HUKUKA AYKIRI HAKSIZLIKTIR</a:t>
            </a:r>
            <a:r>
              <a:rPr lang="tr-TR" i="1" dirty="0" smtClean="0">
                <a:solidFill>
                  <a:srgbClr val="FF0000"/>
                </a:solidFill>
              </a:rPr>
              <a:t>. </a:t>
            </a:r>
            <a:r>
              <a:rPr lang="tr-TR" dirty="0" smtClean="0">
                <a:solidFill>
                  <a:srgbClr val="FF0000"/>
                </a:solidFill>
              </a:rPr>
              <a:t>Suç tipini tespit ederken fiilin kasten mi taksirle mi işlendiği belirlenmelidir. Örneğin Ahmet’in Mehmet’i bıçakla kasten öldürdüğü somut olayın çözümü şu şekildedir: Ahmet………Mehmet:Kasten Öldürme (TCK m. 81), Bıçak kullanarak kasten ölüme sebebiyet vermek</a:t>
            </a:r>
            <a:endParaRPr lang="tr-TR" dirty="0" smtClean="0"/>
          </a:p>
          <a:p>
            <a:pPr marL="514350" indent="-514350">
              <a:buNone/>
            </a:pPr>
            <a:endParaRPr lang="tr-T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fontScale="92500" lnSpcReduction="10000"/>
          </a:bodyPr>
          <a:lstStyle/>
          <a:p>
            <a:pPr algn="just"/>
            <a:r>
              <a:rPr lang="tr-TR" dirty="0" smtClean="0"/>
              <a:t>ÖR: Suriyeli </a:t>
            </a:r>
            <a:r>
              <a:rPr lang="tr-TR" dirty="0" err="1" smtClean="0"/>
              <a:t>B’nın</a:t>
            </a:r>
            <a:r>
              <a:rPr lang="tr-TR" dirty="0" smtClean="0"/>
              <a:t> Türkiye’de Alman vatandaşı </a:t>
            </a:r>
            <a:r>
              <a:rPr lang="tr-TR" dirty="0" err="1" smtClean="0"/>
              <a:t>Müller’i</a:t>
            </a:r>
            <a:r>
              <a:rPr lang="tr-TR" dirty="0" smtClean="0"/>
              <a:t> dövmesi halinde hangi hukukun uygulanacağı problemi şöyle çözülür;</a:t>
            </a:r>
          </a:p>
          <a:p>
            <a:pPr algn="just">
              <a:buNone/>
            </a:pPr>
            <a:r>
              <a:rPr lang="tr-TR" dirty="0" smtClean="0"/>
              <a:t>	</a:t>
            </a:r>
            <a:r>
              <a:rPr lang="tr-TR" dirty="0" smtClean="0">
                <a:solidFill>
                  <a:srgbClr val="C00000"/>
                </a:solidFill>
              </a:rPr>
              <a:t>B….M:Kasten yaralama suçu (TCK m. 86) bakımından TCK’nın 8. maddesinde ifade edilen </a:t>
            </a:r>
            <a:r>
              <a:rPr lang="tr-TR" i="1" dirty="0" smtClean="0">
                <a:solidFill>
                  <a:srgbClr val="C00000"/>
                </a:solidFill>
              </a:rPr>
              <a:t>mülkilik ilkesi uyarınca Türkiye’de </a:t>
            </a:r>
            <a:r>
              <a:rPr lang="tr-TR" dirty="0" smtClean="0">
                <a:solidFill>
                  <a:srgbClr val="C00000"/>
                </a:solidFill>
              </a:rPr>
              <a:t>işlenen suçlar hakkında Türk Kanunları uygulanır. Fiilin kısmen veya tamamen Türkiye’de işlenmesi veya neticenin Türkiye’de gerçekleşmesi halinde suç, Türkiye’de işlenmiş sayılır. Failin veya mağdurun yabancı ülke vatandaşı olmasının suçların oluşmasında ve Türkiye’de cezalandırılmasında bir etkisi yoktur.</a:t>
            </a:r>
            <a:endParaRPr lang="tr-TR" dirty="0">
              <a:solidFill>
                <a:srgbClr val="C00000"/>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MAHKEME KARARLARININ ÇÖZÜM YÖNTEMİ</a:t>
            </a:r>
            <a:endPar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4" name="3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b="1" i="1" dirty="0" smtClean="0">
                <a:solidFill>
                  <a:srgbClr val="00B050"/>
                </a:solidFill>
              </a:rPr>
              <a:t>NOT: Sınavlarda verilen yargı mercilerinin karar metninin, olayın tespiti olduğu düşünülürse bunun tekrarlanarak sınav kağıdına aynen yazılması mahkeme kararlarının çözümünde yanlış bir yöntemdir. </a:t>
            </a:r>
            <a:endParaRPr lang="tr-TR" b="1" i="1" dirty="0">
              <a:solidFill>
                <a:srgbClr val="00B050"/>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dk1"/>
          </a:lnRef>
          <a:fillRef idx="3">
            <a:schemeClr val="dk1"/>
          </a:fillRef>
          <a:effectRef idx="2">
            <a:schemeClr val="dk1"/>
          </a:effectRef>
          <a:fontRef idx="minor">
            <a:schemeClr val="lt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ÖRNEK OLAYLAR VE SORULAR</a:t>
            </a:r>
            <a:endPar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2 İçerik Yer Tutucusu"/>
          <p:cNvSpPr>
            <a:spLocks noGrp="1"/>
          </p:cNvSpPr>
          <p:nvPr>
            <p:ph idx="1"/>
          </p:nvPr>
        </p:nvSpPr>
        <p:spPr/>
        <p:txBody>
          <a:bodyPr/>
          <a:lstStyle/>
          <a:p>
            <a:pPr marL="514350" indent="-514350" algn="just">
              <a:buFont typeface="+mj-lt"/>
              <a:buAutoNum type="arabicPeriod"/>
            </a:pPr>
            <a:r>
              <a:rPr lang="tr-TR" dirty="0" smtClean="0"/>
              <a:t>Hareketin yöneldiği kişi ya da şey suçun</a:t>
            </a:r>
            <a:r>
              <a:rPr lang="tr-TR" dirty="0" smtClean="0">
                <a:solidFill>
                  <a:srgbClr val="FF0000"/>
                </a:solidFill>
              </a:rPr>
              <a:t> </a:t>
            </a:r>
            <a:r>
              <a:rPr lang="tr-TR" dirty="0" smtClean="0">
                <a:solidFill>
                  <a:srgbClr val="FF0000"/>
                </a:solidFill>
              </a:rPr>
              <a:t>………..</a:t>
            </a:r>
            <a:r>
              <a:rPr lang="tr-TR" dirty="0" smtClean="0">
                <a:solidFill>
                  <a:srgbClr val="FF0000"/>
                </a:solidFill>
              </a:rPr>
              <a:t> </a:t>
            </a:r>
            <a:r>
              <a:rPr lang="tr-TR" dirty="0" smtClean="0"/>
              <a:t>oluşturur. Örneğin kasten öldürme suçunda </a:t>
            </a:r>
            <a:r>
              <a:rPr lang="tr-TR" dirty="0" smtClean="0">
                <a:solidFill>
                  <a:srgbClr val="FF0000"/>
                </a:solidFill>
              </a:rPr>
              <a:t>……… </a:t>
            </a:r>
            <a:r>
              <a:rPr lang="tr-TR" dirty="0" smtClean="0"/>
              <a:t>ölen kimsenin </a:t>
            </a:r>
            <a:r>
              <a:rPr lang="tr-TR" dirty="0" smtClean="0">
                <a:solidFill>
                  <a:srgbClr val="FF0000"/>
                </a:solidFill>
              </a:rPr>
              <a:t>………</a:t>
            </a:r>
            <a:r>
              <a:rPr lang="tr-TR" dirty="0" smtClean="0"/>
              <a:t>. </a:t>
            </a:r>
            <a:r>
              <a:rPr lang="tr-TR" dirty="0" smtClean="0"/>
              <a:t>Hakaret suçunda ise hakaret edilen kişinin şerefidir. İşlenen eylemle ihlal edilen ve hukuk düzeni tarafından korunan hukuki varlık, değer ya da yarar ise suçla </a:t>
            </a:r>
            <a:r>
              <a:rPr lang="tr-TR" dirty="0" smtClean="0">
                <a:solidFill>
                  <a:srgbClr val="FF0000"/>
                </a:solidFill>
              </a:rPr>
              <a:t>……………………</a:t>
            </a:r>
            <a:r>
              <a:rPr lang="tr-TR" dirty="0" smtClean="0"/>
              <a:t>.</a:t>
            </a:r>
            <a:endParaRPr lang="tr-TR" dirty="0" smtClean="0"/>
          </a:p>
          <a:p>
            <a:pPr marL="514350" indent="-514350" algn="just">
              <a:buNone/>
            </a:pPr>
            <a:endParaRPr lang="tr-T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r>
              <a:rPr lang="tr-TR" sz="4000" dirty="0" smtClean="0"/>
              <a:t>Hareketin yöneldiği kişi ya da şey suçun</a:t>
            </a:r>
            <a:r>
              <a:rPr lang="tr-TR" sz="4000" dirty="0" smtClean="0">
                <a:solidFill>
                  <a:srgbClr val="FF0000"/>
                </a:solidFill>
              </a:rPr>
              <a:t> </a:t>
            </a:r>
            <a:r>
              <a:rPr lang="tr-TR" sz="4000" i="1" dirty="0" smtClean="0">
                <a:solidFill>
                  <a:srgbClr val="FF0000"/>
                </a:solidFill>
              </a:rPr>
              <a:t>konusunu</a:t>
            </a:r>
            <a:r>
              <a:rPr lang="tr-TR" sz="4000" dirty="0" smtClean="0">
                <a:solidFill>
                  <a:srgbClr val="FF0000"/>
                </a:solidFill>
              </a:rPr>
              <a:t> </a:t>
            </a:r>
            <a:r>
              <a:rPr lang="tr-TR" sz="4000" dirty="0" smtClean="0"/>
              <a:t>oluşturur. Örneğin kasten öldürme suçunda </a:t>
            </a:r>
            <a:r>
              <a:rPr lang="tr-TR" sz="4000" i="1" dirty="0" smtClean="0">
                <a:solidFill>
                  <a:srgbClr val="FF0000"/>
                </a:solidFill>
              </a:rPr>
              <a:t>konu</a:t>
            </a:r>
            <a:r>
              <a:rPr lang="tr-TR" sz="4000" dirty="0" smtClean="0">
                <a:solidFill>
                  <a:srgbClr val="FF0000"/>
                </a:solidFill>
              </a:rPr>
              <a:t> </a:t>
            </a:r>
            <a:r>
              <a:rPr lang="tr-TR" sz="4000" dirty="0" smtClean="0"/>
              <a:t>ölen kimsenin </a:t>
            </a:r>
            <a:r>
              <a:rPr lang="tr-TR" sz="4000" i="1" dirty="0" smtClean="0">
                <a:solidFill>
                  <a:srgbClr val="FF0000"/>
                </a:solidFill>
              </a:rPr>
              <a:t>hayatıdır</a:t>
            </a:r>
            <a:r>
              <a:rPr lang="tr-TR" sz="4000" i="1" dirty="0" smtClean="0"/>
              <a:t>.</a:t>
            </a:r>
            <a:r>
              <a:rPr lang="tr-TR" sz="4000" dirty="0" smtClean="0"/>
              <a:t> Hakaret suçunda ise hakaret edilen kişinin şerefidir. İşlenen eylemle ihlal edilen ve hukuk düzeni tarafından korunan hukuki varlık, değer ya da yarar ise suçla </a:t>
            </a:r>
            <a:r>
              <a:rPr lang="tr-TR" sz="4000" i="1" dirty="0" smtClean="0">
                <a:solidFill>
                  <a:srgbClr val="FF0000"/>
                </a:solidFill>
              </a:rPr>
              <a:t>korunan hukuki yara</a:t>
            </a:r>
            <a:r>
              <a:rPr lang="tr-TR" sz="4000" i="1" dirty="0" smtClean="0"/>
              <a:t>rdır</a:t>
            </a:r>
            <a:r>
              <a:rPr lang="tr-TR" dirty="0" smtClean="0"/>
              <a:t>.</a:t>
            </a:r>
          </a:p>
          <a:p>
            <a:pPr algn="just"/>
            <a:endParaRPr lang="tr-TR"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buNone/>
            </a:pPr>
            <a:r>
              <a:rPr lang="tr-TR" dirty="0" smtClean="0"/>
              <a:t>	2.	Hareketin yapılmasıyla tamamlanan ve icrası devam etmeyen suçlara </a:t>
            </a:r>
            <a:r>
              <a:rPr lang="tr-TR" dirty="0" smtClean="0">
                <a:solidFill>
                  <a:srgbClr val="FF0000"/>
                </a:solidFill>
              </a:rPr>
              <a:t>………………</a:t>
            </a:r>
            <a:r>
              <a:rPr lang="tr-TR" dirty="0" smtClean="0"/>
              <a:t>denir</a:t>
            </a:r>
            <a:r>
              <a:rPr lang="tr-TR" dirty="0" smtClean="0"/>
              <a:t>. Ani suçlarda suç, ya hareketin yapılmasıyla (sırf hareket suçları) ya da neticenin gerçekleşmesiyle (neticeli suçlar) tamamlanır.</a:t>
            </a:r>
          </a:p>
          <a:p>
            <a:pPr algn="just">
              <a:buNone/>
            </a:pPr>
            <a:r>
              <a:rPr lang="tr-TR" dirty="0" smtClean="0"/>
              <a:t>	Tipiklikteki hareketin yapılmasıyla tamamlanan ve icrası devam eden suçlara </a:t>
            </a:r>
            <a:r>
              <a:rPr lang="tr-TR" dirty="0" smtClean="0">
                <a:solidFill>
                  <a:srgbClr val="FF0000"/>
                </a:solidFill>
              </a:rPr>
              <a:t>………………</a:t>
            </a:r>
            <a:r>
              <a:rPr lang="tr-TR" dirty="0" smtClean="0"/>
              <a:t>adı </a:t>
            </a:r>
            <a:r>
              <a:rPr lang="tr-TR" dirty="0" smtClean="0"/>
              <a:t>verilir. Mütemadi suçlara örnek olarak kişiyi hürriyetinden yoksun kılma suçu, suç işlemek için örgüt kurma suçları verilebilir.</a:t>
            </a:r>
            <a:endParaRPr lang="tr-TR"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buNone/>
            </a:pPr>
            <a:r>
              <a:rPr lang="tr-TR" dirty="0" smtClean="0"/>
              <a:t>	Hareketin </a:t>
            </a:r>
            <a:r>
              <a:rPr lang="tr-TR" dirty="0" smtClean="0"/>
              <a:t>yapılmasıyla tamamlanan ve icrası devam etmeyen suçlara </a:t>
            </a:r>
            <a:r>
              <a:rPr lang="tr-TR" u="sng" dirty="0" smtClean="0">
                <a:solidFill>
                  <a:srgbClr val="FF0000"/>
                </a:solidFill>
              </a:rPr>
              <a:t>ani suçlar </a:t>
            </a:r>
            <a:r>
              <a:rPr lang="tr-TR" dirty="0" smtClean="0"/>
              <a:t>denir. Ani suçlarda suç, ya hareketin yapılmasıyla (sırf hareket suçları) ya da neticenin gerçekleşmesiyle (neticeli suçlar) tamamlanır.</a:t>
            </a:r>
          </a:p>
          <a:p>
            <a:pPr algn="just">
              <a:buNone/>
            </a:pPr>
            <a:r>
              <a:rPr lang="tr-TR" dirty="0" smtClean="0"/>
              <a:t>	Tipiklikteki hareketin yapılmasıyla tamamlanan ve icrası devam eden suçlara </a:t>
            </a:r>
            <a:r>
              <a:rPr lang="tr-TR" u="sng" dirty="0" smtClean="0">
                <a:solidFill>
                  <a:srgbClr val="FF0000"/>
                </a:solidFill>
              </a:rPr>
              <a:t>mütemadi suçlar </a:t>
            </a:r>
            <a:r>
              <a:rPr lang="tr-TR" dirty="0" smtClean="0"/>
              <a:t>adı verilir. Mütemadi suçlara örnek olarak kişiyi hürriyetinden yoksun kılma suçu, suç işlemek için örgüt kurma suçları verilebilir.</a:t>
            </a:r>
          </a:p>
          <a:p>
            <a:pPr algn="just"/>
            <a:endParaRPr lang="tr-TR"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Deterministtir. Yani gözlem ve deneye dayanan bir yöntem benimser. İradenin özgürlüğünü kabul etmez. Suç işlemiş olana topluma arz ettiği tehlikelilik dolayısıyla, ceza hukuku çerçevesinde mutlaka yaptırım uygulanmalıdır. Bu yaptırım ise tedbirdir ve şahsın tehlikeliliğine göre farklı uygulanır. Suçu önce antropolojik (</a:t>
            </a:r>
            <a:r>
              <a:rPr lang="tr-TR" dirty="0" err="1" smtClean="0"/>
              <a:t>Lombrosso</a:t>
            </a:r>
            <a:r>
              <a:rPr lang="tr-TR" dirty="0" smtClean="0"/>
              <a:t>), sonra sosyal ((</a:t>
            </a:r>
            <a:r>
              <a:rPr lang="tr-TR" dirty="0" err="1" smtClean="0"/>
              <a:t>Ferri</a:t>
            </a:r>
            <a:r>
              <a:rPr lang="tr-TR" dirty="0" smtClean="0"/>
              <a:t>), en son hukuki (</a:t>
            </a:r>
            <a:r>
              <a:rPr lang="tr-TR" dirty="0" err="1" smtClean="0"/>
              <a:t>Garofalo</a:t>
            </a:r>
            <a:r>
              <a:rPr lang="tr-TR" dirty="0" smtClean="0"/>
              <a:t>) yönden değerlendirir. Ceza hukukunda bu okulun adı </a:t>
            </a:r>
            <a:r>
              <a:rPr lang="tr-TR" i="1" dirty="0" smtClean="0">
                <a:solidFill>
                  <a:srgbClr val="FF0000"/>
                </a:solidFill>
              </a:rPr>
              <a:t>……………………..</a:t>
            </a:r>
            <a:endParaRPr lang="tr-TR" i="1" dirty="0">
              <a:solidFill>
                <a:srgbClr val="FF0000"/>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Deterministtir. Yani gözlem ve deneye dayanan bir yöntem benimser. İradenin özgürlüğünü kabul etmez. Suç işlemiş olana topluma arz ettiği tehlikelilik dolayısıyla, ceza hukuku çerçevesinde mutlaka yaptırım uygulanmalıdır. Bu yaptırım ise tedbirdir ve şahsın tehlikeliliğine göre farklı uygulanır. Suçu önce antropolojik (</a:t>
            </a:r>
            <a:r>
              <a:rPr lang="tr-TR" dirty="0" err="1" smtClean="0"/>
              <a:t>Lombrosso</a:t>
            </a:r>
            <a:r>
              <a:rPr lang="tr-TR" dirty="0" smtClean="0"/>
              <a:t>), sonra sosyal ((</a:t>
            </a:r>
            <a:r>
              <a:rPr lang="tr-TR" dirty="0" err="1" smtClean="0"/>
              <a:t>Ferri</a:t>
            </a:r>
            <a:r>
              <a:rPr lang="tr-TR" dirty="0" smtClean="0"/>
              <a:t>), en son hukuki (</a:t>
            </a:r>
            <a:r>
              <a:rPr lang="tr-TR" dirty="0" err="1" smtClean="0"/>
              <a:t>Garofalo</a:t>
            </a:r>
            <a:r>
              <a:rPr lang="tr-TR" dirty="0" smtClean="0"/>
              <a:t>) yönden değerlendirir. Ceza hukukunda bu okulun adı </a:t>
            </a:r>
            <a:r>
              <a:rPr lang="tr-TR" i="1" u="sng" dirty="0" smtClean="0">
                <a:solidFill>
                  <a:srgbClr val="FF0000"/>
                </a:solidFill>
              </a:rPr>
              <a:t>Pozitivist Okuldur.</a:t>
            </a:r>
          </a:p>
          <a:p>
            <a:pPr algn="just"/>
            <a:endParaRPr lang="tr-TR"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fontScale="92500" lnSpcReduction="10000"/>
          </a:bodyPr>
          <a:lstStyle/>
          <a:p>
            <a:pPr algn="just">
              <a:buNone/>
            </a:pPr>
            <a:r>
              <a:rPr lang="tr-TR" dirty="0" smtClean="0"/>
              <a:t>3. A yurt dışına çıkmak için uçağa bineceği sırada B tarafından öldürülür. </a:t>
            </a:r>
            <a:r>
              <a:rPr lang="tr-TR" dirty="0" err="1" smtClean="0"/>
              <a:t>A’nın</a:t>
            </a:r>
            <a:r>
              <a:rPr lang="tr-TR" dirty="0" smtClean="0"/>
              <a:t> bineceği uçak ise kısa süre sonra düşer. Örnekte olduğu gibi </a:t>
            </a:r>
            <a:r>
              <a:rPr lang="tr-TR" i="1" dirty="0" smtClean="0"/>
              <a:t>öyle ya da böyle bu netice gerçekleşecekti </a:t>
            </a:r>
            <a:r>
              <a:rPr lang="tr-TR" dirty="0" smtClean="0"/>
              <a:t>düşüncesiyle netice bertaraf edilemez. Nedenselliğin tespitinde yedek şartların göz önüne alınıp alınmayacağına ilişkin yapılan bu tespite </a:t>
            </a:r>
            <a:r>
              <a:rPr lang="tr-TR" dirty="0" smtClean="0">
                <a:solidFill>
                  <a:srgbClr val="FF0000"/>
                </a:solidFill>
              </a:rPr>
              <a:t>…………………..</a:t>
            </a:r>
            <a:r>
              <a:rPr lang="tr-TR" dirty="0" smtClean="0"/>
              <a:t>adı </a:t>
            </a:r>
            <a:r>
              <a:rPr lang="tr-TR" dirty="0" smtClean="0"/>
              <a:t>verilir.</a:t>
            </a:r>
          </a:p>
          <a:p>
            <a:pPr algn="just">
              <a:buNone/>
            </a:pPr>
            <a:r>
              <a:rPr lang="tr-TR" dirty="0" smtClean="0"/>
              <a:t>	Neticeyi doğuran sebep, mağdurun veya üçüncü bir kişinin taksirli veya kasıtlı bir hareketinin nedensellik sürecine katılmasından kaynaklanabilir. Buna </a:t>
            </a:r>
            <a:r>
              <a:rPr lang="tr-TR" dirty="0" smtClean="0">
                <a:solidFill>
                  <a:srgbClr val="FF0000"/>
                </a:solidFill>
              </a:rPr>
              <a:t>…………………</a:t>
            </a:r>
            <a:r>
              <a:rPr lang="tr-TR" dirty="0" smtClean="0"/>
              <a:t>adı </a:t>
            </a:r>
            <a:r>
              <a:rPr lang="tr-TR" dirty="0" smtClean="0"/>
              <a:t>verilir. Örneğin A, </a:t>
            </a:r>
            <a:r>
              <a:rPr lang="tr-TR" dirty="0" err="1" smtClean="0"/>
              <a:t>B’yi</a:t>
            </a:r>
            <a:r>
              <a:rPr lang="tr-TR" dirty="0" smtClean="0"/>
              <a:t> öldürmek için ateş eder ancak B hastanede tedaviyi reddetmesi sonucu ölür.</a:t>
            </a:r>
            <a:endParaRPr lang="tr-TR"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lnSpcReduction="10000"/>
          </a:bodyPr>
          <a:lstStyle/>
          <a:p>
            <a:pPr marL="514350" indent="-514350" algn="just">
              <a:buNone/>
            </a:pPr>
            <a:endParaRPr lang="tr-TR" dirty="0" smtClean="0"/>
          </a:p>
          <a:p>
            <a:pPr marL="514350" indent="-514350" algn="just">
              <a:buAutoNum type="arabicPeriod" startAt="2"/>
            </a:pPr>
            <a:r>
              <a:rPr lang="tr-TR" b="1" dirty="0" smtClean="0"/>
              <a:t>Varsa </a:t>
            </a:r>
            <a:r>
              <a:rPr lang="tr-TR" b="1" dirty="0" err="1" smtClean="0"/>
              <a:t>HUN’ni</a:t>
            </a:r>
            <a:r>
              <a:rPr lang="tr-TR" b="1" dirty="0" smtClean="0"/>
              <a:t> belirlemek: </a:t>
            </a:r>
            <a:r>
              <a:rPr lang="tr-TR" dirty="0" smtClean="0">
                <a:solidFill>
                  <a:schemeClr val="tx2"/>
                </a:solidFill>
              </a:rPr>
              <a:t>Suçun unsurlarından biri olan hukuka aykırılık, gerçekleşen ve kanuni tipe uygun eyleme hukuk düzenince izin verilmemesi, bu eylemin uygun görülmemesi sadece ceza hukukuna değil tüm hukuk düzenine aykırı olması anlamına gelir. </a:t>
            </a:r>
            <a:r>
              <a:rPr lang="tr-TR" i="1" u="sng" dirty="0" smtClean="0">
                <a:solidFill>
                  <a:schemeClr val="tx2"/>
                </a:solidFill>
              </a:rPr>
              <a:t>KANUNA UYGUN BİR EYLEMİN UYGULANMASINA İZİN VEREN, HUKUKA AYKIRI OLMASINI ENGELLEYEN , HUKUKA AYKIRILIĞI ORTADAN KALDIRAN KURALA HUN DENİR.</a:t>
            </a:r>
            <a:r>
              <a:rPr lang="tr-TR" i="1" dirty="0" smtClean="0">
                <a:solidFill>
                  <a:schemeClr val="tx2"/>
                </a:solidFill>
              </a:rPr>
              <a:t> </a:t>
            </a:r>
            <a:r>
              <a:rPr lang="tr-TR" dirty="0" smtClean="0">
                <a:solidFill>
                  <a:schemeClr val="tx2"/>
                </a:solidFill>
              </a:rPr>
              <a:t>Eğer olayda HUN varsa, fail ve mağdurla suç tipi yazıldıktan sonra tespit edilen </a:t>
            </a:r>
            <a:r>
              <a:rPr lang="tr-TR" dirty="0" err="1" smtClean="0">
                <a:solidFill>
                  <a:schemeClr val="tx2"/>
                </a:solidFill>
              </a:rPr>
              <a:t>HUN’nin</a:t>
            </a:r>
            <a:r>
              <a:rPr lang="tr-TR" dirty="0" smtClean="0">
                <a:solidFill>
                  <a:schemeClr val="tx2"/>
                </a:solidFill>
              </a:rPr>
              <a:t> açıklanması yapılmalıdır.</a:t>
            </a:r>
            <a:endParaRPr lang="tr-TR" i="1" dirty="0" smtClean="0">
              <a:solidFill>
                <a:schemeClr val="tx2"/>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fontScale="85000" lnSpcReduction="20000"/>
          </a:bodyPr>
          <a:lstStyle/>
          <a:p>
            <a:pPr algn="just">
              <a:buNone/>
            </a:pPr>
            <a:r>
              <a:rPr lang="tr-TR" dirty="0" smtClean="0"/>
              <a:t>	</a:t>
            </a:r>
            <a:r>
              <a:rPr lang="tr-TR" sz="3500" dirty="0" smtClean="0"/>
              <a:t>A </a:t>
            </a:r>
            <a:r>
              <a:rPr lang="tr-TR" sz="3500" dirty="0" smtClean="0"/>
              <a:t>yurt dışına çıkmak için uçağa bineceği sırada B tarafından öldürülür. </a:t>
            </a:r>
            <a:r>
              <a:rPr lang="tr-TR" sz="3500" dirty="0" err="1" smtClean="0"/>
              <a:t>A’nın</a:t>
            </a:r>
            <a:r>
              <a:rPr lang="tr-TR" sz="3500" dirty="0" smtClean="0"/>
              <a:t> bineceği uçak ise kısa süre sonra düşer. Örnekte olduğu gibi </a:t>
            </a:r>
            <a:r>
              <a:rPr lang="tr-TR" sz="3500" i="1" dirty="0" smtClean="0"/>
              <a:t>öyle ya da böyle bu netice gerçekleşecekti </a:t>
            </a:r>
            <a:r>
              <a:rPr lang="tr-TR" sz="3500" dirty="0" smtClean="0"/>
              <a:t>düşüncesiyle netice bertaraf edilemez. Nedenselliğin tespitinde yedek şartların göz önüne alınıp alınmayacağına ilişkin yapılan bu tespite </a:t>
            </a:r>
            <a:r>
              <a:rPr lang="tr-TR" sz="3500" u="sng" dirty="0" smtClean="0">
                <a:solidFill>
                  <a:srgbClr val="FF0000"/>
                </a:solidFill>
              </a:rPr>
              <a:t>varsayılan nedensellik </a:t>
            </a:r>
            <a:r>
              <a:rPr lang="tr-TR" sz="3500" dirty="0" smtClean="0"/>
              <a:t>adı verilir.</a:t>
            </a:r>
          </a:p>
          <a:p>
            <a:pPr algn="just">
              <a:buNone/>
            </a:pPr>
            <a:r>
              <a:rPr lang="tr-TR" sz="3500" dirty="0" smtClean="0"/>
              <a:t>	Neticeyi doğuran sebep, mağdurun veya üçüncü bir kişinin taksirli veya kasıtlı bir hareketinin nedensellik sürecine katılmasından kaynaklanabilir. Buna </a:t>
            </a:r>
            <a:r>
              <a:rPr lang="tr-TR" sz="3500" u="sng" dirty="0" err="1" smtClean="0">
                <a:solidFill>
                  <a:srgbClr val="FF0000"/>
                </a:solidFill>
              </a:rPr>
              <a:t>atipik</a:t>
            </a:r>
            <a:r>
              <a:rPr lang="tr-TR" sz="3500" u="sng" dirty="0" smtClean="0">
                <a:solidFill>
                  <a:srgbClr val="FF0000"/>
                </a:solidFill>
              </a:rPr>
              <a:t> nedensellik </a:t>
            </a:r>
            <a:r>
              <a:rPr lang="tr-TR" sz="3500" dirty="0" smtClean="0"/>
              <a:t>adı verilir. Örneğin A, </a:t>
            </a:r>
            <a:r>
              <a:rPr lang="tr-TR" sz="3500" dirty="0" err="1" smtClean="0"/>
              <a:t>B’yi</a:t>
            </a:r>
            <a:r>
              <a:rPr lang="tr-TR" sz="3500" dirty="0" smtClean="0"/>
              <a:t> öldürmek için ateş eder ancak B hastanede tedaviyi reddetmesi sonucu ölür.</a:t>
            </a:r>
          </a:p>
          <a:p>
            <a:endParaRPr lang="tr-TR"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4. Bu teoriye göre nedensellik bağının tespitinde şart teorisi esas alınır. Ancak ceza hukukunda yalnızca sebep-sonuç ilişkisinin kurulması yeterli değildir. Bu sebeple şart teorisinin sınırsız nedenselliği engellenmelidir. Neticenin normatif bir bakış açısıyla kişinin kendi eseri olarak objektif açıdan ona yüklenip yüklenemeyeceği araştırılır.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lnSpcReduction="20000"/>
          </a:bodyPr>
          <a:lstStyle/>
          <a:p>
            <a:pPr algn="just"/>
            <a:r>
              <a:rPr lang="tr-TR" dirty="0" smtClean="0"/>
              <a:t>Yani kişinin nedensellik bağı üzerinde hakimiyet bulunması (kişinin güvenliksiz bölgeye gitmesi teşvik edilerek ölmesin sağlanması), neticenin gerçekleşmesi konusunda objektif öngörülebilmenin yokluğu (yaralanan kişinin hastanede yangın çıkması sonucu ölmesi), fail tarafından gerçekleştirilen tehlikenin eksikliği (öldürmek amacıyla yaralanan kişinin, doktorun yanlış müdahalesi sonucu ölmesi), ve fiilden sonra mağdurun riziko doğuran ve mantıki olmayan hareketlerinin neticeye sebebiyet vermesi (bıçakla yaralanan kişinin ısrarlara rağmen </a:t>
            </a:r>
            <a:r>
              <a:rPr lang="tr-TR" dirty="0" err="1" smtClean="0"/>
              <a:t>tetanoz</a:t>
            </a:r>
            <a:r>
              <a:rPr lang="tr-TR" dirty="0" smtClean="0"/>
              <a:t> aşısı olmayı reddetmesi sonucu ölmesi) durumlarında </a:t>
            </a:r>
            <a:r>
              <a:rPr lang="tr-TR" i="1" dirty="0" smtClean="0"/>
              <a:t>isnat edilebilirlik ortadan kalkar. </a:t>
            </a:r>
            <a:r>
              <a:rPr lang="tr-TR" dirty="0" smtClean="0"/>
              <a:t> Bu teoriye </a:t>
            </a:r>
            <a:r>
              <a:rPr lang="tr-TR" u="sng" dirty="0" smtClean="0">
                <a:solidFill>
                  <a:srgbClr val="FF0000"/>
                </a:solidFill>
              </a:rPr>
              <a:t>………………………………………………………..</a:t>
            </a:r>
            <a:r>
              <a:rPr lang="tr-TR" dirty="0" smtClean="0"/>
              <a:t>.</a:t>
            </a:r>
            <a:endParaRPr lang="tr-TR"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lnSpcReduction="20000"/>
          </a:bodyPr>
          <a:lstStyle/>
          <a:p>
            <a:pPr algn="just"/>
            <a:r>
              <a:rPr lang="tr-TR" dirty="0" smtClean="0"/>
              <a:t>Yani kişinin nedensellik bağı üzerinde hakimiyet bulunması (kişinin güvenliksiz bölgeye gitmesi teşvik edilerek ölmesin sağlanması), neticenin gerçekleşmesi konusunda objektif öngörülebilmenin yokluğu (yaralanan kişinin hastanede yangın çıkması sonucu ölmesi), fail tarafından gerçekleştirilen tehlikenin eksikliği (öldürmek amacıyla yaralanan kişinin, doktorun yanlış müdahalesi sonucu ölmesi), ve fiilden sonra mağdurun riziko doğuran ve mantıki olmayan hareketlerinin neticeye sebebiyet vermesi (bıçakla yaralanan kişinin ısrarlara rağmen </a:t>
            </a:r>
            <a:r>
              <a:rPr lang="tr-TR" dirty="0" err="1" smtClean="0"/>
              <a:t>tetanoz</a:t>
            </a:r>
            <a:r>
              <a:rPr lang="tr-TR" dirty="0" smtClean="0"/>
              <a:t> aşısı olmayı reddetmesi sonucu ölmesi) durumlarında </a:t>
            </a:r>
            <a:r>
              <a:rPr lang="tr-TR" i="1" dirty="0" smtClean="0"/>
              <a:t>isnat edilebilirlik ortadan kalkar. </a:t>
            </a:r>
            <a:r>
              <a:rPr lang="tr-TR" dirty="0" smtClean="0"/>
              <a:t> Bu teoriye </a:t>
            </a:r>
            <a:r>
              <a:rPr lang="tr-TR" u="sng" dirty="0" smtClean="0">
                <a:solidFill>
                  <a:srgbClr val="FF0000"/>
                </a:solidFill>
              </a:rPr>
              <a:t>OBJEKTİF İSNADİYET TEORİSİ ADI VERİLİR</a:t>
            </a:r>
            <a:endParaRPr lang="tr-TR"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5. Suçun teşebbüs aşamasında kalmış şekli ile tamamlanmış şekli arasında yaptırım bakımından fark bulunmayan suçlara </a:t>
            </a:r>
            <a:r>
              <a:rPr lang="tr-TR" u="sng" dirty="0" smtClean="0">
                <a:solidFill>
                  <a:srgbClr val="FF0000"/>
                </a:solidFill>
              </a:rPr>
              <a:t>…………………..</a:t>
            </a:r>
            <a:r>
              <a:rPr lang="tr-TR" dirty="0" smtClean="0"/>
              <a:t>adı </a:t>
            </a:r>
            <a:r>
              <a:rPr lang="tr-TR" dirty="0" smtClean="0"/>
              <a:t>verilir. </a:t>
            </a:r>
            <a:r>
              <a:rPr lang="tr-TR" dirty="0" smtClean="0"/>
              <a:t>Örneğin </a:t>
            </a:r>
            <a:r>
              <a:rPr lang="tr-TR" dirty="0" smtClean="0"/>
              <a:t>TCK m. 310.</a:t>
            </a:r>
          </a:p>
          <a:p>
            <a:pPr algn="just"/>
            <a:r>
              <a:rPr lang="tr-TR" dirty="0" smtClean="0"/>
              <a:t>Temel şekli herkes tarafından işlenebilmekle birlikte, belirli kişiler tarafından işlenmesi cezanın artırılması ya da hafifletilmesini gerektiren suçlara görünüşte özgü suç adı verilir. Örneğin TCK m. 86/3-d</a:t>
            </a:r>
            <a:endParaRPr lang="tr-TR"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Suçun teşebbüs aşamasında kalmış şekli ile tamamlanmış şekli arasında yaptırım bakımından fark bulunmayan suçlara </a:t>
            </a:r>
            <a:r>
              <a:rPr lang="tr-TR" u="sng" dirty="0" smtClean="0">
                <a:solidFill>
                  <a:srgbClr val="FF0000"/>
                </a:solidFill>
              </a:rPr>
              <a:t>kalkışma suçu </a:t>
            </a:r>
            <a:r>
              <a:rPr lang="tr-TR" dirty="0" smtClean="0"/>
              <a:t>adı verilir. </a:t>
            </a:r>
            <a:r>
              <a:rPr lang="tr-TR" dirty="0" smtClean="0"/>
              <a:t>Örneğin </a:t>
            </a:r>
            <a:r>
              <a:rPr lang="tr-TR" dirty="0" smtClean="0"/>
              <a:t>TCK m. 310.</a:t>
            </a:r>
          </a:p>
          <a:p>
            <a:pPr algn="just"/>
            <a:r>
              <a:rPr lang="tr-TR" dirty="0" smtClean="0"/>
              <a:t>Temel şekli herkes tarafından işlenebilmekle birlikte, belirli kişiler tarafından işlenmesi cezanın artırılması ya da hafifletilmesini gerektiren suçlara görünüşte özgü suç adı verilir. Örneğin TCK m. 86/3-d</a:t>
            </a:r>
          </a:p>
          <a:p>
            <a:endParaRPr lang="tr-TR"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Ceza normunda birden fazla hareketin birbirinden bağımsız olarak gösterildiği ve bunlardan herhangi birinin suçun oluşumuna sebebiyet verdiği durumlarda </a:t>
            </a:r>
            <a:r>
              <a:rPr lang="tr-TR" u="sng" dirty="0" smtClean="0">
                <a:solidFill>
                  <a:srgbClr val="FF0000"/>
                </a:solidFill>
              </a:rPr>
              <a:t>……………………</a:t>
            </a:r>
            <a:r>
              <a:rPr lang="tr-TR" dirty="0" smtClean="0"/>
              <a:t> </a:t>
            </a:r>
            <a:r>
              <a:rPr lang="tr-TR" dirty="0" smtClean="0"/>
              <a:t>bahsedilir. Örneğin resmi belgede sahtecilik suçu.</a:t>
            </a:r>
          </a:p>
          <a:p>
            <a:pPr algn="just"/>
            <a:r>
              <a:rPr lang="tr-TR" dirty="0" smtClean="0"/>
              <a:t>Ceza normunda birden fazla hareketin gösterildiği ve suçun oluşması için bu hareketlerin hepsinin yapılmasının arandığı suçlara </a:t>
            </a:r>
            <a:r>
              <a:rPr lang="tr-TR" u="sng" dirty="0" smtClean="0">
                <a:solidFill>
                  <a:srgbClr val="FF0000"/>
                </a:solidFill>
              </a:rPr>
              <a:t>………………………..</a:t>
            </a:r>
            <a:r>
              <a:rPr lang="tr-TR" dirty="0" smtClean="0"/>
              <a:t>suç </a:t>
            </a:r>
            <a:r>
              <a:rPr lang="tr-TR" dirty="0" smtClean="0"/>
              <a:t>adı verilir. Örneğin özel belgede sahtecilik suçu.</a:t>
            </a:r>
            <a:endParaRPr lang="tr-TR"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Ceza normunda birden fazla hareketin birbirinden bağımsız olarak gösterildiği ve bunlardan herhangi birinin suçun oluşumuna sebebiyet verdiği durumlarda </a:t>
            </a:r>
            <a:r>
              <a:rPr lang="tr-TR" u="sng" dirty="0" smtClean="0">
                <a:solidFill>
                  <a:srgbClr val="FF0000"/>
                </a:solidFill>
              </a:rPr>
              <a:t>seçimlik hareketli suçtan</a:t>
            </a:r>
            <a:r>
              <a:rPr lang="tr-TR" dirty="0" smtClean="0"/>
              <a:t> bahsedilir. Örneğin resmi belgede sahtecilik suçu.</a:t>
            </a:r>
          </a:p>
          <a:p>
            <a:pPr algn="just"/>
            <a:r>
              <a:rPr lang="tr-TR" dirty="0" smtClean="0"/>
              <a:t>Ceza normunda birden fazla hareketin gösterildiği ve suçun oluşması için bu hareketlerin hepsinin yapılmasının arandığı suçlara </a:t>
            </a:r>
            <a:r>
              <a:rPr lang="tr-TR" u="sng" dirty="0" smtClean="0">
                <a:solidFill>
                  <a:srgbClr val="FF0000"/>
                </a:solidFill>
              </a:rPr>
              <a:t>birleşmiş hareketli </a:t>
            </a:r>
            <a:r>
              <a:rPr lang="tr-TR" dirty="0" smtClean="0"/>
              <a:t>suç adı verilir. Örneğin özel belgede sahtecilik suçu</a:t>
            </a:r>
            <a:endParaRPr lang="tr-TR"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a:bodyPr>
          <a:lstStyle/>
          <a:p>
            <a:pPr algn="just"/>
            <a:r>
              <a:rPr lang="tr-TR" dirty="0" smtClean="0"/>
              <a:t>Geçici bir durumla ilgili bir süre uygulandıktan sonra belirli bir olayın gerçekleşmesinden sonra yürürlükten kalkmak üzere çıkarılan yasalara </a:t>
            </a:r>
            <a:r>
              <a:rPr lang="tr-TR" u="sng" dirty="0" smtClean="0">
                <a:solidFill>
                  <a:srgbClr val="FF0000"/>
                </a:solidFill>
              </a:rPr>
              <a:t>………………….</a:t>
            </a:r>
            <a:r>
              <a:rPr lang="tr-TR" dirty="0" smtClean="0"/>
              <a:t>adı </a:t>
            </a:r>
            <a:r>
              <a:rPr lang="tr-TR" dirty="0" smtClean="0"/>
              <a:t>verilir. Örneğin OHAL kanunları.</a:t>
            </a:r>
          </a:p>
          <a:p>
            <a:pPr algn="just"/>
            <a:r>
              <a:rPr lang="tr-TR" dirty="0" smtClean="0"/>
              <a:t>Failin gerçekleştirmek istediği neticeyi ilk hareketiyle değil de, neticenin gerçekleşmiş olduğu zannıyla yaptığı ikinci hareketiyle gerçekleştirmesi halinde  </a:t>
            </a:r>
            <a:r>
              <a:rPr lang="tr-TR" u="sng" dirty="0" smtClean="0">
                <a:solidFill>
                  <a:srgbClr val="FF0000"/>
                </a:solidFill>
              </a:rPr>
              <a:t>…………………….</a:t>
            </a:r>
            <a:r>
              <a:rPr lang="tr-TR" dirty="0" smtClean="0"/>
              <a:t>söz </a:t>
            </a:r>
            <a:r>
              <a:rPr lang="tr-TR" dirty="0" smtClean="0"/>
              <a:t>edilir. Örneğin öldürmek istediği kişinin kafasına taşla </a:t>
            </a:r>
            <a:r>
              <a:rPr lang="tr-TR" dirty="0" err="1" smtClean="0"/>
              <a:t>vuan</a:t>
            </a:r>
            <a:r>
              <a:rPr lang="tr-TR" dirty="0" smtClean="0"/>
              <a:t> ve aslında bayılmış olan mağduru öldü zannıyla denize atan failin durumu.</a:t>
            </a:r>
            <a:endParaRPr lang="tr-TR"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a:bodyPr>
          <a:lstStyle/>
          <a:p>
            <a:pPr algn="just"/>
            <a:r>
              <a:rPr lang="tr-TR" dirty="0" smtClean="0"/>
              <a:t>Geçici bir durumla ilgili bir süre uygulandıktan sonra belirli bir olayın gerçekleşmesinden sonra yürürlükten kalkmak üzere çıkarılan yasalara </a:t>
            </a:r>
            <a:r>
              <a:rPr lang="tr-TR" u="sng" dirty="0" smtClean="0">
                <a:solidFill>
                  <a:srgbClr val="FF0000"/>
                </a:solidFill>
              </a:rPr>
              <a:t>geçici yasa </a:t>
            </a:r>
            <a:r>
              <a:rPr lang="tr-TR" dirty="0" smtClean="0"/>
              <a:t>adı verilir. Örneğin OHAL kanunları.</a:t>
            </a:r>
          </a:p>
          <a:p>
            <a:pPr algn="just"/>
            <a:r>
              <a:rPr lang="tr-TR" dirty="0" smtClean="0"/>
              <a:t>Failin gerçekleştirmek istediği neticeyi ilk hareketiyle değil de, neticenin gerçekleşmiş olduğu zannıyla yaptığı ikinci hareketiyle gerçekleştirmesi halinde  </a:t>
            </a:r>
            <a:r>
              <a:rPr lang="tr-TR" u="sng" dirty="0" err="1" smtClean="0">
                <a:solidFill>
                  <a:srgbClr val="FF0000"/>
                </a:solidFill>
              </a:rPr>
              <a:t>Weber</a:t>
            </a:r>
            <a:r>
              <a:rPr lang="tr-TR" u="sng" dirty="0" smtClean="0">
                <a:solidFill>
                  <a:srgbClr val="FF0000"/>
                </a:solidFill>
              </a:rPr>
              <a:t> kastından </a:t>
            </a:r>
            <a:r>
              <a:rPr lang="tr-TR" dirty="0" smtClean="0"/>
              <a:t>söz edilir. Örneğin öldürmek istediği kişinin kafasına taşla </a:t>
            </a:r>
            <a:r>
              <a:rPr lang="tr-TR" dirty="0" err="1" smtClean="0"/>
              <a:t>vuan</a:t>
            </a:r>
            <a:r>
              <a:rPr lang="tr-TR" dirty="0" smtClean="0"/>
              <a:t> ve aslında bayılmış olan mağduru öldü zannıyla denize atan failin durumu.</a:t>
            </a:r>
          </a:p>
          <a:p>
            <a:endParaRPr lang="tr-TR"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solidFill>
                  <a:srgbClr val="FF0000"/>
                </a:solidFill>
              </a:rPr>
              <a:t>Örneğin; Ahmet…….Mehmet: Kasten yaralama suçunda (TCK m. 86), Mehmet’in Ahmet’e yönelik bıçaklı saldırısı nedeniyle, başka türlü korunma imkanına sahip olmayan Ahmet, kendisini savunduğundan, Meşru Müdafaa </a:t>
            </a:r>
            <a:r>
              <a:rPr lang="tr-TR" dirty="0" err="1" smtClean="0">
                <a:solidFill>
                  <a:srgbClr val="FF0000"/>
                </a:solidFill>
              </a:rPr>
              <a:t>HUN’den</a:t>
            </a:r>
            <a:r>
              <a:rPr lang="tr-TR" dirty="0" smtClean="0">
                <a:solidFill>
                  <a:srgbClr val="FF0000"/>
                </a:solidFill>
              </a:rPr>
              <a:t> faydalanır</a:t>
            </a:r>
            <a:r>
              <a:rPr lang="tr-TR" i="1" dirty="0" smtClean="0">
                <a:solidFill>
                  <a:srgbClr val="FF0000"/>
                </a:solidFill>
              </a:rPr>
              <a:t> ve EYLEM SUÇ OLUŞTURMAZ (TCK m. 25/1)</a:t>
            </a:r>
            <a:endParaRPr lang="tr-TR"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lstStyle/>
          <a:p>
            <a:pPr algn="just">
              <a:buNone/>
            </a:pPr>
            <a:r>
              <a:rPr lang="tr-TR" dirty="0" smtClean="0"/>
              <a:t>	6. Ceza hukuku diğer hukuk dallarına göre temel hak ve hürriyetlere en ağır müdahalenin bulunduğu alandır. Dolayısıyla ceza hukukunda kanun koyucunun sınırlandırılmasına oldukça önem verilmektedir. Zira esas olan temel hak ve hürriyetlere en az düzeyde müdahaledir. Yani bir uyuşmazlık ceza hukukuna müracaat etmeden çözülebiliyorsa söz konusu yöntem kullanılmalıdır. Buna ceza hukukunun </a:t>
            </a:r>
            <a:r>
              <a:rPr lang="tr-TR" u="sng" dirty="0" smtClean="0">
                <a:solidFill>
                  <a:srgbClr val="FF0000"/>
                </a:solidFill>
              </a:rPr>
              <a:t>………………………</a:t>
            </a:r>
            <a:r>
              <a:rPr lang="tr-TR" dirty="0" smtClean="0"/>
              <a:t>adı </a:t>
            </a:r>
            <a:r>
              <a:rPr lang="tr-TR" dirty="0" smtClean="0"/>
              <a:t>verilir.</a:t>
            </a:r>
            <a:endParaRPr lang="tr-TR"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r>
              <a:rPr lang="tr-TR" dirty="0" smtClean="0"/>
              <a:t>Ceza hukuku diğer hukuk dallarına göre temel hak ve hürriyetlere en ağır müdahalenin bulunduğu alandır. Dolayısıyla ceza hukukunda kanun koyucunun sınırlandırılmasına oldukça önem verilmektedir. Zira esas olan temel hak ve hürriyetlere en az düzeyde müdahaledir. Yani bir uyuşmazlık ceza hukukuna müracaat etmeden çözülebiliyorsa söz konusu yöntem kullanılmalıdır. Buna ceza hukukunun </a:t>
            </a:r>
            <a:r>
              <a:rPr lang="tr-TR" u="sng" dirty="0" smtClean="0">
                <a:solidFill>
                  <a:srgbClr val="FF0000"/>
                </a:solidFill>
              </a:rPr>
              <a:t>son çare olması ilkesi </a:t>
            </a:r>
            <a:r>
              <a:rPr lang="tr-TR" dirty="0" smtClean="0"/>
              <a:t>adı verilir.</a:t>
            </a:r>
            <a:endParaRPr lang="tr-TR"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lnSpcReduction="10000"/>
          </a:bodyPr>
          <a:lstStyle/>
          <a:p>
            <a:pPr algn="just">
              <a:buNone/>
            </a:pPr>
            <a:r>
              <a:rPr lang="tr-TR" dirty="0" smtClean="0"/>
              <a:t>	7. Gerçekleştirdiği eylem dolayısıyla failin şahsen cezalandırılması gerekip gerekmediği, diğer bir ifadeyle kınanabilirliği hususundaki yargıyı ifade eder. Algılama (anlama) ve irade ( isteme) yeteneği olarak iki unsurdan oluşur. Buna </a:t>
            </a:r>
            <a:r>
              <a:rPr lang="tr-TR" u="sng" dirty="0" smtClean="0">
                <a:solidFill>
                  <a:srgbClr val="FF0000"/>
                </a:solidFill>
              </a:rPr>
              <a:t>……………</a:t>
            </a:r>
            <a:r>
              <a:rPr lang="tr-TR" dirty="0" smtClean="0"/>
              <a:t> </a:t>
            </a:r>
            <a:r>
              <a:rPr lang="tr-TR" dirty="0" smtClean="0"/>
              <a:t>adı verilir.</a:t>
            </a:r>
          </a:p>
          <a:p>
            <a:pPr algn="just">
              <a:buNone/>
            </a:pPr>
            <a:r>
              <a:rPr lang="tr-TR" dirty="0" smtClean="0"/>
              <a:t>	Kast ve taksir </a:t>
            </a:r>
            <a:r>
              <a:rPr lang="tr-TR" u="sng" dirty="0" smtClean="0">
                <a:solidFill>
                  <a:srgbClr val="FF0000"/>
                </a:solidFill>
              </a:rPr>
              <a:t>………………..</a:t>
            </a:r>
            <a:r>
              <a:rPr lang="tr-TR" dirty="0" smtClean="0"/>
              <a:t>işleniş </a:t>
            </a:r>
            <a:r>
              <a:rPr lang="tr-TR" dirty="0" smtClean="0"/>
              <a:t>şekilleridir. Ortada kasten veya taksirle işlenmiş bir suç olmadığı takdirde </a:t>
            </a:r>
            <a:r>
              <a:rPr lang="tr-TR" u="sng" dirty="0" smtClean="0">
                <a:solidFill>
                  <a:srgbClr val="FF0000"/>
                </a:solidFill>
              </a:rPr>
              <a:t>…………………..</a:t>
            </a:r>
            <a:r>
              <a:rPr lang="tr-TR" dirty="0" smtClean="0"/>
              <a:t> </a:t>
            </a:r>
            <a:r>
              <a:rPr lang="tr-TR" dirty="0" smtClean="0"/>
              <a:t>da bahsedilemez. Dolayısıyla kusur yargısından önce tipe uygun kasten veya taksirle işlenmiş haksızlığın gerçekleşmesi aranır.</a:t>
            </a:r>
            <a:endParaRPr lang="tr-TR"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a:bodyPr>
          <a:lstStyle/>
          <a:p>
            <a:pPr algn="just">
              <a:buNone/>
            </a:pPr>
            <a:r>
              <a:rPr lang="tr-TR" dirty="0" smtClean="0"/>
              <a:t>	Gerçekleştirdiği </a:t>
            </a:r>
            <a:r>
              <a:rPr lang="tr-TR" dirty="0" smtClean="0"/>
              <a:t>eylem dolayısıyla failin şahsen cezalandırılması gerekip gerekmediği, diğer bir ifadeyle kınanabilirliği hususundaki yargıyı ifade eder. Algılama (anlama) ve irade ( isteme) yeteneği olarak iki unsurdan oluşur. Buna </a:t>
            </a:r>
            <a:r>
              <a:rPr lang="tr-TR" u="sng" dirty="0" smtClean="0">
                <a:solidFill>
                  <a:srgbClr val="FF0000"/>
                </a:solidFill>
              </a:rPr>
              <a:t>kusurluluk</a:t>
            </a:r>
            <a:r>
              <a:rPr lang="tr-TR" dirty="0" smtClean="0"/>
              <a:t> adı verilir.</a:t>
            </a:r>
          </a:p>
          <a:p>
            <a:pPr algn="just">
              <a:buNone/>
            </a:pPr>
            <a:r>
              <a:rPr lang="tr-TR" dirty="0" smtClean="0"/>
              <a:t>	Kast ve taksir </a:t>
            </a:r>
            <a:r>
              <a:rPr lang="tr-TR" u="sng" dirty="0" smtClean="0">
                <a:solidFill>
                  <a:srgbClr val="FF0000"/>
                </a:solidFill>
              </a:rPr>
              <a:t>suçun (haksızlığın)</a:t>
            </a:r>
            <a:r>
              <a:rPr lang="tr-TR" dirty="0" smtClean="0"/>
              <a:t> işleniş şekilleridir. Ortada kasten veya taksirle işlenmiş bir suç olmadığı takdirde </a:t>
            </a:r>
            <a:r>
              <a:rPr lang="tr-TR" u="sng" dirty="0" smtClean="0">
                <a:solidFill>
                  <a:srgbClr val="FF0000"/>
                </a:solidFill>
              </a:rPr>
              <a:t>kusurluluktan</a:t>
            </a:r>
            <a:r>
              <a:rPr lang="tr-TR" dirty="0" smtClean="0"/>
              <a:t> da bahsedilemez. Dolayısıyla kusur yargısından önce tipe uygun kasten veya taksirle işlenmiş haksızlığın gerçekleşmesi aranır.</a:t>
            </a:r>
          </a:p>
          <a:p>
            <a:endParaRPr lang="tr-TR"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fontScale="92500"/>
          </a:bodyPr>
          <a:lstStyle/>
          <a:p>
            <a:pPr algn="just">
              <a:buNone/>
            </a:pPr>
            <a:r>
              <a:rPr lang="tr-TR" dirty="0" smtClean="0"/>
              <a:t>8. Düzenlenen bazı hükümlerde, suçun cezası belirlenmekte, ancak suç oluşturan eylemin idare tarafından ortaya konulacağı kabul edilir. Buna  </a:t>
            </a:r>
            <a:r>
              <a:rPr lang="tr-TR" u="sng" dirty="0" smtClean="0">
                <a:solidFill>
                  <a:srgbClr val="FF0000"/>
                </a:solidFill>
              </a:rPr>
              <a:t>………………………………………………….</a:t>
            </a:r>
            <a:r>
              <a:rPr lang="tr-TR" dirty="0" smtClean="0"/>
              <a:t> Denir.(TCK </a:t>
            </a:r>
            <a:r>
              <a:rPr lang="tr-TR" dirty="0" smtClean="0"/>
              <a:t>M. 174, 193 )Kanunilik ilkesi gereğince hem suç oluşturan eylemin hem de bu eylem neticesinde öngörülen yaptırımın kanunla konulması gerekir, dolayısıyla sadece cezanın kanunla konulmuş olması yeterli değildir. Bu nedenle açık ceza normları idarenin düzenleyici işlemleriyle suç ve ceza konulamaması ilkesine aykırıdır; bu tür hükümler kanunilik ilkesine aykırılık oluştururlar.</a:t>
            </a:r>
          </a:p>
          <a:p>
            <a:pPr algn="just">
              <a:buNone/>
            </a:pPr>
            <a:endParaRPr lang="tr-TR"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lnSpcReduction="10000"/>
          </a:bodyPr>
          <a:lstStyle/>
          <a:p>
            <a:pPr algn="just"/>
            <a:r>
              <a:rPr lang="tr-TR" dirty="0" smtClean="0"/>
              <a:t>Düzenlenen bazı hükümlerde, suçun cezası belirlenmekte, ancak suç oluşturan eylemin idare tarafından ortaya konulacağı kabul edilir. Buna  (</a:t>
            </a:r>
            <a:r>
              <a:rPr lang="tr-TR" u="sng" dirty="0" smtClean="0">
                <a:solidFill>
                  <a:srgbClr val="FF0000"/>
                </a:solidFill>
              </a:rPr>
              <a:t>beyaz hüküm, </a:t>
            </a:r>
            <a:r>
              <a:rPr lang="tr-TR" i="1" u="sng" dirty="0" smtClean="0">
                <a:solidFill>
                  <a:srgbClr val="FF0000"/>
                </a:solidFill>
              </a:rPr>
              <a:t>çerçeve kanun</a:t>
            </a:r>
            <a:r>
              <a:rPr lang="tr-TR" u="sng" dirty="0" smtClean="0">
                <a:solidFill>
                  <a:srgbClr val="FF0000"/>
                </a:solidFill>
              </a:rPr>
              <a:t>, </a:t>
            </a:r>
            <a:r>
              <a:rPr lang="tr-TR" i="1" u="sng" dirty="0" smtClean="0">
                <a:solidFill>
                  <a:srgbClr val="FF0000"/>
                </a:solidFill>
              </a:rPr>
              <a:t>açık ceza normu</a:t>
            </a:r>
            <a:r>
              <a:rPr lang="tr-TR" dirty="0" smtClean="0"/>
              <a:t>). (TCK M. 174, 193 )Kanunilik ilkesi gereğince hem suç oluşturan eylemin hem de bu eylem neticesinde öngörülen yaptırımın kanunla konulması gerekir, dolayısıyla sadece cezanın kanunla konulmuş olması yeterli değildir. Bu nedenle açık ceza normları idarenin düzenleyici işlemleriyle suç ve ceza konulamaması ilkesine aykırıdır; bu tür hükümler kanunilik ilkesine aykırılık oluştururlar.</a:t>
            </a:r>
            <a:endParaRPr lang="tr-TR" dirty="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KARIŞIK PRATİK OLAYLAR</a:t>
            </a:r>
            <a:endParaRPr lang="tr-T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p:txBody>
          <a:bodyPr>
            <a:normAutofit fontScale="85000" lnSpcReduction="20000"/>
          </a:bodyPr>
          <a:lstStyle/>
          <a:p>
            <a:pPr algn="just">
              <a:buNone/>
            </a:pPr>
            <a:r>
              <a:rPr lang="tr-TR" b="1" dirty="0" smtClean="0"/>
              <a:t>	1. </a:t>
            </a:r>
            <a:r>
              <a:rPr lang="tr-TR" dirty="0" smtClean="0"/>
              <a:t>F, öldürmek amacıyla silahla ateş ederek </a:t>
            </a:r>
            <a:r>
              <a:rPr lang="tr-TR" dirty="0" err="1" smtClean="0"/>
              <a:t>M'yi</a:t>
            </a:r>
            <a:r>
              <a:rPr lang="tr-TR" dirty="0" smtClean="0"/>
              <a:t> iç organ ve bağırsaklarından yaralar. Hastaneye kaldırılan M, ameliyat edilir. Bu ameliyat sırasında </a:t>
            </a:r>
            <a:r>
              <a:rPr lang="tr-TR" dirty="0" err="1" smtClean="0"/>
              <a:t>M'ye</a:t>
            </a:r>
            <a:r>
              <a:rPr lang="tr-TR" dirty="0" smtClean="0"/>
              <a:t> yedi ünite kan verilir. Ameliyat sonrası bir süre tedavisine devam edilen M, iyileştiğinden bahisle hastaneden taburcu edilir. Ancak M, kısa süre sonra rahatsızlanarak tekrar hastaneye başvurur ve hastanede tedavisi devam ederken ölür. Yargıtay CGK, söz konusu olayda </a:t>
            </a:r>
            <a:r>
              <a:rPr lang="tr-TR" dirty="0" err="1" smtClean="0"/>
              <a:t>F'nin</a:t>
            </a:r>
            <a:r>
              <a:rPr lang="tr-TR" dirty="0" smtClean="0"/>
              <a:t> eylemi ile ölüm neticesi arasında nedensellik bağının kesilmediğinden bahisle </a:t>
            </a:r>
            <a:r>
              <a:rPr lang="tr-TR" dirty="0" err="1" smtClean="0"/>
              <a:t>F'nin</a:t>
            </a:r>
            <a:r>
              <a:rPr lang="tr-TR" dirty="0" smtClean="0"/>
              <a:t> tamamlanmış kasten öldürme suçundan sorumlu olacağını tespit etmiştir.</a:t>
            </a:r>
            <a:endParaRPr lang="tr-TR"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lnSpcReduction="20000"/>
          </a:bodyPr>
          <a:lstStyle/>
          <a:p>
            <a:pPr algn="just"/>
            <a:r>
              <a:rPr lang="tr-TR" dirty="0" smtClean="0"/>
              <a:t>2. "Samimi kabul edilen ve aksi kanıtlanamayan savunmasında sanık, ısınmak amacıyla fırın içerisinde oturmakta bulunan ölene, "fırın kapısını kapatayım mı?" dedikten sonra onu olumlu cevabı üzerine fırın kapısını kapatmış, bu arada şeytanlık edip öleni korkutma amacıyla çalıştırma ve stop düğmelerine basmış, ölenden kan çıktığını görünce, girdiği psikolojik ortam (panik reaksiyon) içerisinde olay yerinden uzaklaşırken fırın kapısını açmayı düşünememiş, bu durumu ilk karşılaştığı kişilere de anlatmıştır. Ölümün havasızlıktan oluşması da bu durumu doğrulamıştır". Somut olaya göre failin ceza sorumluluğunu tartışınız. (YCGK, 9.4.1990, 1-60/108).</a:t>
            </a:r>
            <a:endParaRPr lang="tr-TR"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fontScale="85000" lnSpcReduction="20000"/>
          </a:bodyPr>
          <a:lstStyle/>
          <a:p>
            <a:pPr algn="just"/>
            <a:r>
              <a:rPr lang="tr-TR" b="1" dirty="0" smtClean="0"/>
              <a:t>  3.</a:t>
            </a:r>
            <a:r>
              <a:rPr lang="tr-TR" dirty="0" smtClean="0"/>
              <a:t> Samsun’dan Şanlıurfa’ya gitmek üzere yola çıkan ve mevsimlik tarım işçilerini taşıyan minibüsün sürücüsü S, Amasya’ya geldiğinde, gece 01.00 sıralarında, çift şeritli ve uyarıcı yön levhalarının ve çizgilerinin usulüne uygun olarak bulunduğu bir yerde, yolun boş olduğunu gördüğünden daha rahat gidebilmek için karşı yönden gelen araçların kullandığı bölüme (karşı şeride) girmiş ve karşı yönden gelen </a:t>
            </a:r>
            <a:r>
              <a:rPr lang="tr-TR" dirty="0" err="1" smtClean="0"/>
              <a:t>B’nin</a:t>
            </a:r>
            <a:r>
              <a:rPr lang="tr-TR" dirty="0" smtClean="0"/>
              <a:t> kullandığı araç ile çarpışmıştır. Olay nedeniyle </a:t>
            </a:r>
            <a:r>
              <a:rPr lang="tr-TR" dirty="0" err="1" smtClean="0"/>
              <a:t>S’nin</a:t>
            </a:r>
            <a:r>
              <a:rPr lang="tr-TR" dirty="0" smtClean="0"/>
              <a:t> aracında bulunan, “</a:t>
            </a:r>
            <a:r>
              <a:rPr lang="tr-TR" i="1" dirty="0" err="1" smtClean="0"/>
              <a:t>S’nin</a:t>
            </a:r>
            <a:r>
              <a:rPr lang="tr-TR" i="1" dirty="0" smtClean="0"/>
              <a:t> kızı, annesi, iki kardeşi, yeğeni, kardeşinin eşi (yengesi) ve halasının oğlu</a:t>
            </a:r>
            <a:r>
              <a:rPr lang="tr-TR" dirty="0" smtClean="0"/>
              <a:t>” olmak üzere 7 (yedi) kişi hayatını kaybetmiştir. (Yar. 12. CD., K. 2014/29753 ve Yar. CGK., K. 2016/250) ). Buna göre;</a:t>
            </a:r>
          </a:p>
          <a:p>
            <a:pPr>
              <a:buNone/>
            </a:pPr>
            <a:r>
              <a:rPr lang="tr-TR" dirty="0" smtClean="0"/>
              <a:t>	a) </a:t>
            </a:r>
            <a:r>
              <a:rPr lang="tr-TR" dirty="0" err="1" smtClean="0"/>
              <a:t>S’nin</a:t>
            </a:r>
            <a:r>
              <a:rPr lang="tr-TR" dirty="0" smtClean="0"/>
              <a:t> ceza sorumluluğunu </a:t>
            </a:r>
            <a:r>
              <a:rPr lang="tr-TR" b="1" dirty="0" smtClean="0"/>
              <a:t>suç tipi ve manevi unsur</a:t>
            </a:r>
            <a:r>
              <a:rPr lang="tr-TR" dirty="0" smtClean="0"/>
              <a:t> yönünden tartışınız </a:t>
            </a:r>
          </a:p>
          <a:p>
            <a:pPr algn="just">
              <a:buNone/>
            </a:pPr>
            <a:r>
              <a:rPr lang="tr-TR" dirty="0" smtClean="0"/>
              <a:t>	b)Olay nedeniyle </a:t>
            </a:r>
            <a:r>
              <a:rPr lang="tr-TR" dirty="0" err="1" smtClean="0"/>
              <a:t>S’nin</a:t>
            </a:r>
            <a:r>
              <a:rPr lang="tr-TR" dirty="0" smtClean="0"/>
              <a:t> cezalandırılıp cezalandırılamayacağını tartışınız </a:t>
            </a:r>
            <a:endParaRPr lang="tr-TR"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lnSpcReduction="10000"/>
          </a:bodyPr>
          <a:lstStyle/>
          <a:p>
            <a:pPr algn="just"/>
            <a:r>
              <a:rPr lang="tr-TR" dirty="0" smtClean="0"/>
              <a:t>HIV virüsü taşıyan H, 01.06.2010 tarihinde, hastalığını bildiği halde bunu açıklamaksızın M ile cinsel ilişkiye girmiştir. Cinsel ilişkiden 6 ay sonra rahatsızlanan M, doktora gitmiş ve HIV virüsü taşıdığını öğrenmiştir. M, </a:t>
            </a:r>
            <a:r>
              <a:rPr lang="tr-TR" dirty="0" err="1" smtClean="0"/>
              <a:t>H’den</a:t>
            </a:r>
            <a:r>
              <a:rPr lang="tr-TR" dirty="0" smtClean="0"/>
              <a:t> şikâyetçi olmuş ve ceza soruşturması başlatılmıştır. H hakkındaki dava devam ederken M, </a:t>
            </a:r>
            <a:r>
              <a:rPr lang="tr-TR" b="1" dirty="0" smtClean="0"/>
              <a:t>kendisinde mevcut bulunan başka bir bağışıklık sistemi hastalığının </a:t>
            </a:r>
            <a:r>
              <a:rPr lang="tr-TR" b="1" u="sng" dirty="0" smtClean="0"/>
              <a:t>da </a:t>
            </a:r>
            <a:r>
              <a:rPr lang="tr-TR" b="1" dirty="0" smtClean="0"/>
              <a:t>etkisiyle</a:t>
            </a:r>
            <a:r>
              <a:rPr lang="tr-TR" dirty="0" smtClean="0"/>
              <a:t> rahatsızlanıp hastaneye yatmış ve sonrasında da 01.09.2017 tarihinde hayatını kaybetmiştir. Buna göre; </a:t>
            </a:r>
            <a:r>
              <a:rPr lang="tr-TR" dirty="0" err="1" smtClean="0"/>
              <a:t>H’nin</a:t>
            </a:r>
            <a:r>
              <a:rPr lang="tr-TR" dirty="0" smtClean="0"/>
              <a:t> ceza sorumluluğunu </a:t>
            </a:r>
            <a:r>
              <a:rPr lang="tr-TR" b="1" dirty="0" smtClean="0"/>
              <a:t>suç tipi ve manevi unsur </a:t>
            </a:r>
            <a:r>
              <a:rPr lang="tr-TR" dirty="0" smtClean="0"/>
              <a:t>yönünden tespit ediniz.</a:t>
            </a:r>
            <a:endParaRPr lang="tr-T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landalı Boksörün yumruğu meşru müdafa!.mp4">
            <a:hlinkClick r:id="" action="ppaction://media"/>
          </p:cNvPr>
          <p:cNvPicPr>
            <a:picLocks noGrp="1" noRot="1" noChangeAspect="1"/>
          </p:cNvPicPr>
          <p:nvPr>
            <p:ph idx="1"/>
            <a:videoFile r:link="rId1"/>
          </p:nvPr>
        </p:nvPicPr>
        <p:blipFill>
          <a:blip r:embed="rId3" cstate="print"/>
          <a:stretch>
            <a:fillRect/>
          </a:stretch>
        </p:blipFill>
        <p:spPr>
          <a:xfrm>
            <a:off x="563563" y="404813"/>
            <a:ext cx="7872412" cy="5903912"/>
          </a:xfrm>
          <a:prstGeom prst="rect">
            <a:avLst/>
          </a:prstGeom>
        </p:spPr>
      </p:pic>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fontScale="92500" lnSpcReduction="20000"/>
          </a:bodyPr>
          <a:lstStyle/>
          <a:p>
            <a:pPr marL="514350" indent="-514350" algn="just">
              <a:buAutoNum type="arabicPeriod" startAt="2"/>
            </a:pPr>
            <a:r>
              <a:rPr lang="tr-TR" b="1" dirty="0" smtClean="0"/>
              <a:t>Kusurluluğu kaldıran veya azaltan hallerin tespiti: </a:t>
            </a:r>
            <a:r>
              <a:rPr lang="tr-TR" dirty="0" smtClean="0">
                <a:solidFill>
                  <a:schemeClr val="tx2"/>
                </a:solidFill>
              </a:rPr>
              <a:t>Kusurluluğun olmaması durumunda fail eyleminden dolayı KINANAMAZ. Kusurluluğu azaltan hallerde ise, faile meydana getirdiği eylemden dolayı cezası indirilerek verilir. </a:t>
            </a:r>
            <a:r>
              <a:rPr lang="tr-TR" dirty="0" smtClean="0">
                <a:solidFill>
                  <a:schemeClr val="accent6">
                    <a:lumMod val="50000"/>
                  </a:schemeClr>
                </a:solidFill>
              </a:rPr>
              <a:t>Örneğin; A……B: Konut Dok. İhlal Suçu (TCK m. 116) bakımından A, kendisinin hayat hakkına yönelik ağır ve muhakkak bir tehlikeden kurtulmak için </a:t>
            </a:r>
            <a:r>
              <a:rPr lang="tr-TR" dirty="0" err="1" smtClean="0">
                <a:solidFill>
                  <a:schemeClr val="accent6">
                    <a:lumMod val="50000"/>
                  </a:schemeClr>
                </a:solidFill>
              </a:rPr>
              <a:t>B’nin</a:t>
            </a:r>
            <a:r>
              <a:rPr lang="tr-TR" dirty="0" smtClean="0">
                <a:solidFill>
                  <a:schemeClr val="accent6">
                    <a:lumMod val="50000"/>
                  </a:schemeClr>
                </a:solidFill>
              </a:rPr>
              <a:t> evine girmiştir.Bu durum zorunluluk halidir ve </a:t>
            </a:r>
            <a:r>
              <a:rPr lang="tr-TR" b="1" i="1" dirty="0" smtClean="0">
                <a:solidFill>
                  <a:schemeClr val="accent6">
                    <a:lumMod val="50000"/>
                  </a:schemeClr>
                </a:solidFill>
              </a:rPr>
              <a:t>SUÇUN UNSURLARI DIŞINDA KALIR. </a:t>
            </a:r>
            <a:r>
              <a:rPr lang="tr-TR" dirty="0" smtClean="0">
                <a:solidFill>
                  <a:schemeClr val="accent6">
                    <a:lumMod val="50000"/>
                  </a:schemeClr>
                </a:solidFill>
              </a:rPr>
              <a:t>Zorunluluk halinde eylemin suç niteliği değil, failin eylem nedeniyle KINANABİLİRLİĞİ (kusurluluğu) kalkar. Bu şekilde işlenen fiillerden dolayı faile ceza verilmez.</a:t>
            </a:r>
            <a:endParaRPr lang="tr-TR" b="1"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88913"/>
          <a:ext cx="8229600" cy="593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lnSpcReduction="10000"/>
          </a:bodyPr>
          <a:lstStyle/>
          <a:p>
            <a:pPr marL="514350" indent="-514350" algn="just">
              <a:buAutoNum type="arabicPeriod" startAt="2"/>
            </a:pPr>
            <a:r>
              <a:rPr lang="tr-TR" b="1" dirty="0" smtClean="0"/>
              <a:t>Şahsi cezasızlık sebepleriyle, cezayı kaldıran veya azaltan şahsi sebeplerin ve </a:t>
            </a:r>
            <a:r>
              <a:rPr lang="tr-TR" b="1" dirty="0" err="1" smtClean="0"/>
              <a:t>obj</a:t>
            </a:r>
            <a:r>
              <a:rPr lang="tr-TR" b="1" dirty="0" smtClean="0"/>
              <a:t>. </a:t>
            </a:r>
            <a:r>
              <a:rPr lang="tr-TR" b="1" dirty="0" err="1" smtClean="0"/>
              <a:t>Cez</a:t>
            </a:r>
            <a:r>
              <a:rPr lang="tr-TR" b="1" dirty="0" smtClean="0"/>
              <a:t>. Şartlarının belirlenmesi:</a:t>
            </a:r>
            <a:r>
              <a:rPr lang="tr-TR" dirty="0" smtClean="0"/>
              <a:t> </a:t>
            </a:r>
            <a:r>
              <a:rPr lang="tr-TR" i="1" u="sng" dirty="0" smtClean="0">
                <a:solidFill>
                  <a:schemeClr val="tx2"/>
                </a:solidFill>
              </a:rPr>
              <a:t>Suçun icrası sırasında</a:t>
            </a:r>
            <a:r>
              <a:rPr lang="tr-TR" dirty="0" smtClean="0">
                <a:solidFill>
                  <a:schemeClr val="tx2"/>
                </a:solidFill>
              </a:rPr>
              <a:t> mevcut bulunan, kişisel özellikler durumlar veya ilişkilerin varlığı dolayısıyla haksızlık veya suç oluşturan eylemden dolayı failin ya hiç cezalandırılmaması ya da cezasında indirim yapılması ŞAHSİ CEZASIZLIK SEBEBİDİR. </a:t>
            </a:r>
            <a:r>
              <a:rPr lang="tr-TR" dirty="0" smtClean="0">
                <a:solidFill>
                  <a:schemeClr val="accent2"/>
                </a:solidFill>
              </a:rPr>
              <a:t>Ör; A….B:Hırsızlık suçunun (TCK 141) tüm unsurları gerçekleşmiştir. Ancak </a:t>
            </a:r>
            <a:r>
              <a:rPr lang="tr-TR" dirty="0" err="1" smtClean="0">
                <a:solidFill>
                  <a:schemeClr val="accent2"/>
                </a:solidFill>
              </a:rPr>
              <a:t>suçunüstsoya</a:t>
            </a:r>
            <a:r>
              <a:rPr lang="tr-TR" dirty="0" smtClean="0">
                <a:solidFill>
                  <a:schemeClr val="accent2"/>
                </a:solidFill>
              </a:rPr>
              <a:t> karşı işlenmesi şahsi cezasızlık sebebidir ve </a:t>
            </a:r>
            <a:r>
              <a:rPr lang="tr-TR" dirty="0" err="1" smtClean="0">
                <a:solidFill>
                  <a:schemeClr val="accent2"/>
                </a:solidFill>
              </a:rPr>
              <a:t>A’ya</a:t>
            </a:r>
            <a:r>
              <a:rPr lang="tr-TR" dirty="0" smtClean="0">
                <a:solidFill>
                  <a:schemeClr val="accent2"/>
                </a:solidFill>
              </a:rPr>
              <a:t> ceza verilmez (TCK 167)</a:t>
            </a:r>
            <a:endParaRPr lang="tr-TR" b="1" dirty="0" smtClean="0"/>
          </a:p>
          <a:p>
            <a:pPr marL="514350" indent="-514350" algn="just">
              <a:buNone/>
            </a:pPr>
            <a:endParaRPr lang="tr-TR"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r>
              <a:rPr lang="tr-TR" dirty="0" smtClean="0">
                <a:solidFill>
                  <a:schemeClr val="tx2"/>
                </a:solidFill>
              </a:rPr>
              <a:t>Cezayı kaldıran veya azaltan şahsi sebepler suçun işlenmesinden sonra gerçekleşen etkin pişmanlık halleridir. </a:t>
            </a:r>
            <a:r>
              <a:rPr lang="tr-TR" dirty="0" smtClean="0">
                <a:solidFill>
                  <a:srgbClr val="00B050"/>
                </a:solidFill>
              </a:rPr>
              <a:t>Ör: A…..B: Kişiyi Hürriyetinden yoksun kılma suçu (TCK m. 109) bakımından A, </a:t>
            </a:r>
            <a:r>
              <a:rPr lang="tr-TR" dirty="0" err="1" smtClean="0">
                <a:solidFill>
                  <a:srgbClr val="00B050"/>
                </a:solidFill>
              </a:rPr>
              <a:t>B’yi</a:t>
            </a:r>
            <a:r>
              <a:rPr lang="tr-TR" dirty="0" smtClean="0">
                <a:solidFill>
                  <a:srgbClr val="00B050"/>
                </a:solidFill>
              </a:rPr>
              <a:t> bu suç nedeniyle soruşturma başlamadan önce mağdurun şahsına zararı dokunmaksızın, onu kendiliğinden güvenli bir yerde serbest bırakmıştır. Etkin pişmanlık hükümleri gereğine </a:t>
            </a:r>
            <a:r>
              <a:rPr lang="tr-TR" dirty="0" err="1" smtClean="0">
                <a:solidFill>
                  <a:srgbClr val="00B050"/>
                </a:solidFill>
              </a:rPr>
              <a:t>A’nın</a:t>
            </a:r>
            <a:r>
              <a:rPr lang="tr-TR" dirty="0" smtClean="0">
                <a:solidFill>
                  <a:srgbClr val="00B050"/>
                </a:solidFill>
              </a:rPr>
              <a:t> cezası indirilir (TCK m.110)</a:t>
            </a:r>
            <a:endParaRPr lang="tr-TR" dirty="0">
              <a:solidFill>
                <a:srgbClr val="00B050"/>
              </a:solidFill>
            </a:endParaRPr>
          </a:p>
        </p:txBody>
      </p:sp>
    </p:spTree>
  </p:cSld>
  <p:clrMapOvr>
    <a:masterClrMapping/>
  </p:clrMapOvr>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566</TotalTime>
  <Words>2603</Words>
  <Application>Microsoft Office PowerPoint</Application>
  <PresentationFormat>Ekran Gösterisi (4:3)</PresentationFormat>
  <Paragraphs>94</Paragraphs>
  <Slides>49</Slides>
  <Notes>0</Notes>
  <HiddenSlides>0</HiddenSlides>
  <MMClips>1</MMClips>
  <ScaleCrop>false</ScaleCrop>
  <HeadingPairs>
    <vt:vector size="4" baseType="variant">
      <vt:variant>
        <vt:lpstr>Tema</vt:lpstr>
      </vt:variant>
      <vt:variant>
        <vt:i4>1</vt:i4>
      </vt:variant>
      <vt:variant>
        <vt:lpstr>Slayt Başlıkları</vt:lpstr>
      </vt:variant>
      <vt:variant>
        <vt:i4>49</vt:i4>
      </vt:variant>
    </vt:vector>
  </HeadingPairs>
  <TitlesOfParts>
    <vt:vector size="50" baseType="lpstr">
      <vt:lpstr>Ofis Teması</vt:lpstr>
      <vt:lpstr>CEZA HUKUKU GENEL HÜKÜMLER </vt:lpstr>
      <vt:lpstr>SOMUT OLAYDA CEZA HUKUKU MESELELERİNİN ÇÖZÜMÜ</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MAHKEME KARARLARININ ÇÖZÜM YÖNTEMİ</vt:lpstr>
      <vt:lpstr>Slayt 22</vt:lpstr>
      <vt:lpstr>ÖRNEK OLAYLAR VE SORULAR</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KARIŞIK PRATİK OLAYLAR</vt:lpstr>
      <vt:lpstr>Slayt 47</vt:lpstr>
      <vt:lpstr>Slayt 48</vt:lpstr>
      <vt:lpstr>Slayt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user1</dc:creator>
  <cp:lastModifiedBy>Windows User</cp:lastModifiedBy>
  <cp:revision>39</cp:revision>
  <dcterms:created xsi:type="dcterms:W3CDTF">2018-11-21T08:40:50Z</dcterms:created>
  <dcterms:modified xsi:type="dcterms:W3CDTF">2018-11-22T13:46:26Z</dcterms:modified>
</cp:coreProperties>
</file>