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65" r:id="rId3"/>
    <p:sldId id="258" r:id="rId4"/>
    <p:sldId id="259" r:id="rId5"/>
    <p:sldId id="261" r:id="rId6"/>
    <p:sldId id="262" r:id="rId7"/>
    <p:sldId id="263" r:id="rId8"/>
    <p:sldId id="266" r:id="rId9"/>
    <p:sldId id="267" r:id="rId10"/>
    <p:sldId id="268" r:id="rId11"/>
    <p:sldId id="269" r:id="rId12"/>
    <p:sldId id="273" r:id="rId13"/>
    <p:sldId id="270" r:id="rId14"/>
    <p:sldId id="272" r:id="rId15"/>
    <p:sldId id="271" r:id="rId16"/>
    <p:sldId id="274" r:id="rId17"/>
    <p:sldId id="275" r:id="rId18"/>
    <p:sldId id="276" r:id="rId19"/>
    <p:sldId id="277" r:id="rId20"/>
    <p:sldId id="278" r:id="rId21"/>
    <p:sldId id="280" r:id="rId22"/>
    <p:sldId id="281" r:id="rId23"/>
    <p:sldId id="282" r:id="rId24"/>
    <p:sldId id="283" r:id="rId25"/>
    <p:sldId id="284" r:id="rId26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2" autoAdjust="0"/>
  </p:normalViewPr>
  <p:slideViewPr>
    <p:cSldViewPr>
      <p:cViewPr varScale="1">
        <p:scale>
          <a:sx n="110" d="100"/>
          <a:sy n="110" d="100"/>
        </p:scale>
        <p:origin x="1650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C5B8F8-BDA5-43DC-891B-71F47E63E4FF}" type="datetimeFigureOut">
              <a:rPr lang="tr-TR" smtClean="0"/>
              <a:t>28.8.2018</a:t>
            </a:fld>
            <a:endParaRPr lang="tr-TR" dirty="0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 dirty="0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051B04-0526-45DD-811A-92252B9972C3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49286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51B04-0526-45DD-811A-92252B9972C3}" type="slidenum">
              <a:rPr lang="tr-TR" smtClean="0"/>
              <a:t>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03467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33D31-9725-4338-BA46-175094AB817A}" type="datetimeFigureOut">
              <a:rPr lang="tr-TR" smtClean="0"/>
              <a:t>28.8.2018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B77AE-4D01-4EF9-89B1-19435B46DE27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25200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33D31-9725-4338-BA46-175094AB817A}" type="datetimeFigureOut">
              <a:rPr lang="tr-TR" smtClean="0"/>
              <a:t>28.8.2018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B77AE-4D01-4EF9-89B1-19435B46DE27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10031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33D31-9725-4338-BA46-175094AB817A}" type="datetimeFigureOut">
              <a:rPr lang="tr-TR" smtClean="0"/>
              <a:t>28.8.2018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B77AE-4D01-4EF9-89B1-19435B46DE27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46961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33D31-9725-4338-BA46-175094AB817A}" type="datetimeFigureOut">
              <a:rPr lang="tr-TR" smtClean="0"/>
              <a:t>28.8.2018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B77AE-4D01-4EF9-89B1-19435B46DE27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95184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33D31-9725-4338-BA46-175094AB817A}" type="datetimeFigureOut">
              <a:rPr lang="tr-TR" smtClean="0"/>
              <a:t>28.8.2018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B77AE-4D01-4EF9-89B1-19435B46DE27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04281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33D31-9725-4338-BA46-175094AB817A}" type="datetimeFigureOut">
              <a:rPr lang="tr-TR" smtClean="0"/>
              <a:t>28.8.2018</a:t>
            </a:fld>
            <a:endParaRPr lang="tr-TR" dirty="0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B77AE-4D01-4EF9-89B1-19435B46DE27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30212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33D31-9725-4338-BA46-175094AB817A}" type="datetimeFigureOut">
              <a:rPr lang="tr-TR" smtClean="0"/>
              <a:t>28.8.2018</a:t>
            </a:fld>
            <a:endParaRPr lang="tr-TR" dirty="0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B77AE-4D01-4EF9-89B1-19435B46DE27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88881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33D31-9725-4338-BA46-175094AB817A}" type="datetimeFigureOut">
              <a:rPr lang="tr-TR" smtClean="0"/>
              <a:t>28.8.2018</a:t>
            </a:fld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B77AE-4D01-4EF9-89B1-19435B46DE27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83390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33D31-9725-4338-BA46-175094AB817A}" type="datetimeFigureOut">
              <a:rPr lang="tr-TR" smtClean="0"/>
              <a:t>28.8.2018</a:t>
            </a:fld>
            <a:endParaRPr lang="tr-TR" dirty="0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B77AE-4D01-4EF9-89B1-19435B46DE27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24592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33D31-9725-4338-BA46-175094AB817A}" type="datetimeFigureOut">
              <a:rPr lang="tr-TR" smtClean="0"/>
              <a:t>28.8.2018</a:t>
            </a:fld>
            <a:endParaRPr lang="tr-TR" dirty="0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B77AE-4D01-4EF9-89B1-19435B46DE27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12378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33D31-9725-4338-BA46-175094AB817A}" type="datetimeFigureOut">
              <a:rPr lang="tr-TR" smtClean="0"/>
              <a:t>28.8.2018</a:t>
            </a:fld>
            <a:endParaRPr lang="tr-TR" dirty="0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B77AE-4D01-4EF9-89B1-19435B46DE27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21230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horzBrick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33D31-9725-4338-BA46-175094AB817A}" type="datetimeFigureOut">
              <a:rPr lang="tr-TR" smtClean="0"/>
              <a:t>28.8.2018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B77AE-4D01-4EF9-89B1-19435B46DE27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99555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Ä°lgili resim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EDE2C7"/>
              </a:clrFrom>
              <a:clrTo>
                <a:srgbClr val="EDE2C7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063"/>
          <a:stretch/>
        </p:blipFill>
        <p:spPr bwMode="auto">
          <a:xfrm>
            <a:off x="21974" y="-60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539552" y="2621585"/>
            <a:ext cx="51125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dirty="0" smtClean="0">
                <a:solidFill>
                  <a:schemeClr val="tx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INTERNATIONAL RELATIONS</a:t>
            </a:r>
            <a:endParaRPr lang="tr-TR" sz="4000" dirty="0">
              <a:solidFill>
                <a:schemeClr val="tx2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5868144" y="5993991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latin typeface="Bahnschrift SemiBold Condensed" panose="020B0502040204020203" pitchFamily="34" charset="0"/>
              </a:rPr>
              <a:t>ASSOC.PROF.DR. FİKRET BİRDİŞLİ</a:t>
            </a:r>
            <a:endParaRPr lang="tr-TR" b="1" dirty="0">
              <a:latin typeface="Bahnschrift SemiBold Condensed" panose="020B0502040204020203" pitchFamily="34" charset="0"/>
            </a:endParaRPr>
          </a:p>
        </p:txBody>
      </p:sp>
      <p:pic>
        <p:nvPicPr>
          <p:cNvPr id="2054" name="Picture 6" descr="international relations ile ilgili gÃ¶rsel sonuc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552" y="174801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nternational relations ile ilgili gÃ¶rsel sonuc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11" y="3765077"/>
            <a:ext cx="3739178" cy="179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up 15"/>
          <p:cNvGrpSpPr/>
          <p:nvPr/>
        </p:nvGrpSpPr>
        <p:grpSpPr>
          <a:xfrm>
            <a:off x="179512" y="325728"/>
            <a:ext cx="3937377" cy="1860836"/>
            <a:chOff x="4372820" y="2060848"/>
            <a:chExt cx="3937377" cy="1860836"/>
          </a:xfrm>
        </p:grpSpPr>
        <p:grpSp>
          <p:nvGrpSpPr>
            <p:cNvPr id="17" name="Grup 16"/>
            <p:cNvGrpSpPr/>
            <p:nvPr/>
          </p:nvGrpSpPr>
          <p:grpSpPr>
            <a:xfrm>
              <a:off x="4372820" y="2060848"/>
              <a:ext cx="2042119" cy="1860836"/>
              <a:chOff x="4372820" y="2060848"/>
              <a:chExt cx="2042119" cy="1860836"/>
            </a:xfrm>
            <a:noFill/>
          </p:grpSpPr>
          <p:pic>
            <p:nvPicPr>
              <p:cNvPr id="19" name="Picture 7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72820" y="2060848"/>
                <a:ext cx="2042119" cy="186083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5" descr="Ä°lgili resim"/>
              <p:cNvPicPr>
                <a:picLocks noChangeAspect="1" noChangeArrowheads="1"/>
              </p:cNvPicPr>
              <p:nvPr/>
            </p:nvPicPr>
            <p:blipFill rotWithShape="1">
              <a:blip r:embed="rId7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956" r="18914"/>
              <a:stretch/>
            </p:blipFill>
            <p:spPr bwMode="auto">
              <a:xfrm>
                <a:off x="4916320" y="2537081"/>
                <a:ext cx="955118" cy="883143"/>
              </a:xfrm>
              <a:prstGeom prst="rect">
                <a:avLst/>
              </a:prstGeom>
              <a:grpFill/>
              <a:extLst/>
            </p:spPr>
          </p:pic>
        </p:grpSp>
        <p:sp>
          <p:nvSpPr>
            <p:cNvPr id="18" name="Metin kutusu 17"/>
            <p:cNvSpPr txBox="1"/>
            <p:nvPr/>
          </p:nvSpPr>
          <p:spPr>
            <a:xfrm>
              <a:off x="5920383" y="2559800"/>
              <a:ext cx="2389814" cy="923330"/>
            </a:xfrm>
            <a:prstGeom prst="rect">
              <a:avLst/>
            </a:prstGeom>
            <a:pattFill prst="pct5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</p:spPr>
          <p:txBody>
            <a:bodyPr wrap="square" rtlCol="0">
              <a:spAutoFit/>
            </a:bodyPr>
            <a:lstStyle/>
            <a:p>
              <a:r>
                <a:rPr lang="tr-TR" b="1" dirty="0">
                  <a:latin typeface="Rockwell Condensed" panose="02060603050405020104" pitchFamily="18" charset="0"/>
                </a:rPr>
                <a:t>İ</a:t>
              </a:r>
              <a:r>
                <a:rPr lang="tr-TR" b="1" dirty="0" smtClean="0">
                  <a:latin typeface="Rockwell Condensed" panose="02060603050405020104" pitchFamily="18" charset="0"/>
                </a:rPr>
                <a:t>NÖNÜ UNIVERSITY</a:t>
              </a:r>
            </a:p>
            <a:p>
              <a:r>
                <a:rPr lang="tr-TR" b="1" dirty="0" smtClean="0">
                  <a:solidFill>
                    <a:schemeClr val="tx2">
                      <a:lumMod val="75000"/>
                    </a:schemeClr>
                  </a:solidFill>
                  <a:latin typeface="Agency FB" panose="020B0503020202020204" pitchFamily="34" charset="0"/>
                </a:rPr>
                <a:t>DEPARTMENT OF </a:t>
              </a:r>
            </a:p>
            <a:p>
              <a:r>
                <a:rPr lang="tr-TR" b="1" dirty="0" smtClean="0">
                  <a:solidFill>
                    <a:schemeClr val="tx2">
                      <a:lumMod val="75000"/>
                    </a:schemeClr>
                  </a:solidFill>
                  <a:latin typeface="Agency FB" panose="020B0503020202020204" pitchFamily="34" charset="0"/>
                </a:rPr>
                <a:t>INTERNATIONAL RELATIONS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311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 err="1"/>
              <a:t>Job</a:t>
            </a:r>
            <a:r>
              <a:rPr lang="tr-TR" sz="3200" b="1" dirty="0"/>
              <a:t> in </a:t>
            </a:r>
            <a:r>
              <a:rPr lang="en-US" sz="3200" b="1" dirty="0"/>
              <a:t>Govern</a:t>
            </a:r>
            <a:r>
              <a:rPr lang="tr-TR" sz="3200" b="1" dirty="0" err="1"/>
              <a:t>ment</a:t>
            </a:r>
            <a:r>
              <a:rPr lang="tr-TR" sz="3200" b="1" dirty="0"/>
              <a:t> </a:t>
            </a:r>
            <a:r>
              <a:rPr lang="tr-TR" sz="3200" b="1" dirty="0" smtClean="0"/>
              <a:t>/</a:t>
            </a:r>
            <a:r>
              <a:rPr lang="tr-TR" sz="3200" b="1" dirty="0" err="1" smtClean="0"/>
              <a:t>Expertise</a:t>
            </a:r>
            <a:r>
              <a:rPr lang="tr-TR" sz="3200" b="1" dirty="0" smtClean="0"/>
              <a:t> (</a:t>
            </a:r>
            <a:r>
              <a:rPr lang="en-US" sz="3200" b="1" dirty="0" smtClean="0"/>
              <a:t>civil servant</a:t>
            </a:r>
            <a:r>
              <a:rPr lang="tr-TR" sz="3200" b="1" dirty="0" smtClean="0"/>
              <a:t>)</a:t>
            </a:r>
            <a:endParaRPr lang="tr-TR" sz="32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26720" y="1556792"/>
            <a:ext cx="5873472" cy="4525963"/>
          </a:xfrm>
        </p:spPr>
        <p:txBody>
          <a:bodyPr>
            <a:normAutofit/>
          </a:bodyPr>
          <a:lstStyle/>
          <a:p>
            <a:r>
              <a:rPr lang="en-US" sz="1800" b="1" dirty="0" smtClean="0"/>
              <a:t>Ministries</a:t>
            </a:r>
          </a:p>
          <a:p>
            <a:r>
              <a:rPr lang="en-US" sz="1800" b="1" dirty="0" smtClean="0"/>
              <a:t>Governmental Presidencies</a:t>
            </a:r>
          </a:p>
          <a:p>
            <a:r>
              <a:rPr lang="en-US" sz="1800" b="1" dirty="0" smtClean="0"/>
              <a:t>Universities</a:t>
            </a:r>
          </a:p>
          <a:p>
            <a:endParaRPr lang="tr-TR" dirty="0" smtClean="0"/>
          </a:p>
          <a:p>
            <a:r>
              <a:rPr lang="en-US" sz="1500" dirty="0" smtClean="0"/>
              <a:t>There are sixteen ministry and many governmental presidencies in Turkey. They are employed International Relations program</a:t>
            </a:r>
            <a:r>
              <a:rPr lang="tr-TR" sz="1500" dirty="0" smtClean="0"/>
              <a:t> </a:t>
            </a:r>
            <a:r>
              <a:rPr lang="en-US" sz="1500" dirty="0" smtClean="0"/>
              <a:t>graduates. </a:t>
            </a:r>
          </a:p>
          <a:p>
            <a:r>
              <a:rPr lang="tr-TR" sz="1500" dirty="0" err="1" smtClean="0"/>
              <a:t>For</a:t>
            </a:r>
            <a:r>
              <a:rPr lang="tr-TR" sz="1500" dirty="0" smtClean="0"/>
              <a:t> </a:t>
            </a:r>
            <a:r>
              <a:rPr lang="tr-TR" sz="1500" dirty="0" err="1" smtClean="0"/>
              <a:t>example</a:t>
            </a:r>
            <a:r>
              <a:rPr lang="tr-TR" sz="1500" dirty="0" smtClean="0"/>
              <a:t>, </a:t>
            </a:r>
            <a:r>
              <a:rPr lang="en-US" sz="1500" dirty="0" smtClean="0"/>
              <a:t>Presidency </a:t>
            </a:r>
            <a:r>
              <a:rPr lang="en-US" sz="1500" dirty="0"/>
              <a:t>for Turks Abroad and Related </a:t>
            </a:r>
            <a:r>
              <a:rPr lang="en-US" sz="1500" dirty="0" smtClean="0"/>
              <a:t>Communities</a:t>
            </a:r>
            <a:r>
              <a:rPr lang="tr-TR" sz="1500" dirty="0" smtClean="0"/>
              <a:t>, Türksoy, </a:t>
            </a:r>
            <a:r>
              <a:rPr lang="en-GB" sz="1500" dirty="0" smtClean="0"/>
              <a:t>National Agency</a:t>
            </a:r>
            <a:r>
              <a:rPr lang="tr-TR" sz="1500" dirty="0" smtClean="0"/>
              <a:t>, Yunus Emre </a:t>
            </a:r>
            <a:r>
              <a:rPr lang="en-US" sz="1500" dirty="0" smtClean="0"/>
              <a:t>Institute</a:t>
            </a:r>
            <a:endParaRPr lang="tr-TR" sz="1500" dirty="0" smtClean="0"/>
          </a:p>
          <a:p>
            <a:r>
              <a:rPr lang="en-US" sz="1500" dirty="0" smtClean="0"/>
              <a:t>Expert in Universities International Offices </a:t>
            </a:r>
            <a:endParaRPr lang="en-US" sz="1500" dirty="0"/>
          </a:p>
        </p:txBody>
      </p:sp>
      <p:pic>
        <p:nvPicPr>
          <p:cNvPr id="8194" name="Picture 2" descr="International Relations ile ilgili gÃ¶rsel sonuc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589" y="4221088"/>
            <a:ext cx="3089054" cy="2315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9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 err="1"/>
              <a:t>Job</a:t>
            </a:r>
            <a:r>
              <a:rPr lang="tr-TR" sz="3200" b="1" dirty="0"/>
              <a:t> in </a:t>
            </a:r>
            <a:r>
              <a:rPr lang="tr-TR" sz="3200" b="1" dirty="0" err="1"/>
              <a:t>NGO’s</a:t>
            </a:r>
            <a:endParaRPr lang="tr-TR" sz="32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600200"/>
            <a:ext cx="8003232" cy="4525963"/>
          </a:xfrm>
        </p:spPr>
        <p:txBody>
          <a:bodyPr>
            <a:normAutofit lnSpcReduction="10000"/>
          </a:bodyPr>
          <a:lstStyle/>
          <a:p>
            <a:r>
              <a:rPr lang="tr-TR" sz="2400" dirty="0" err="1"/>
              <a:t>Think</a:t>
            </a:r>
            <a:r>
              <a:rPr lang="tr-TR" sz="2400" dirty="0"/>
              <a:t> </a:t>
            </a:r>
            <a:r>
              <a:rPr lang="tr-TR" sz="2400" dirty="0" err="1"/>
              <a:t>Tanks</a:t>
            </a:r>
            <a:r>
              <a:rPr lang="tr-TR" sz="2400" dirty="0"/>
              <a:t>, </a:t>
            </a:r>
            <a:endParaRPr lang="tr-TR" sz="2400" dirty="0" smtClean="0"/>
          </a:p>
          <a:p>
            <a:r>
              <a:rPr lang="tr-TR" sz="2400" dirty="0" err="1" smtClean="0"/>
              <a:t>NGO’s</a:t>
            </a:r>
            <a:r>
              <a:rPr lang="tr-TR" sz="2400" dirty="0"/>
              <a:t>, </a:t>
            </a:r>
            <a:r>
              <a:rPr lang="tr-TR" sz="2400" dirty="0" err="1" smtClean="0"/>
              <a:t>Foundations</a:t>
            </a:r>
            <a:endParaRPr lang="tr-TR" sz="2400" dirty="0" smtClean="0"/>
          </a:p>
          <a:p>
            <a:r>
              <a:rPr lang="tr-TR" sz="2400" dirty="0" err="1" smtClean="0"/>
              <a:t>Chambers</a:t>
            </a:r>
            <a:endParaRPr lang="tr-TR" sz="2400" dirty="0"/>
          </a:p>
          <a:p>
            <a:pPr marL="0" indent="0">
              <a:buNone/>
            </a:pPr>
            <a:endParaRPr lang="tr-TR" sz="1400" dirty="0" smtClean="0"/>
          </a:p>
          <a:p>
            <a:pPr marL="0" indent="0" algn="just">
              <a:buNone/>
            </a:pPr>
            <a:r>
              <a:rPr lang="tr-TR" sz="1400" dirty="0" err="1"/>
              <a:t>Nearly</a:t>
            </a:r>
            <a:r>
              <a:rPr lang="tr-TR" sz="1400" dirty="0"/>
              <a:t> 30,000 </a:t>
            </a:r>
            <a:r>
              <a:rPr lang="tr-TR" sz="1400" dirty="0" err="1"/>
              <a:t>NGOs</a:t>
            </a:r>
            <a:r>
              <a:rPr lang="tr-TR" sz="1400" dirty="0"/>
              <a:t> </a:t>
            </a:r>
            <a:r>
              <a:rPr lang="tr-TR" sz="1400" dirty="0" err="1"/>
              <a:t>exist</a:t>
            </a:r>
            <a:r>
              <a:rPr lang="tr-TR" sz="1400" dirty="0" smtClean="0"/>
              <a:t>, </a:t>
            </a:r>
            <a:r>
              <a:rPr lang="en-US" sz="1400" dirty="0" smtClean="0"/>
              <a:t>and </a:t>
            </a:r>
            <a:r>
              <a:rPr lang="en-US" sz="1400" dirty="0"/>
              <a:t>that number grows daily. Thousands of </a:t>
            </a:r>
            <a:r>
              <a:rPr lang="en-US" sz="1400" dirty="0" smtClean="0"/>
              <a:t>individuals</a:t>
            </a:r>
            <a:r>
              <a:rPr lang="tr-TR" sz="1400" dirty="0" smtClean="0"/>
              <a:t> </a:t>
            </a:r>
            <a:r>
              <a:rPr lang="en-US" sz="1400" dirty="0" smtClean="0"/>
              <a:t>are </a:t>
            </a:r>
            <a:r>
              <a:rPr lang="en-US" sz="1400" dirty="0"/>
              <a:t>interested in working in these organizations</a:t>
            </a:r>
            <a:r>
              <a:rPr lang="en-US" sz="1400" dirty="0" smtClean="0"/>
              <a:t>.</a:t>
            </a:r>
            <a:r>
              <a:rPr lang="tr-TR" sz="1400" dirty="0" smtClean="0"/>
              <a:t> </a:t>
            </a:r>
            <a:r>
              <a:rPr lang="en-US" sz="1400" dirty="0" smtClean="0"/>
              <a:t>Although </a:t>
            </a:r>
            <a:r>
              <a:rPr lang="en-US" sz="1400" dirty="0"/>
              <a:t>all NGOs are different, many perform </a:t>
            </a:r>
            <a:r>
              <a:rPr lang="en-US" sz="1400" dirty="0" smtClean="0"/>
              <a:t>multiple</a:t>
            </a:r>
            <a:r>
              <a:rPr lang="tr-TR" sz="1400" dirty="0" smtClean="0"/>
              <a:t> </a:t>
            </a:r>
            <a:r>
              <a:rPr lang="en-US" sz="1400" dirty="0" smtClean="0"/>
              <a:t>functions</a:t>
            </a:r>
            <a:r>
              <a:rPr lang="en-US" sz="1400" dirty="0"/>
              <a:t>: working in developing countries </a:t>
            </a:r>
            <a:r>
              <a:rPr lang="en-US" sz="1400" dirty="0" smtClean="0"/>
              <a:t>regarding</a:t>
            </a:r>
            <a:r>
              <a:rPr lang="tr-TR" sz="1400" dirty="0" smtClean="0"/>
              <a:t> </a:t>
            </a:r>
            <a:r>
              <a:rPr lang="en-US" sz="1400" dirty="0" smtClean="0"/>
              <a:t>a </a:t>
            </a:r>
            <a:r>
              <a:rPr lang="en-US" sz="1400" dirty="0"/>
              <a:t>variety of issues; public outreach at home </a:t>
            </a:r>
            <a:r>
              <a:rPr lang="en-US" sz="1400" dirty="0" smtClean="0"/>
              <a:t>and</a:t>
            </a:r>
            <a:r>
              <a:rPr lang="tr-TR" sz="1400" dirty="0" smtClean="0"/>
              <a:t> </a:t>
            </a:r>
            <a:r>
              <a:rPr lang="en-US" sz="1400" dirty="0" smtClean="0"/>
              <a:t>abroad</a:t>
            </a:r>
            <a:r>
              <a:rPr lang="en-US" sz="1400" dirty="0"/>
              <a:t>; lobbying governments to change their policies</a:t>
            </a:r>
            <a:r>
              <a:rPr lang="en-US" sz="1400" dirty="0" smtClean="0"/>
              <a:t>;</a:t>
            </a:r>
            <a:r>
              <a:rPr lang="tr-TR" sz="1400" dirty="0" smtClean="0"/>
              <a:t> </a:t>
            </a:r>
            <a:r>
              <a:rPr lang="en-US" sz="1400" dirty="0" smtClean="0"/>
              <a:t>designing </a:t>
            </a:r>
            <a:r>
              <a:rPr lang="en-US" sz="1400" dirty="0"/>
              <a:t>projects to solve problems and attempting </a:t>
            </a:r>
            <a:r>
              <a:rPr lang="en-US" sz="1400" dirty="0" smtClean="0"/>
              <a:t>to</a:t>
            </a:r>
            <a:r>
              <a:rPr lang="tr-TR" sz="1400" dirty="0" smtClean="0"/>
              <a:t> </a:t>
            </a:r>
            <a:r>
              <a:rPr lang="en-US" sz="1400" dirty="0" smtClean="0"/>
              <a:t>find </a:t>
            </a:r>
            <a:r>
              <a:rPr lang="en-US" sz="1400" dirty="0"/>
              <a:t>funding for their implementation.</a:t>
            </a:r>
            <a:endParaRPr lang="tr-TR" sz="1400" dirty="0"/>
          </a:p>
          <a:p>
            <a:pPr marL="0" indent="0">
              <a:buNone/>
            </a:pPr>
            <a:endParaRPr lang="tr-TR" sz="1400" dirty="0" smtClean="0"/>
          </a:p>
          <a:p>
            <a:pPr marL="0" indent="0" algn="just">
              <a:buNone/>
            </a:pPr>
            <a:r>
              <a:rPr lang="en-US" sz="1400" dirty="0"/>
              <a:t>Working for an NGO has many </a:t>
            </a:r>
            <a:r>
              <a:rPr lang="en-US" sz="1400" dirty="0" smtClean="0"/>
              <a:t>benefits</a:t>
            </a:r>
            <a:r>
              <a:rPr lang="en-US" sz="1400" dirty="0"/>
              <a:t>. </a:t>
            </a:r>
            <a:r>
              <a:rPr lang="en-US" sz="1400" dirty="0" smtClean="0"/>
              <a:t>Workers</a:t>
            </a:r>
            <a:r>
              <a:rPr lang="tr-TR" sz="1400" dirty="0" smtClean="0"/>
              <a:t> </a:t>
            </a:r>
            <a:r>
              <a:rPr lang="en-US" sz="1400" dirty="0" smtClean="0"/>
              <a:t>often find </a:t>
            </a:r>
            <a:r>
              <a:rPr lang="en-US" sz="1400" dirty="0"/>
              <a:t>themselves surrounded by others </a:t>
            </a:r>
            <a:r>
              <a:rPr lang="en-US" sz="1400" dirty="0" smtClean="0"/>
              <a:t>concerned</a:t>
            </a:r>
            <a:r>
              <a:rPr lang="tr-TR" sz="1400" dirty="0" smtClean="0"/>
              <a:t> </a:t>
            </a:r>
            <a:r>
              <a:rPr lang="en-US" sz="1400" dirty="0" smtClean="0"/>
              <a:t>about </a:t>
            </a:r>
            <a:r>
              <a:rPr lang="en-US" sz="1400" dirty="0"/>
              <a:t>the same issues: improving the environment</a:t>
            </a:r>
            <a:r>
              <a:rPr lang="en-US" sz="1400" dirty="0" smtClean="0"/>
              <a:t>,</a:t>
            </a:r>
            <a:r>
              <a:rPr lang="tr-TR" sz="1400" dirty="0" smtClean="0"/>
              <a:t> </a:t>
            </a:r>
            <a:r>
              <a:rPr lang="en-US" sz="1400" dirty="0" smtClean="0"/>
              <a:t>protecting </a:t>
            </a:r>
            <a:r>
              <a:rPr lang="en-US" sz="1400" dirty="0"/>
              <a:t>human rights, advancing economic development</a:t>
            </a:r>
            <a:r>
              <a:rPr lang="en-US" sz="1400" dirty="0" smtClean="0"/>
              <a:t>,</a:t>
            </a:r>
            <a:r>
              <a:rPr lang="tr-TR" sz="1400" dirty="0" smtClean="0"/>
              <a:t> </a:t>
            </a:r>
            <a:r>
              <a:rPr lang="en-US" sz="1400" dirty="0" smtClean="0"/>
              <a:t>or </a:t>
            </a:r>
            <a:r>
              <a:rPr lang="en-US" sz="1400" dirty="0"/>
              <a:t>promoting better health care. </a:t>
            </a:r>
            <a:r>
              <a:rPr lang="tr-TR" sz="1400" dirty="0" err="1"/>
              <a:t>The</a:t>
            </a:r>
            <a:r>
              <a:rPr lang="tr-TR" sz="1400" dirty="0"/>
              <a:t> </a:t>
            </a:r>
            <a:r>
              <a:rPr lang="tr-TR" sz="1400" dirty="0" err="1"/>
              <a:t>spirit</a:t>
            </a:r>
            <a:r>
              <a:rPr lang="tr-TR" sz="1400" dirty="0"/>
              <a:t> </a:t>
            </a:r>
            <a:r>
              <a:rPr lang="tr-TR" sz="1400" dirty="0" smtClean="0"/>
              <a:t>of </a:t>
            </a:r>
            <a:r>
              <a:rPr lang="en-US" sz="1400" dirty="0" smtClean="0"/>
              <a:t>camaraderie </a:t>
            </a:r>
            <a:r>
              <a:rPr lang="en-US" sz="1400" dirty="0"/>
              <a:t>can be exhilarating and rewarding. </a:t>
            </a:r>
            <a:endParaRPr lang="tr-TR" sz="1400" dirty="0" smtClean="0"/>
          </a:p>
          <a:p>
            <a:pPr marL="0" indent="0">
              <a:buNone/>
            </a:pPr>
            <a:endParaRPr lang="tr-TR" sz="1400" dirty="0" smtClean="0"/>
          </a:p>
          <a:p>
            <a:pPr marL="0" indent="0" algn="just">
              <a:buNone/>
            </a:pPr>
            <a:r>
              <a:rPr lang="en-US" sz="1400" dirty="0" smtClean="0"/>
              <a:t>While </a:t>
            </a:r>
            <a:r>
              <a:rPr lang="en-US" sz="1400" dirty="0"/>
              <a:t>working for an NGO can be extremely </a:t>
            </a:r>
            <a:r>
              <a:rPr lang="en-US" sz="1400" dirty="0" smtClean="0"/>
              <a:t>rewarding</a:t>
            </a:r>
            <a:r>
              <a:rPr lang="tr-TR" sz="1400" dirty="0" smtClean="0"/>
              <a:t> </a:t>
            </a:r>
            <a:r>
              <a:rPr lang="en-US" sz="1400" dirty="0" smtClean="0"/>
              <a:t>personally</a:t>
            </a:r>
            <a:r>
              <a:rPr lang="en-US" sz="1400" dirty="0"/>
              <a:t>, it is rarely rewarding </a:t>
            </a:r>
            <a:r>
              <a:rPr lang="en-US" sz="1400" dirty="0" smtClean="0"/>
              <a:t>financially.</a:t>
            </a:r>
            <a:r>
              <a:rPr lang="tr-TR" sz="1400" dirty="0" smtClean="0"/>
              <a:t> </a:t>
            </a:r>
            <a:r>
              <a:rPr lang="en-US" sz="1400" dirty="0" smtClean="0"/>
              <a:t>Most </a:t>
            </a:r>
            <a:r>
              <a:rPr lang="en-US" sz="1400" dirty="0"/>
              <a:t>NGOs are </a:t>
            </a:r>
            <a:r>
              <a:rPr lang="en-US" sz="1400" dirty="0" smtClean="0"/>
              <a:t>nonprofit </a:t>
            </a:r>
            <a:r>
              <a:rPr lang="en-US" sz="1400" dirty="0"/>
              <a:t>operations that pay </a:t>
            </a:r>
            <a:r>
              <a:rPr lang="en-US" sz="1400" dirty="0" smtClean="0"/>
              <a:t>workers</a:t>
            </a:r>
            <a:r>
              <a:rPr lang="tr-TR" sz="1400" dirty="0" smtClean="0"/>
              <a:t> </a:t>
            </a:r>
            <a:r>
              <a:rPr lang="en-US" sz="1400" dirty="0" smtClean="0"/>
              <a:t>meagerly </a:t>
            </a:r>
            <a:r>
              <a:rPr lang="en-US" sz="1400" dirty="0"/>
              <a:t>for long hours. Moreover, many smaller </a:t>
            </a:r>
            <a:r>
              <a:rPr lang="en-US" sz="1400" dirty="0" smtClean="0"/>
              <a:t>NGOs</a:t>
            </a:r>
            <a:r>
              <a:rPr lang="tr-TR" sz="1400" dirty="0" smtClean="0"/>
              <a:t> </a:t>
            </a:r>
            <a:r>
              <a:rPr lang="en-US" sz="1400" dirty="0" smtClean="0"/>
              <a:t>engage </a:t>
            </a:r>
            <a:r>
              <a:rPr lang="en-US" sz="1400" dirty="0"/>
              <a:t>in a constant </a:t>
            </a:r>
            <a:r>
              <a:rPr lang="en-US" sz="1400" dirty="0" smtClean="0"/>
              <a:t>fight </a:t>
            </a:r>
            <a:r>
              <a:rPr lang="en-US" sz="1400" dirty="0"/>
              <a:t>for funding from governments</a:t>
            </a:r>
            <a:r>
              <a:rPr lang="en-US" sz="1400" dirty="0" smtClean="0"/>
              <a:t>,</a:t>
            </a:r>
            <a:r>
              <a:rPr lang="tr-TR" sz="1400" dirty="0" smtClean="0"/>
              <a:t> </a:t>
            </a:r>
            <a:r>
              <a:rPr lang="en-US" sz="1400" dirty="0" smtClean="0"/>
              <a:t>think </a:t>
            </a:r>
            <a:r>
              <a:rPr lang="en-US" sz="1400" dirty="0"/>
              <a:t>tanks, private </a:t>
            </a:r>
            <a:r>
              <a:rPr lang="tr-TR" sz="1400" dirty="0" smtClean="0"/>
              <a:t> f</a:t>
            </a:r>
            <a:r>
              <a:rPr lang="en-US" sz="1400" dirty="0" smtClean="0"/>
              <a:t>foundations, </a:t>
            </a:r>
            <a:r>
              <a:rPr lang="en-US" sz="1400" dirty="0"/>
              <a:t>or individuals</a:t>
            </a:r>
            <a:r>
              <a:rPr lang="en-US" sz="1400" dirty="0" smtClean="0"/>
              <a:t>.</a:t>
            </a:r>
            <a:r>
              <a:rPr lang="tr-TR" sz="1400" dirty="0" smtClean="0"/>
              <a:t> </a:t>
            </a:r>
            <a:r>
              <a:rPr lang="en-US" sz="1400" dirty="0" smtClean="0"/>
              <a:t>The </a:t>
            </a:r>
            <a:r>
              <a:rPr lang="en-US" sz="1400" dirty="0"/>
              <a:t>process of fundraising can be quite time </a:t>
            </a:r>
            <a:r>
              <a:rPr lang="en-US" sz="1400" dirty="0" err="1" smtClean="0"/>
              <a:t>consumingerie</a:t>
            </a:r>
            <a:r>
              <a:rPr lang="en-US" sz="1400" dirty="0" smtClean="0"/>
              <a:t> </a:t>
            </a:r>
            <a:r>
              <a:rPr lang="en-US" sz="1400" dirty="0"/>
              <a:t>can be exhilarating and rewarding.</a:t>
            </a:r>
            <a:endParaRPr lang="tr-TR" sz="1400" dirty="0"/>
          </a:p>
        </p:txBody>
      </p:sp>
      <p:pic>
        <p:nvPicPr>
          <p:cNvPr id="9218" name="Picture 2" descr="Ä°lgili res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735" y="980728"/>
            <a:ext cx="240030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685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0182" y="1556792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600" dirty="0"/>
              <a:t>Despite the large number of NGOs, relatively </a:t>
            </a:r>
            <a:r>
              <a:rPr lang="en-US" sz="1600" dirty="0" smtClean="0"/>
              <a:t>low</a:t>
            </a:r>
            <a:r>
              <a:rPr lang="tr-TR" sz="1600" dirty="0" smtClean="0"/>
              <a:t> </a:t>
            </a:r>
            <a:r>
              <a:rPr lang="en-US" sz="1600" dirty="0" smtClean="0"/>
              <a:t>pay</a:t>
            </a:r>
            <a:r>
              <a:rPr lang="en-US" sz="1600" dirty="0"/>
              <a:t>, and long hours, </a:t>
            </a:r>
            <a:r>
              <a:rPr lang="en-US" sz="1600" dirty="0" smtClean="0"/>
              <a:t>finding </a:t>
            </a:r>
            <a:r>
              <a:rPr lang="en-US" sz="1600" dirty="0"/>
              <a:t>a job with an NGO </a:t>
            </a:r>
            <a:r>
              <a:rPr lang="en-US" sz="1600" dirty="0" smtClean="0"/>
              <a:t>can</a:t>
            </a:r>
            <a:r>
              <a:rPr lang="tr-TR" sz="1600" dirty="0" smtClean="0"/>
              <a:t> </a:t>
            </a:r>
            <a:r>
              <a:rPr lang="en-US" sz="1600" dirty="0" smtClean="0"/>
              <a:t>be difficult</a:t>
            </a:r>
            <a:r>
              <a:rPr lang="en-US" sz="1600" dirty="0"/>
              <a:t>. One key is to be </a:t>
            </a:r>
            <a:r>
              <a:rPr lang="en-US" sz="1600" dirty="0" smtClean="0"/>
              <a:t>specific</a:t>
            </a:r>
            <a:r>
              <a:rPr lang="en-US" sz="1600" dirty="0"/>
              <a:t>. Try to </a:t>
            </a:r>
            <a:r>
              <a:rPr lang="en-US" sz="1600" dirty="0" smtClean="0"/>
              <a:t>narrow</a:t>
            </a:r>
            <a:r>
              <a:rPr lang="tr-TR" sz="1600" dirty="0" smtClean="0"/>
              <a:t> </a:t>
            </a:r>
            <a:r>
              <a:rPr lang="en-US" sz="1600" dirty="0" smtClean="0"/>
              <a:t>down </a:t>
            </a:r>
            <a:r>
              <a:rPr lang="en-US" sz="1600" dirty="0"/>
              <a:t>your interests in terms of substantive areas (e.g</a:t>
            </a:r>
            <a:r>
              <a:rPr lang="en-US" sz="1600" dirty="0" smtClean="0"/>
              <a:t>.,</a:t>
            </a:r>
            <a:r>
              <a:rPr lang="tr-TR" sz="1600" dirty="0" smtClean="0"/>
              <a:t> </a:t>
            </a:r>
            <a:r>
              <a:rPr lang="en-US" sz="1600" dirty="0" smtClean="0"/>
              <a:t>human </a:t>
            </a:r>
            <a:r>
              <a:rPr lang="en-US" sz="1600" dirty="0"/>
              <a:t>rights, environment) and/or geographic region.</a:t>
            </a:r>
          </a:p>
          <a:p>
            <a:pPr marL="0" indent="0" algn="just">
              <a:buNone/>
            </a:pPr>
            <a:endParaRPr lang="tr-TR" sz="1600" dirty="0" smtClean="0"/>
          </a:p>
          <a:p>
            <a:pPr marL="0" indent="0" algn="just">
              <a:buNone/>
            </a:pPr>
            <a:r>
              <a:rPr lang="en-US" sz="1600" dirty="0" smtClean="0"/>
              <a:t>Also </a:t>
            </a:r>
            <a:r>
              <a:rPr lang="en-US" sz="1600" dirty="0"/>
              <a:t>think about whether you want to work in </a:t>
            </a:r>
            <a:r>
              <a:rPr lang="en-US" sz="1600" dirty="0" smtClean="0"/>
              <a:t>your</a:t>
            </a:r>
            <a:r>
              <a:rPr lang="tr-TR" sz="1600" dirty="0" smtClean="0"/>
              <a:t> </a:t>
            </a:r>
            <a:r>
              <a:rPr lang="en-US" sz="1600" dirty="0" smtClean="0"/>
              <a:t>own </a:t>
            </a:r>
            <a:r>
              <a:rPr lang="en-US" sz="1600" dirty="0"/>
              <a:t>country or abroad. Positions abroad may be </a:t>
            </a:r>
            <a:r>
              <a:rPr lang="en-US" sz="1600" dirty="0" smtClean="0"/>
              <a:t>more</a:t>
            </a:r>
            <a:r>
              <a:rPr lang="tr-TR" sz="1600" dirty="0" smtClean="0"/>
              <a:t> </a:t>
            </a:r>
            <a:r>
              <a:rPr lang="en-US" sz="1600" dirty="0" smtClean="0"/>
              <a:t>rewarding </a:t>
            </a:r>
            <a:r>
              <a:rPr lang="en-US" sz="1600" dirty="0"/>
              <a:t>but are in lower supply and higher </a:t>
            </a:r>
            <a:r>
              <a:rPr lang="en-US" sz="1600" dirty="0" smtClean="0"/>
              <a:t>demand</a:t>
            </a:r>
            <a:r>
              <a:rPr lang="tr-TR" sz="1600" dirty="0" smtClean="0"/>
              <a:t> </a:t>
            </a:r>
            <a:r>
              <a:rPr lang="en-US" sz="1600" dirty="0" smtClean="0"/>
              <a:t>Often</a:t>
            </a:r>
            <a:r>
              <a:rPr lang="en-US" sz="1600" dirty="0"/>
              <a:t>, NGOs ask potential employees to </a:t>
            </a:r>
            <a:r>
              <a:rPr lang="en-US" sz="1600" dirty="0" smtClean="0"/>
              <a:t>volunteer</a:t>
            </a:r>
            <a:r>
              <a:rPr lang="tr-TR" sz="1600" dirty="0" smtClean="0"/>
              <a:t> </a:t>
            </a:r>
            <a:r>
              <a:rPr lang="en-US" sz="1600" dirty="0" smtClean="0"/>
              <a:t>for </a:t>
            </a:r>
            <a:r>
              <a:rPr lang="en-US" sz="1600" dirty="0"/>
              <a:t>a period while they train, before being hired. Increasingly</a:t>
            </a:r>
            <a:r>
              <a:rPr lang="en-US" sz="1600" dirty="0" smtClean="0"/>
              <a:t>,</a:t>
            </a:r>
            <a:r>
              <a:rPr lang="tr-TR" sz="1600" dirty="0" smtClean="0"/>
              <a:t> </a:t>
            </a:r>
            <a:r>
              <a:rPr lang="en-US" sz="1600" dirty="0" smtClean="0"/>
              <a:t>some </a:t>
            </a:r>
            <a:r>
              <a:rPr lang="en-US" sz="1600" dirty="0"/>
              <a:t>companies place workers in an </a:t>
            </a:r>
            <a:r>
              <a:rPr lang="en-US" sz="1600" dirty="0" smtClean="0"/>
              <a:t>NGO</a:t>
            </a:r>
            <a:r>
              <a:rPr lang="tr-TR" sz="1600" dirty="0" smtClean="0"/>
              <a:t> </a:t>
            </a:r>
            <a:r>
              <a:rPr lang="en-US" sz="1600" dirty="0" smtClean="0"/>
              <a:t>or </a:t>
            </a:r>
            <a:r>
              <a:rPr lang="en-US" sz="1600" dirty="0"/>
              <a:t>volunteer opportunity for a price. By paying to work</a:t>
            </a:r>
            <a:r>
              <a:rPr lang="en-US" sz="1600" dirty="0" smtClean="0"/>
              <a:t>,</a:t>
            </a:r>
            <a:r>
              <a:rPr lang="tr-TR" sz="1600" dirty="0" smtClean="0"/>
              <a:t> </a:t>
            </a:r>
            <a:r>
              <a:rPr lang="en-US" sz="1600" dirty="0" smtClean="0"/>
              <a:t>you </a:t>
            </a:r>
            <a:r>
              <a:rPr lang="en-US" sz="1600" dirty="0"/>
              <a:t>can gain a probationary period to develop </a:t>
            </a:r>
            <a:r>
              <a:rPr lang="en-US" sz="1600" dirty="0" smtClean="0"/>
              <a:t>your</a:t>
            </a:r>
            <a:r>
              <a:rPr lang="tr-TR" sz="1600" dirty="0" smtClean="0"/>
              <a:t> </a:t>
            </a:r>
            <a:r>
              <a:rPr lang="en-US" sz="1600" dirty="0" smtClean="0"/>
              <a:t>skills </a:t>
            </a:r>
            <a:r>
              <a:rPr lang="en-US" sz="1600" dirty="0"/>
              <a:t>and familiarize yourself with the operation so as </a:t>
            </a:r>
            <a:r>
              <a:rPr lang="en-US" sz="1600" dirty="0" smtClean="0"/>
              <a:t>to</a:t>
            </a:r>
            <a:r>
              <a:rPr lang="tr-TR" sz="1600" dirty="0" smtClean="0"/>
              <a:t> </a:t>
            </a:r>
            <a:r>
              <a:rPr lang="en-US" sz="1600" dirty="0" smtClean="0"/>
              <a:t>become efficient </a:t>
            </a:r>
            <a:r>
              <a:rPr lang="en-US" sz="1600" dirty="0"/>
              <a:t>before going on the payroll.</a:t>
            </a:r>
            <a:endParaRPr lang="tr-TR" sz="1600" dirty="0" smtClean="0"/>
          </a:p>
          <a:p>
            <a:pPr marL="0" indent="0">
              <a:buNone/>
            </a:pPr>
            <a:endParaRPr lang="tr-TR" sz="1600" dirty="0"/>
          </a:p>
          <a:p>
            <a:pPr marL="0" indent="0" algn="just">
              <a:buNone/>
            </a:pPr>
            <a:r>
              <a:rPr lang="en-US" sz="1600" dirty="0" smtClean="0"/>
              <a:t>in </a:t>
            </a:r>
            <a:r>
              <a:rPr lang="en-US" sz="1600" dirty="0"/>
              <a:t>Turkey number of Think Tank are around 20-50, but in the World there are plenty of think thank which employ thousands people with huge </a:t>
            </a:r>
            <a:r>
              <a:rPr lang="en-US" sz="1600" dirty="0" smtClean="0"/>
              <a:t>budgets</a:t>
            </a:r>
            <a:r>
              <a:rPr lang="tr-TR" sz="1600" dirty="0" smtClean="0"/>
              <a:t> in </a:t>
            </a:r>
            <a:r>
              <a:rPr lang="tr-TR" sz="1600" dirty="0" err="1"/>
              <a:t>Turkey</a:t>
            </a:r>
            <a:r>
              <a:rPr lang="tr-TR" sz="1600" dirty="0"/>
              <a:t> </a:t>
            </a:r>
            <a:r>
              <a:rPr lang="tr-TR" sz="1600" dirty="0" err="1"/>
              <a:t>there</a:t>
            </a:r>
            <a:r>
              <a:rPr lang="tr-TR" sz="1600" dirty="0"/>
              <a:t> ara </a:t>
            </a:r>
            <a:r>
              <a:rPr lang="tr-TR" sz="1600" dirty="0" err="1"/>
              <a:t>thousands</a:t>
            </a:r>
            <a:r>
              <a:rPr lang="tr-TR" sz="1600" dirty="0"/>
              <a:t> of </a:t>
            </a:r>
            <a:r>
              <a:rPr lang="tr-TR" sz="1600" dirty="0" err="1"/>
              <a:t>NGO’s</a:t>
            </a:r>
            <a:r>
              <a:rPr lang="tr-TR" sz="1600" dirty="0"/>
              <a:t> </a:t>
            </a:r>
            <a:r>
              <a:rPr lang="tr-TR" sz="1600" dirty="0" err="1"/>
              <a:t>and</a:t>
            </a:r>
            <a:r>
              <a:rPr lang="tr-TR" sz="1600" dirty="0"/>
              <a:t> </a:t>
            </a:r>
            <a:r>
              <a:rPr lang="tr-TR" sz="1600" dirty="0" err="1"/>
              <a:t>Foundations</a:t>
            </a:r>
            <a:r>
              <a:rPr lang="tr-TR" sz="1600" dirty="0"/>
              <a:t> </a:t>
            </a:r>
            <a:r>
              <a:rPr lang="tr-TR" sz="1600" dirty="0" err="1"/>
              <a:t>such</a:t>
            </a:r>
            <a:r>
              <a:rPr lang="tr-TR" sz="1600" dirty="0"/>
              <a:t> as ÇEKÜL, TEMA, LÖSEV, TEV </a:t>
            </a:r>
            <a:r>
              <a:rPr lang="tr-TR" sz="1600" dirty="0" err="1"/>
              <a:t>and</a:t>
            </a:r>
            <a:r>
              <a:rPr lang="tr-TR" sz="1600" dirty="0"/>
              <a:t> </a:t>
            </a:r>
          </a:p>
          <a:p>
            <a:pPr marL="0" indent="0">
              <a:buNone/>
            </a:pPr>
            <a:r>
              <a:rPr lang="tr-TR" sz="1600" dirty="0" err="1"/>
              <a:t>Amnesty</a:t>
            </a:r>
            <a:r>
              <a:rPr lang="tr-TR" sz="1600" dirty="0"/>
              <a:t> International, UNESCO, Greenpeace, Habitat, UNİCEF </a:t>
            </a:r>
            <a:r>
              <a:rPr lang="tr-TR" sz="1600" dirty="0" err="1"/>
              <a:t>etc</a:t>
            </a:r>
            <a:r>
              <a:rPr lang="tr-TR" sz="1600" dirty="0"/>
              <a:t>.</a:t>
            </a:r>
            <a:endParaRPr lang="en-US" sz="1600" dirty="0"/>
          </a:p>
          <a:p>
            <a:endParaRPr lang="tr-TR" sz="1600" dirty="0"/>
          </a:p>
        </p:txBody>
      </p:sp>
      <p:pic>
        <p:nvPicPr>
          <p:cNvPr id="10242" name="Picture 2" descr="Ä°lgili resi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3" b="26228"/>
          <a:stretch/>
        </p:blipFill>
        <p:spPr bwMode="auto">
          <a:xfrm>
            <a:off x="457200" y="188640"/>
            <a:ext cx="3221088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greenpeace ile ilgili gÃ¶rsel sonuc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98363"/>
            <a:ext cx="2176135" cy="86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abitat ile ilgili gÃ¶rsel sonuc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95133"/>
            <a:ext cx="1738263" cy="96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Ä°lgili resi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27" b="11262"/>
          <a:stretch/>
        </p:blipFill>
        <p:spPr bwMode="auto">
          <a:xfrm>
            <a:off x="251520" y="5733257"/>
            <a:ext cx="2256185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ÃEKÃL ile ilgili gÃ¶rsel sonuc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835178"/>
            <a:ext cx="2745259" cy="73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LÃSEV ile ilgili gÃ¶rsel sonuc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041" y="5604170"/>
            <a:ext cx="1296144" cy="97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TEV ile ilgili gÃ¶rsel sonuc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143" y="5604170"/>
            <a:ext cx="1017563" cy="98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39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Job in private sector ile ilgili gÃ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723921"/>
            <a:ext cx="3120281" cy="175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 err="1"/>
              <a:t>Job</a:t>
            </a:r>
            <a:r>
              <a:rPr lang="tr-TR" sz="3200" b="1" dirty="0"/>
              <a:t> in </a:t>
            </a:r>
            <a:r>
              <a:rPr lang="tr-TR" sz="3200" b="1" dirty="0" err="1" smtClean="0"/>
              <a:t>Privite</a:t>
            </a:r>
            <a:r>
              <a:rPr lang="tr-TR" sz="3200" b="1" dirty="0" smtClean="0"/>
              <a:t> </a:t>
            </a:r>
            <a:r>
              <a:rPr lang="tr-TR" sz="3200" b="1" dirty="0" err="1" smtClean="0"/>
              <a:t>Sector</a:t>
            </a:r>
            <a:endParaRPr lang="tr-TR" sz="32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tr-TR" sz="1800" dirty="0" smtClean="0"/>
              <a:t>International </a:t>
            </a:r>
            <a:r>
              <a:rPr lang="tr-TR" sz="1800" dirty="0" err="1" smtClean="0"/>
              <a:t>business</a:t>
            </a:r>
            <a:r>
              <a:rPr lang="tr-TR" sz="1800" dirty="0" smtClean="0"/>
              <a:t> </a:t>
            </a:r>
          </a:p>
          <a:p>
            <a:r>
              <a:rPr lang="tr-TR" sz="1800" dirty="0" err="1"/>
              <a:t>Banks</a:t>
            </a:r>
            <a:r>
              <a:rPr lang="tr-TR" sz="1800" dirty="0"/>
              <a:t>, </a:t>
            </a:r>
          </a:p>
          <a:p>
            <a:r>
              <a:rPr lang="tr-TR" sz="1800" dirty="0" err="1" smtClean="0"/>
              <a:t>Export</a:t>
            </a:r>
            <a:r>
              <a:rPr lang="tr-TR" sz="1800" dirty="0" smtClean="0"/>
              <a:t>/</a:t>
            </a:r>
            <a:r>
              <a:rPr lang="tr-TR" sz="1800" dirty="0" err="1" smtClean="0"/>
              <a:t>Import</a:t>
            </a:r>
            <a:r>
              <a:rPr lang="tr-TR" sz="1800" dirty="0" smtClean="0"/>
              <a:t> </a:t>
            </a:r>
            <a:r>
              <a:rPr lang="tr-TR" sz="1800" dirty="0" err="1"/>
              <a:t>companies</a:t>
            </a:r>
            <a:r>
              <a:rPr lang="tr-TR" sz="1800" dirty="0"/>
              <a:t>, </a:t>
            </a:r>
            <a:endParaRPr lang="tr-TR" sz="1800" dirty="0" smtClean="0"/>
          </a:p>
          <a:p>
            <a:r>
              <a:rPr lang="tr-TR" sz="1800" dirty="0" err="1"/>
              <a:t>O</a:t>
            </a:r>
            <a:r>
              <a:rPr lang="tr-TR" sz="1800" dirty="0" err="1" smtClean="0"/>
              <a:t>ther</a:t>
            </a:r>
            <a:r>
              <a:rPr lang="tr-TR" sz="1800" dirty="0" smtClean="0"/>
              <a:t> </a:t>
            </a:r>
            <a:r>
              <a:rPr lang="tr-TR" sz="1800" dirty="0" err="1" smtClean="0"/>
              <a:t>privite</a:t>
            </a:r>
            <a:r>
              <a:rPr lang="tr-TR" sz="1800" dirty="0" smtClean="0"/>
              <a:t> </a:t>
            </a:r>
            <a:r>
              <a:rPr lang="tr-TR" sz="1800" dirty="0" err="1"/>
              <a:t>entrepreneurship</a:t>
            </a:r>
            <a:endParaRPr lang="tr-TR" sz="1800" dirty="0"/>
          </a:p>
          <a:p>
            <a:endParaRPr lang="tr-TR" sz="1800" dirty="0" smtClean="0"/>
          </a:p>
          <a:p>
            <a:pPr marL="0" indent="0">
              <a:buNone/>
            </a:pPr>
            <a:r>
              <a:rPr lang="en-US" sz="1800" dirty="0"/>
              <a:t>As the pace and scope </a:t>
            </a:r>
            <a:r>
              <a:rPr lang="en-US" sz="1800" dirty="0" smtClean="0"/>
              <a:t>of</a:t>
            </a:r>
            <a:r>
              <a:rPr lang="tr-TR" sz="1800" dirty="0" smtClean="0"/>
              <a:t> </a:t>
            </a:r>
            <a:r>
              <a:rPr lang="en-US" sz="1800" dirty="0" smtClean="0"/>
              <a:t>globalization </a:t>
            </a:r>
            <a:r>
              <a:rPr lang="en-US" sz="1800" dirty="0"/>
              <a:t>have accelerated, opportunities to work in</a:t>
            </a:r>
          </a:p>
          <a:p>
            <a:pPr marL="0" indent="0">
              <a:buNone/>
            </a:pPr>
            <a:r>
              <a:rPr lang="en-US" sz="1800" dirty="0"/>
              <a:t>international business have blossomed. For many </a:t>
            </a:r>
            <a:r>
              <a:rPr lang="en-US" sz="1800" dirty="0" smtClean="0"/>
              <a:t>large</a:t>
            </a:r>
            <a:r>
              <a:rPr lang="tr-TR" sz="1800" dirty="0" smtClean="0"/>
              <a:t> </a:t>
            </a:r>
            <a:r>
              <a:rPr lang="en-US" sz="1800" dirty="0" smtClean="0"/>
              <a:t>companies</a:t>
            </a:r>
            <a:r>
              <a:rPr lang="en-US" sz="1800" dirty="0"/>
              <a:t>, the </a:t>
            </a:r>
            <a:r>
              <a:rPr lang="tr-TR" sz="1800" dirty="0" smtClean="0"/>
              <a:t>d</a:t>
            </a:r>
            <a:r>
              <a:rPr lang="en-US" sz="1800" dirty="0" err="1" smtClean="0"/>
              <a:t>omestic</a:t>
            </a:r>
            <a:r>
              <a:rPr lang="en-US" sz="1800" dirty="0" smtClean="0"/>
              <a:t>/global </a:t>
            </a:r>
            <a:r>
              <a:rPr lang="en-US" sz="1800" dirty="0"/>
              <a:t>distinction has </a:t>
            </a:r>
            <a:r>
              <a:rPr lang="en-US" sz="1800" dirty="0" smtClean="0"/>
              <a:t>ceased</a:t>
            </a:r>
            <a:r>
              <a:rPr lang="tr-TR" sz="1800" dirty="0" smtClean="0"/>
              <a:t> </a:t>
            </a:r>
            <a:r>
              <a:rPr lang="en-US" sz="1800" dirty="0" smtClean="0"/>
              <a:t>to </a:t>
            </a:r>
            <a:r>
              <a:rPr lang="en-US" sz="1800" dirty="0"/>
              <a:t>exist. This new context provides opportunities </a:t>
            </a:r>
            <a:r>
              <a:rPr lang="en-US" sz="1800" dirty="0" smtClean="0"/>
              <a:t>and</a:t>
            </a:r>
            <a:r>
              <a:rPr lang="tr-TR" sz="1800" dirty="0" smtClean="0"/>
              <a:t> </a:t>
            </a:r>
            <a:r>
              <a:rPr lang="tr-TR" sz="1800" dirty="0" err="1" smtClean="0"/>
              <a:t>challenges</a:t>
            </a:r>
            <a:r>
              <a:rPr lang="tr-TR" sz="1800" dirty="0" smtClean="0"/>
              <a:t> </a:t>
            </a:r>
            <a:r>
              <a:rPr lang="tr-TR" sz="1800" dirty="0" err="1"/>
              <a:t>for</a:t>
            </a:r>
            <a:r>
              <a:rPr lang="tr-TR" sz="1800" dirty="0"/>
              <a:t> </a:t>
            </a:r>
            <a:r>
              <a:rPr lang="tr-TR" sz="1800" dirty="0" err="1"/>
              <a:t>potential</a:t>
            </a:r>
            <a:r>
              <a:rPr lang="tr-TR" sz="1800" dirty="0"/>
              <a:t> </a:t>
            </a:r>
            <a:r>
              <a:rPr lang="tr-TR" sz="1800" dirty="0" smtClean="0"/>
              <a:t>em</a:t>
            </a:r>
          </a:p>
          <a:p>
            <a:pPr marL="0" indent="0">
              <a:buNone/>
            </a:pPr>
            <a:r>
              <a:rPr lang="en-US" sz="1800" dirty="0"/>
              <a:t>Careers in international business offer many advantages.</a:t>
            </a:r>
          </a:p>
          <a:p>
            <a:pPr marL="0" indent="0">
              <a:buNone/>
            </a:pPr>
            <a:r>
              <a:rPr lang="en-US" sz="1800" dirty="0"/>
              <a:t>Business jobs can pay substantially more </a:t>
            </a:r>
            <a:r>
              <a:rPr lang="en-US" sz="1800" dirty="0" smtClean="0"/>
              <a:t>than</a:t>
            </a:r>
            <a:r>
              <a:rPr lang="tr-TR" sz="1800" dirty="0" smtClean="0"/>
              <a:t> </a:t>
            </a:r>
            <a:r>
              <a:rPr lang="en-US" sz="1800" dirty="0" smtClean="0"/>
              <a:t>those </a:t>
            </a:r>
            <a:r>
              <a:rPr lang="en-US" sz="1800" dirty="0"/>
              <a:t>in governments or NGOs and can open </a:t>
            </a:r>
            <a:r>
              <a:rPr lang="en-US" sz="1800" dirty="0" smtClean="0"/>
              <a:t>opportunities</a:t>
            </a:r>
            <a:r>
              <a:rPr lang="tr-TR" sz="1800" dirty="0" smtClean="0"/>
              <a:t> </a:t>
            </a:r>
            <a:r>
              <a:rPr lang="en-US" sz="1800" dirty="0" smtClean="0"/>
              <a:t>to </a:t>
            </a:r>
            <a:r>
              <a:rPr lang="en-US" sz="1800" dirty="0"/>
              <a:t>travel extensively and network globally.</a:t>
            </a:r>
          </a:p>
          <a:p>
            <a:pPr marL="0" indent="0">
              <a:buNone/>
            </a:pPr>
            <a:r>
              <a:rPr lang="en-US" sz="1800" dirty="0"/>
              <a:t>Foreign-based jobs mean relocation to another </a:t>
            </a:r>
            <a:r>
              <a:rPr lang="en-US" sz="1800" dirty="0" smtClean="0"/>
              <a:t>country</a:t>
            </a:r>
            <a:r>
              <a:rPr lang="tr-TR" sz="1800" dirty="0" smtClean="0"/>
              <a:t> </a:t>
            </a:r>
            <a:r>
              <a:rPr lang="en-US" sz="1800" dirty="0" smtClean="0"/>
              <a:t>to </a:t>
            </a:r>
            <a:r>
              <a:rPr lang="en-US" sz="1800" dirty="0"/>
              <a:t>work and immerse oneself in another </a:t>
            </a:r>
            <a:r>
              <a:rPr lang="en-US" sz="1800" dirty="0" smtClean="0"/>
              <a:t>culture</a:t>
            </a:r>
            <a:r>
              <a:rPr lang="tr-TR" sz="1800" dirty="0" smtClean="0"/>
              <a:t> </a:t>
            </a:r>
            <a:r>
              <a:rPr lang="tr-TR" sz="1800" dirty="0" err="1" smtClean="0"/>
              <a:t>eployees</a:t>
            </a:r>
            <a:r>
              <a:rPr lang="tr-TR" sz="1800" dirty="0" smtClean="0"/>
              <a:t>.</a:t>
            </a:r>
          </a:p>
          <a:p>
            <a:pPr marL="0" indent="0">
              <a:buNone/>
            </a:pPr>
            <a:r>
              <a:rPr lang="en-US" sz="1800" dirty="0"/>
              <a:t>International opportunities arise in many </a:t>
            </a:r>
            <a:r>
              <a:rPr lang="en-US" sz="1800" dirty="0" smtClean="0"/>
              <a:t>business</a:t>
            </a:r>
            <a:r>
              <a:rPr lang="tr-TR" sz="1800" dirty="0" smtClean="0"/>
              <a:t> </a:t>
            </a:r>
            <a:r>
              <a:rPr lang="en-US" sz="1800" dirty="0" smtClean="0"/>
              <a:t>sectors</a:t>
            </a:r>
            <a:r>
              <a:rPr lang="en-US" sz="1800" dirty="0"/>
              <a:t>. Banking, marketing (public relations), sales, </a:t>
            </a:r>
            <a:r>
              <a:rPr lang="en-US" sz="1800" dirty="0" smtClean="0"/>
              <a:t>and</a:t>
            </a:r>
            <a:r>
              <a:rPr lang="tr-TR" sz="1800" dirty="0" smtClean="0"/>
              <a:t> </a:t>
            </a:r>
            <a:r>
              <a:rPr lang="tr-TR" sz="1800" dirty="0" err="1" smtClean="0"/>
              <a:t>computing</a:t>
            </a:r>
            <a:r>
              <a:rPr lang="tr-TR" sz="1800" dirty="0" smtClean="0"/>
              <a:t>/</a:t>
            </a:r>
            <a:r>
              <a:rPr lang="tr-TR" sz="1800" dirty="0" err="1" smtClean="0"/>
              <a:t>telecommunications</a:t>
            </a:r>
            <a:r>
              <a:rPr lang="tr-TR" sz="1800" dirty="0" smtClean="0"/>
              <a:t> </a:t>
            </a:r>
            <a:r>
              <a:rPr lang="tr-TR" sz="1800" dirty="0" err="1"/>
              <a:t>have</a:t>
            </a:r>
            <a:r>
              <a:rPr lang="tr-TR" sz="1800" dirty="0"/>
              <a:t> </a:t>
            </a:r>
            <a:r>
              <a:rPr lang="tr-TR" sz="1800" dirty="0" err="1"/>
              <a:t>seen</a:t>
            </a:r>
            <a:r>
              <a:rPr lang="tr-TR" sz="1800" dirty="0"/>
              <a:t> </a:t>
            </a:r>
            <a:r>
              <a:rPr lang="tr-TR" sz="1800" dirty="0" err="1" smtClean="0"/>
              <a:t>tremendous</a:t>
            </a:r>
            <a:r>
              <a:rPr lang="tr-TR" sz="1800" dirty="0" smtClean="0"/>
              <a:t> </a:t>
            </a:r>
            <a:r>
              <a:rPr lang="en-US" sz="1800" dirty="0" smtClean="0"/>
              <a:t>growth </a:t>
            </a:r>
            <a:r>
              <a:rPr lang="en-US" sz="1800" dirty="0"/>
              <a:t>in recent years. These jobs fall into three </a:t>
            </a:r>
            <a:r>
              <a:rPr lang="en-US" sz="1800" dirty="0" smtClean="0"/>
              <a:t>broad</a:t>
            </a:r>
            <a:r>
              <a:rPr lang="tr-TR" sz="1800" dirty="0" smtClean="0"/>
              <a:t> </a:t>
            </a:r>
            <a:r>
              <a:rPr lang="en-US" sz="1800" dirty="0" smtClean="0"/>
              <a:t>categories</a:t>
            </a:r>
            <a:r>
              <a:rPr lang="en-US" sz="1800" dirty="0"/>
              <a:t>: (1) those located domestically, yet </a:t>
            </a:r>
            <a:r>
              <a:rPr lang="en-US" sz="1800" dirty="0" smtClean="0"/>
              <a:t>involving</a:t>
            </a:r>
            <a:r>
              <a:rPr lang="tr-TR" sz="1800" dirty="0" smtClean="0"/>
              <a:t> </a:t>
            </a:r>
            <a:r>
              <a:rPr lang="en-US" sz="1800" dirty="0" smtClean="0"/>
              <a:t>significant </a:t>
            </a:r>
            <a:r>
              <a:rPr lang="en-US" sz="1800" dirty="0"/>
              <a:t>interactions with fi </a:t>
            </a:r>
            <a:r>
              <a:rPr lang="en-US" sz="1800" dirty="0" err="1"/>
              <a:t>rms</a:t>
            </a:r>
            <a:r>
              <a:rPr lang="en-US" sz="1800" dirty="0"/>
              <a:t> abroad; (2) </a:t>
            </a:r>
            <a:r>
              <a:rPr lang="en-US" sz="1800" dirty="0" smtClean="0"/>
              <a:t>domestic</a:t>
            </a:r>
            <a:r>
              <a:rPr lang="tr-TR" sz="1800" dirty="0" smtClean="0"/>
              <a:t> </a:t>
            </a:r>
            <a:r>
              <a:rPr lang="en-US" sz="1800" dirty="0" smtClean="0"/>
              <a:t>jobs </a:t>
            </a:r>
            <a:r>
              <a:rPr lang="en-US" sz="1800" dirty="0"/>
              <a:t>working for foreign-based companies; and (3) </a:t>
            </a:r>
            <a:r>
              <a:rPr lang="en-US" sz="1800" dirty="0" smtClean="0"/>
              <a:t>those</a:t>
            </a:r>
            <a:r>
              <a:rPr lang="tr-TR" sz="1800" dirty="0" smtClean="0"/>
              <a:t> </a:t>
            </a:r>
            <a:r>
              <a:rPr lang="en-US" sz="1800" dirty="0" smtClean="0"/>
              <a:t>based </a:t>
            </a:r>
            <a:r>
              <a:rPr lang="en-US" sz="1800" dirty="0"/>
              <a:t>abroad, for foreign or domestic </a:t>
            </a:r>
            <a:r>
              <a:rPr lang="en-US" sz="1800" dirty="0" smtClean="0"/>
              <a:t>firms</a:t>
            </a:r>
            <a:r>
              <a:rPr lang="en-US" sz="1800" dirty="0"/>
              <a:t>.</a:t>
            </a:r>
            <a:endParaRPr lang="tr-TR" sz="1800" dirty="0"/>
          </a:p>
        </p:txBody>
      </p:sp>
    </p:spTree>
    <p:extLst>
      <p:ext uri="{BB962C8B-B14F-4D97-AF65-F5344CB8AC3E}">
        <p14:creationId xmlns:p14="http://schemas.microsoft.com/office/powerpoint/2010/main" val="3062351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23528" y="476672"/>
            <a:ext cx="8229600" cy="312494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600" dirty="0"/>
              <a:t>One key to landing in the </a:t>
            </a:r>
            <a:r>
              <a:rPr lang="en-US" sz="1600" dirty="0" smtClean="0"/>
              <a:t>international</a:t>
            </a:r>
            <a:r>
              <a:rPr lang="tr-TR" sz="1600" dirty="0" smtClean="0"/>
              <a:t> </a:t>
            </a:r>
            <a:r>
              <a:rPr lang="en-US" sz="1600" dirty="0" smtClean="0"/>
              <a:t>business </a:t>
            </a:r>
            <a:r>
              <a:rPr lang="en-US" sz="1600" dirty="0"/>
              <a:t>world is to develop two </a:t>
            </a:r>
            <a:r>
              <a:rPr lang="en-US" sz="1600" dirty="0" smtClean="0"/>
              <a:t>families</a:t>
            </a:r>
            <a:r>
              <a:rPr lang="tr-TR" sz="1600" dirty="0" smtClean="0"/>
              <a:t> </a:t>
            </a:r>
            <a:r>
              <a:rPr lang="en-US" sz="1600" dirty="0" smtClean="0"/>
              <a:t>of </a:t>
            </a:r>
            <a:r>
              <a:rPr lang="en-US" sz="1600" dirty="0"/>
              <a:t>skills: those related to international relations </a:t>
            </a:r>
            <a:r>
              <a:rPr lang="en-US" sz="1600" dirty="0" smtClean="0"/>
              <a:t>and</a:t>
            </a:r>
            <a:r>
              <a:rPr lang="tr-TR" sz="1600" dirty="0" smtClean="0"/>
              <a:t> </a:t>
            </a:r>
            <a:r>
              <a:rPr lang="en-US" sz="1600" dirty="0" smtClean="0"/>
              <a:t>those </a:t>
            </a:r>
            <a:r>
              <a:rPr lang="en-US" sz="1600" dirty="0"/>
              <a:t>related to business operations. </a:t>
            </a:r>
            <a:endParaRPr lang="tr-TR" sz="1600" dirty="0" smtClean="0"/>
          </a:p>
          <a:p>
            <a:pPr marL="0" indent="0" algn="just">
              <a:buNone/>
            </a:pPr>
            <a:r>
              <a:rPr lang="en-US" sz="1600" dirty="0" smtClean="0"/>
              <a:t>Traditional MBA</a:t>
            </a:r>
            <a:r>
              <a:rPr lang="tr-TR" sz="1600" dirty="0" smtClean="0"/>
              <a:t> </a:t>
            </a:r>
            <a:r>
              <a:rPr lang="en-US" sz="1600" dirty="0" smtClean="0"/>
              <a:t>(</a:t>
            </a:r>
            <a:r>
              <a:rPr lang="en-US" sz="1600" dirty="0"/>
              <a:t>Masters in Business Administration) and </a:t>
            </a:r>
            <a:r>
              <a:rPr lang="en-US" sz="1600" dirty="0" smtClean="0"/>
              <a:t>business</a:t>
            </a:r>
            <a:r>
              <a:rPr lang="tr-TR" sz="1600" dirty="0" smtClean="0"/>
              <a:t> </a:t>
            </a:r>
            <a:r>
              <a:rPr lang="en-US" sz="1600" dirty="0"/>
              <a:t>school programs will be helpful for all three types </a:t>
            </a:r>
            <a:r>
              <a:rPr lang="en-US" sz="1600" dirty="0" smtClean="0"/>
              <a:t>of</a:t>
            </a:r>
            <a:r>
              <a:rPr lang="tr-TR" sz="1600" dirty="0" smtClean="0"/>
              <a:t> </a:t>
            </a:r>
            <a:r>
              <a:rPr lang="en-US" sz="1600" dirty="0" smtClean="0"/>
              <a:t>jobs</a:t>
            </a:r>
            <a:r>
              <a:rPr lang="en-US" sz="1600" dirty="0"/>
              <a:t>, yet for jobs based abroad, employers often </a:t>
            </a:r>
            <a:r>
              <a:rPr lang="en-US" sz="1600" dirty="0" smtClean="0"/>
              <a:t>also</a:t>
            </a:r>
            <a:r>
              <a:rPr lang="tr-TR" sz="1600" dirty="0" smtClean="0"/>
              <a:t> </a:t>
            </a:r>
            <a:r>
              <a:rPr lang="en-US" sz="1600" dirty="0" smtClean="0"/>
              <a:t>look </a:t>
            </a:r>
            <a:r>
              <a:rPr lang="en-US" sz="1600" dirty="0"/>
              <a:t>for a broader set of skills taught in economics</a:t>
            </a:r>
            <a:r>
              <a:rPr lang="en-US" sz="1600" dirty="0" smtClean="0"/>
              <a:t>,</a:t>
            </a:r>
            <a:r>
              <a:rPr lang="tr-TR" sz="1600" dirty="0" smtClean="0"/>
              <a:t> </a:t>
            </a:r>
            <a:r>
              <a:rPr lang="en-US" sz="1600" dirty="0" smtClean="0"/>
              <a:t>political </a:t>
            </a:r>
            <a:r>
              <a:rPr lang="en-US" sz="1600" dirty="0"/>
              <a:t>science, and communications. </a:t>
            </a:r>
            <a:endParaRPr lang="tr-TR" sz="1600" dirty="0" smtClean="0"/>
          </a:p>
          <a:p>
            <a:pPr marL="0" indent="0" algn="just">
              <a:buNone/>
            </a:pPr>
            <a:r>
              <a:rPr lang="en-US" sz="1600" dirty="0" smtClean="0"/>
              <a:t>Thus</a:t>
            </a:r>
            <a:r>
              <a:rPr lang="en-US" sz="1600" dirty="0"/>
              <a:t>, not </a:t>
            </a:r>
            <a:r>
              <a:rPr lang="en-US" sz="1600" dirty="0" smtClean="0"/>
              <a:t>only</a:t>
            </a:r>
            <a:r>
              <a:rPr lang="tr-TR" sz="1600" dirty="0" smtClean="0"/>
              <a:t> </a:t>
            </a:r>
            <a:r>
              <a:rPr lang="en-US" sz="1600" dirty="0" smtClean="0"/>
              <a:t>traditional </a:t>
            </a:r>
            <a:r>
              <a:rPr lang="en-US" sz="1600" dirty="0"/>
              <a:t>business skills, but language and </a:t>
            </a:r>
            <a:r>
              <a:rPr lang="en-US" sz="1600" dirty="0" smtClean="0"/>
              <a:t>cultural</a:t>
            </a:r>
            <a:r>
              <a:rPr lang="tr-TR" sz="1600" dirty="0" smtClean="0"/>
              <a:t> </a:t>
            </a:r>
            <a:r>
              <a:rPr lang="en-US" sz="1600" dirty="0" smtClean="0"/>
              <a:t>skills</a:t>
            </a:r>
            <a:r>
              <a:rPr lang="en-US" sz="1600" dirty="0"/>
              <a:t>, are essential. Employers look for those who </a:t>
            </a:r>
            <a:r>
              <a:rPr lang="en-US" sz="1600" dirty="0" smtClean="0"/>
              <a:t>have</a:t>
            </a:r>
            <a:r>
              <a:rPr lang="tr-TR" sz="1600" dirty="0" smtClean="0"/>
              <a:t> </a:t>
            </a:r>
            <a:r>
              <a:rPr lang="en-US" sz="1600" dirty="0" smtClean="0"/>
              <a:t>knowledge </a:t>
            </a:r>
            <a:r>
              <a:rPr lang="en-US" sz="1600" dirty="0"/>
              <a:t>of a country’s human and economic </a:t>
            </a:r>
            <a:r>
              <a:rPr lang="en-US" sz="1600" dirty="0" smtClean="0"/>
              <a:t>geography</a:t>
            </a:r>
            <a:r>
              <a:rPr lang="tr-TR" sz="1600" dirty="0" smtClean="0"/>
              <a:t> </a:t>
            </a:r>
            <a:r>
              <a:rPr lang="en-US" sz="1600" dirty="0" smtClean="0"/>
              <a:t>as </a:t>
            </a:r>
            <a:r>
              <a:rPr lang="en-US" sz="1600" dirty="0"/>
              <a:t>well as culture</a:t>
            </a:r>
            <a:r>
              <a:rPr lang="en-US" sz="1600" dirty="0" smtClean="0"/>
              <a:t>.</a:t>
            </a:r>
            <a:endParaRPr lang="tr-TR" sz="1600" dirty="0" smtClean="0"/>
          </a:p>
          <a:p>
            <a:pPr marL="0" indent="0" algn="just">
              <a:buNone/>
            </a:pPr>
            <a:r>
              <a:rPr lang="en-US" sz="1600" dirty="0" smtClean="0"/>
              <a:t>Experience </a:t>
            </a:r>
            <a:r>
              <a:rPr lang="en-US" sz="1600" dirty="0"/>
              <a:t>with study abroad</a:t>
            </a:r>
            <a:r>
              <a:rPr lang="en-US" sz="1600" dirty="0" smtClean="0"/>
              <a:t>,</a:t>
            </a:r>
            <a:r>
              <a:rPr lang="tr-TR" sz="1600" dirty="0" smtClean="0"/>
              <a:t> </a:t>
            </a:r>
            <a:r>
              <a:rPr lang="en-US" sz="1600" dirty="0" smtClean="0"/>
              <a:t>especially </a:t>
            </a:r>
            <a:r>
              <a:rPr lang="en-US" sz="1600" dirty="0"/>
              <a:t>including working abroad, can help </a:t>
            </a:r>
            <a:r>
              <a:rPr lang="en-US" sz="1600" dirty="0" smtClean="0"/>
              <a:t>Show</a:t>
            </a:r>
            <a:r>
              <a:rPr lang="tr-TR" sz="1600" dirty="0" smtClean="0"/>
              <a:t> </a:t>
            </a:r>
            <a:r>
              <a:rPr lang="en-US" sz="1600" dirty="0" smtClean="0"/>
              <a:t>an </a:t>
            </a:r>
            <a:r>
              <a:rPr lang="en-US" sz="1600" dirty="0"/>
              <a:t>ability to adapt and function well in other cultures</a:t>
            </a:r>
            <a:r>
              <a:rPr lang="en-US" sz="1600" dirty="0" smtClean="0"/>
              <a:t>.</a:t>
            </a:r>
            <a:r>
              <a:rPr lang="tr-TR" sz="1600" dirty="0" smtClean="0"/>
              <a:t> </a:t>
            </a:r>
            <a:r>
              <a:rPr lang="en-US" sz="1600" dirty="0" smtClean="0"/>
              <a:t>Strong </a:t>
            </a:r>
            <a:r>
              <a:rPr lang="en-US" sz="1600" dirty="0"/>
              <a:t>analytical and especially writing abilities </a:t>
            </a:r>
            <a:r>
              <a:rPr lang="en-US" sz="1600" dirty="0" smtClean="0"/>
              <a:t>also</a:t>
            </a:r>
            <a:r>
              <a:rPr lang="tr-TR" sz="1600" dirty="0" smtClean="0"/>
              <a:t> </a:t>
            </a:r>
            <a:r>
              <a:rPr lang="tr-TR" sz="1600" dirty="0" err="1" smtClean="0"/>
              <a:t>matter</a:t>
            </a:r>
            <a:r>
              <a:rPr lang="tr-TR" sz="1600" dirty="0" smtClean="0"/>
              <a:t> </a:t>
            </a:r>
            <a:r>
              <a:rPr lang="tr-TR" sz="1600" dirty="0" err="1"/>
              <a:t>greatly</a:t>
            </a:r>
            <a:r>
              <a:rPr lang="tr-TR" sz="1600" dirty="0"/>
              <a:t> </a:t>
            </a:r>
            <a:r>
              <a:rPr lang="tr-TR" sz="1600" dirty="0" err="1"/>
              <a:t>to</a:t>
            </a:r>
            <a:r>
              <a:rPr lang="tr-TR" sz="1600" dirty="0"/>
              <a:t> </a:t>
            </a:r>
            <a:r>
              <a:rPr lang="tr-TR" sz="1600" dirty="0" err="1"/>
              <a:t>employers</a:t>
            </a:r>
            <a:r>
              <a:rPr lang="tr-TR" sz="1600" dirty="0"/>
              <a:t>.</a:t>
            </a:r>
          </a:p>
        </p:txBody>
      </p:sp>
      <p:pic>
        <p:nvPicPr>
          <p:cNvPr id="12290" name="Picture 2" descr="MBA ile ilgili gÃ¶rsel sonuc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05064"/>
            <a:ext cx="2916324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MBA ile ilgili gÃ¶rsel sonuc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005064"/>
            <a:ext cx="2511972" cy="122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MBA ile ilgili gÃ¶rsel sonuc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149080"/>
            <a:ext cx="1785406" cy="119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59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 err="1" smtClean="0"/>
              <a:t>Job</a:t>
            </a:r>
            <a:r>
              <a:rPr lang="tr-TR" sz="3200" b="1" dirty="0" smtClean="0"/>
              <a:t> in </a:t>
            </a:r>
            <a:r>
              <a:rPr lang="tr-TR" sz="3200" b="1" dirty="0" err="1" smtClean="0"/>
              <a:t>Education</a:t>
            </a:r>
            <a:r>
              <a:rPr lang="tr-TR" sz="3200" b="1" dirty="0" smtClean="0"/>
              <a:t> </a:t>
            </a:r>
            <a:r>
              <a:rPr lang="tr-TR" sz="3200" b="1" dirty="0" err="1" smtClean="0"/>
              <a:t>and</a:t>
            </a:r>
            <a:r>
              <a:rPr lang="tr-TR" sz="3200" b="1" dirty="0" smtClean="0"/>
              <a:t> </a:t>
            </a:r>
            <a:r>
              <a:rPr lang="tr-TR" sz="3200" b="1" dirty="0" err="1" smtClean="0"/>
              <a:t>Academic</a:t>
            </a:r>
            <a:r>
              <a:rPr lang="tr-TR" sz="3200" b="1" dirty="0" smtClean="0"/>
              <a:t> Life</a:t>
            </a:r>
            <a:endParaRPr lang="tr-TR" sz="32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1800" dirty="0" err="1" smtClean="0"/>
              <a:t>Lecturer</a:t>
            </a:r>
            <a:r>
              <a:rPr lang="tr-TR" sz="1800" dirty="0" smtClean="0"/>
              <a:t> in English</a:t>
            </a:r>
          </a:p>
          <a:p>
            <a:r>
              <a:rPr lang="tr-TR" sz="1800" dirty="0" err="1" smtClean="0"/>
              <a:t>Researcher</a:t>
            </a:r>
            <a:endParaRPr lang="tr-TR" sz="1800" dirty="0" smtClean="0"/>
          </a:p>
          <a:p>
            <a:r>
              <a:rPr lang="tr-TR" sz="1800" dirty="0" err="1" smtClean="0"/>
              <a:t>Postgraduate</a:t>
            </a:r>
            <a:r>
              <a:rPr lang="tr-TR" sz="1800" dirty="0" smtClean="0"/>
              <a:t> </a:t>
            </a:r>
            <a:r>
              <a:rPr lang="tr-TR" sz="1800" dirty="0" err="1" smtClean="0"/>
              <a:t>degree</a:t>
            </a:r>
            <a:endParaRPr lang="tr-TR" sz="1800" dirty="0" smtClean="0"/>
          </a:p>
          <a:p>
            <a:pPr lvl="1"/>
            <a:r>
              <a:rPr lang="tr-TR" sz="1800" dirty="0" smtClean="0"/>
              <a:t>Master</a:t>
            </a:r>
          </a:p>
          <a:p>
            <a:pPr lvl="1"/>
            <a:r>
              <a:rPr lang="tr-TR" sz="1800" dirty="0" err="1" smtClean="0"/>
              <a:t>Doctorate</a:t>
            </a:r>
            <a:endParaRPr lang="tr-TR" sz="1800" dirty="0" smtClean="0"/>
          </a:p>
          <a:p>
            <a:r>
              <a:rPr lang="tr-TR" sz="1800" dirty="0" err="1" smtClean="0"/>
              <a:t>Faculty</a:t>
            </a:r>
            <a:r>
              <a:rPr lang="tr-TR" sz="1800" dirty="0" smtClean="0"/>
              <a:t> </a:t>
            </a:r>
            <a:r>
              <a:rPr lang="tr-TR" sz="1800" dirty="0" err="1" smtClean="0"/>
              <a:t>member</a:t>
            </a:r>
            <a:endParaRPr lang="tr-TR" sz="1800" dirty="0" smtClean="0"/>
          </a:p>
          <a:p>
            <a:pPr lvl="1"/>
            <a:r>
              <a:rPr lang="tr-TR" sz="1800" dirty="0" err="1" smtClean="0"/>
              <a:t>Assistant</a:t>
            </a:r>
            <a:r>
              <a:rPr lang="tr-TR" sz="1800" dirty="0" smtClean="0"/>
              <a:t> </a:t>
            </a:r>
            <a:r>
              <a:rPr lang="tr-TR" sz="1800" dirty="0" err="1" smtClean="0"/>
              <a:t>Professor</a:t>
            </a:r>
            <a:endParaRPr lang="tr-TR" sz="1800" dirty="0" smtClean="0"/>
          </a:p>
          <a:p>
            <a:pPr lvl="1"/>
            <a:r>
              <a:rPr lang="tr-TR" sz="1800" dirty="0" err="1" smtClean="0"/>
              <a:t>Associate</a:t>
            </a:r>
            <a:r>
              <a:rPr lang="tr-TR" sz="1800" dirty="0" smtClean="0"/>
              <a:t> </a:t>
            </a:r>
            <a:r>
              <a:rPr lang="tr-TR" sz="1800" dirty="0" err="1" smtClean="0"/>
              <a:t>Professor</a:t>
            </a:r>
            <a:endParaRPr lang="tr-TR" sz="1800" dirty="0" smtClean="0"/>
          </a:p>
          <a:p>
            <a:pPr lvl="1"/>
            <a:r>
              <a:rPr lang="tr-TR" sz="1800" dirty="0" err="1" smtClean="0"/>
              <a:t>Professor</a:t>
            </a:r>
            <a:endParaRPr lang="tr-TR" sz="1800" dirty="0"/>
          </a:p>
        </p:txBody>
      </p:sp>
      <p:pic>
        <p:nvPicPr>
          <p:cNvPr id="13314" name="Picture 2" descr="job in academy ile ilgili gÃ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17638"/>
            <a:ext cx="3120281" cy="164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Ä°lgili res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573016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Ä°lgili resi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41" y="4635162"/>
            <a:ext cx="2679191" cy="178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Ä°lgili resi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356992"/>
            <a:ext cx="1333085" cy="74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Ä°lgili resi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6" t="9587" r="32802" b="10088"/>
          <a:stretch/>
        </p:blipFill>
        <p:spPr bwMode="auto">
          <a:xfrm>
            <a:off x="3419872" y="4635162"/>
            <a:ext cx="1335677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boÄaziÃ§i Ã¼niversitesi ile ilgili gÃ¶rsel sonuc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464" y="4430266"/>
            <a:ext cx="1484108" cy="144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908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7544" y="2132856"/>
            <a:ext cx="8229600" cy="452596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tr-TR" dirty="0"/>
              <a:t>People </a:t>
            </a:r>
            <a:r>
              <a:rPr lang="tr-TR" dirty="0" err="1"/>
              <a:t>follow</a:t>
            </a:r>
            <a:r>
              <a:rPr lang="tr-TR" dirty="0"/>
              <a:t> </a:t>
            </a:r>
            <a:r>
              <a:rPr lang="tr-TR" dirty="0" err="1" smtClean="0"/>
              <a:t>various</a:t>
            </a:r>
            <a:r>
              <a:rPr lang="tr-TR" dirty="0" smtClean="0"/>
              <a:t> </a:t>
            </a:r>
            <a:r>
              <a:rPr lang="en-US" dirty="0" smtClean="0"/>
              <a:t>paths </a:t>
            </a:r>
            <a:r>
              <a:rPr lang="en-US" dirty="0"/>
              <a:t>to an interest in teaching and researching in </a:t>
            </a:r>
            <a:r>
              <a:rPr lang="en-US" dirty="0" smtClean="0"/>
              <a:t>the</a:t>
            </a:r>
            <a:r>
              <a:rPr lang="tr-TR" dirty="0" smtClean="0"/>
              <a:t> </a:t>
            </a:r>
            <a:r>
              <a:rPr lang="en-US" dirty="0" smtClean="0"/>
              <a:t>field </a:t>
            </a:r>
            <a:r>
              <a:rPr lang="en-US" dirty="0"/>
              <a:t>of international relations. </a:t>
            </a:r>
            <a:endParaRPr lang="tr-TR" dirty="0" smtClean="0"/>
          </a:p>
          <a:p>
            <a:pPr marL="0" indent="0">
              <a:buNone/>
            </a:pPr>
            <a:r>
              <a:rPr lang="en-US" dirty="0" smtClean="0"/>
              <a:t>Your </a:t>
            </a:r>
            <a:r>
              <a:rPr lang="en-US" dirty="0"/>
              <a:t>own professor </a:t>
            </a:r>
            <a:r>
              <a:rPr lang="en-US" dirty="0" smtClean="0"/>
              <a:t>or</a:t>
            </a:r>
            <a:r>
              <a:rPr lang="tr-TR" dirty="0" smtClean="0"/>
              <a:t> </a:t>
            </a:r>
            <a:r>
              <a:rPr lang="en-US" dirty="0" smtClean="0"/>
              <a:t>instructor </a:t>
            </a:r>
            <a:r>
              <a:rPr lang="en-US" dirty="0"/>
              <a:t>is likely to have a unique story about how </a:t>
            </a:r>
            <a:r>
              <a:rPr lang="en-US" dirty="0" smtClean="0"/>
              <a:t>he</a:t>
            </a:r>
            <a:r>
              <a:rPr lang="tr-TR" dirty="0" smtClean="0"/>
              <a:t> </a:t>
            </a:r>
            <a:r>
              <a:rPr lang="en-US" dirty="0" smtClean="0"/>
              <a:t>or </a:t>
            </a:r>
            <a:r>
              <a:rPr lang="en-US" dirty="0"/>
              <a:t>she became interested in international affairs</a:t>
            </a:r>
            <a:r>
              <a:rPr lang="en-US" dirty="0" smtClean="0"/>
              <a:t>.</a:t>
            </a:r>
            <a:r>
              <a:rPr lang="tr-TR" dirty="0" smtClean="0"/>
              <a:t> </a:t>
            </a:r>
          </a:p>
          <a:p>
            <a:pPr marL="0" indent="0">
              <a:buNone/>
            </a:pPr>
            <a:r>
              <a:rPr lang="en-US" dirty="0" smtClean="0"/>
              <a:t>One </a:t>
            </a:r>
            <a:r>
              <a:rPr lang="en-US" dirty="0"/>
              <a:t>advantage of an academic and research career</a:t>
            </a:r>
            <a:r>
              <a:rPr lang="en-US" dirty="0" smtClean="0"/>
              <a:t>,</a:t>
            </a:r>
            <a:r>
              <a:rPr lang="tr-TR" dirty="0" smtClean="0"/>
              <a:t> </a:t>
            </a:r>
            <a:r>
              <a:rPr lang="en-US" dirty="0" smtClean="0"/>
              <a:t>whether </a:t>
            </a:r>
            <a:r>
              <a:rPr lang="en-US" dirty="0"/>
              <a:t>at a teaching-oriented institution or a large </a:t>
            </a:r>
            <a:r>
              <a:rPr lang="en-US" dirty="0" smtClean="0"/>
              <a:t>research</a:t>
            </a:r>
            <a:r>
              <a:rPr lang="tr-TR" dirty="0" smtClean="0"/>
              <a:t> </a:t>
            </a:r>
            <a:r>
              <a:rPr lang="en-US" dirty="0" smtClean="0"/>
              <a:t>university</a:t>
            </a:r>
            <a:r>
              <a:rPr lang="en-US" dirty="0"/>
              <a:t>, is intellectual freedom. </a:t>
            </a:r>
            <a:endParaRPr lang="tr-TR" dirty="0" smtClean="0"/>
          </a:p>
          <a:p>
            <a:pPr marL="0" indent="0">
              <a:buNone/>
            </a:pPr>
            <a:r>
              <a:rPr lang="en-US" dirty="0" smtClean="0"/>
              <a:t>One </a:t>
            </a:r>
            <a:r>
              <a:rPr lang="en-US" dirty="0"/>
              <a:t>can </a:t>
            </a:r>
            <a:r>
              <a:rPr lang="en-US" dirty="0" smtClean="0"/>
              <a:t>spend</a:t>
            </a:r>
            <a:r>
              <a:rPr lang="tr-TR" dirty="0" smtClean="0"/>
              <a:t> </a:t>
            </a:r>
            <a:r>
              <a:rPr lang="en-US" dirty="0" smtClean="0"/>
              <a:t>a </a:t>
            </a:r>
            <a:r>
              <a:rPr lang="en-US" dirty="0"/>
              <a:t>career approaching a variety of topics that are </a:t>
            </a:r>
            <a:r>
              <a:rPr lang="en-US" dirty="0" smtClean="0"/>
              <a:t>interesting</a:t>
            </a:r>
            <a:r>
              <a:rPr lang="tr-TR" dirty="0" smtClean="0"/>
              <a:t> </a:t>
            </a:r>
            <a:r>
              <a:rPr lang="en-US" dirty="0" smtClean="0"/>
              <a:t>and </a:t>
            </a:r>
            <a:r>
              <a:rPr lang="en-US" dirty="0"/>
              <a:t>constantly evolving, that may involve </a:t>
            </a:r>
            <a:r>
              <a:rPr lang="en-US" dirty="0" smtClean="0"/>
              <a:t>travel</a:t>
            </a:r>
            <a:r>
              <a:rPr lang="tr-TR" dirty="0" smtClean="0"/>
              <a:t> </a:t>
            </a:r>
            <a:r>
              <a:rPr lang="en-US" dirty="0" smtClean="0"/>
              <a:t>abroad </a:t>
            </a:r>
            <a:r>
              <a:rPr lang="en-US" dirty="0"/>
              <a:t>for </a:t>
            </a:r>
            <a:r>
              <a:rPr lang="en-US" dirty="0" smtClean="0"/>
              <a:t>fieldwork</a:t>
            </a:r>
            <a:r>
              <a:rPr lang="en-US" dirty="0"/>
              <a:t>, and that may let you network </a:t>
            </a:r>
            <a:r>
              <a:rPr lang="en-US" dirty="0" smtClean="0"/>
              <a:t>with</a:t>
            </a:r>
            <a:r>
              <a:rPr lang="tr-TR" dirty="0" smtClean="0"/>
              <a:t> </a:t>
            </a:r>
            <a:r>
              <a:rPr lang="en-US" dirty="0" smtClean="0"/>
              <a:t>hundreds </a:t>
            </a:r>
            <a:r>
              <a:rPr lang="en-US" dirty="0"/>
              <a:t>of colleagues interested in similar topics</a:t>
            </a:r>
            <a:r>
              <a:rPr lang="en-US" dirty="0" smtClean="0"/>
              <a:t>.</a:t>
            </a:r>
            <a:r>
              <a:rPr lang="tr-TR" dirty="0" smtClean="0"/>
              <a:t> </a:t>
            </a:r>
          </a:p>
          <a:p>
            <a:pPr marL="0" indent="0">
              <a:buNone/>
            </a:pPr>
            <a:r>
              <a:rPr lang="en-US" dirty="0" smtClean="0"/>
              <a:t>Most </a:t>
            </a:r>
            <a:r>
              <a:rPr lang="en-US" dirty="0"/>
              <a:t>research positions (e.g., in think tanks) </a:t>
            </a:r>
            <a:r>
              <a:rPr lang="en-US" dirty="0" smtClean="0"/>
              <a:t>are</a:t>
            </a:r>
            <a:r>
              <a:rPr lang="tr-TR" dirty="0" smtClean="0"/>
              <a:t> </a:t>
            </a:r>
            <a:r>
              <a:rPr lang="en-US" dirty="0" smtClean="0"/>
              <a:t>different </a:t>
            </a:r>
            <a:r>
              <a:rPr lang="en-US" dirty="0"/>
              <a:t>in two respects. First, these jobs often </a:t>
            </a:r>
            <a:r>
              <a:rPr lang="en-US" dirty="0" smtClean="0"/>
              <a:t>give</a:t>
            </a:r>
            <a:r>
              <a:rPr lang="tr-TR" dirty="0" smtClean="0"/>
              <a:t> </a:t>
            </a:r>
            <a:r>
              <a:rPr lang="en-US" dirty="0" smtClean="0"/>
              <a:t>more </a:t>
            </a:r>
            <a:r>
              <a:rPr lang="en-US" dirty="0"/>
              <a:t>direction to an individual in terms of the </a:t>
            </a:r>
            <a:r>
              <a:rPr lang="en-US" dirty="0" smtClean="0"/>
              <a:t>research</a:t>
            </a:r>
            <a:r>
              <a:rPr lang="tr-TR" dirty="0" smtClean="0"/>
              <a:t> </a:t>
            </a:r>
            <a:r>
              <a:rPr lang="en-US" dirty="0" smtClean="0"/>
              <a:t>to </a:t>
            </a:r>
            <a:r>
              <a:rPr lang="en-US" dirty="0"/>
              <a:t>be performed. Second, there is little or no </a:t>
            </a:r>
            <a:r>
              <a:rPr lang="en-US" dirty="0" smtClean="0"/>
              <a:t>teaching</a:t>
            </a:r>
            <a:r>
              <a:rPr lang="tr-TR" dirty="0" smtClean="0"/>
              <a:t> </a:t>
            </a:r>
            <a:r>
              <a:rPr lang="en-US" dirty="0" smtClean="0"/>
              <a:t>involved</a:t>
            </a:r>
            <a:r>
              <a:rPr lang="en-US" dirty="0"/>
              <a:t>. Still, for those interested in IR research, </a:t>
            </a:r>
            <a:r>
              <a:rPr lang="en-US" dirty="0" smtClean="0"/>
              <a:t>such</a:t>
            </a:r>
            <a:r>
              <a:rPr lang="tr-TR" dirty="0" smtClean="0"/>
              <a:t> </a:t>
            </a:r>
            <a:r>
              <a:rPr lang="en-US" dirty="0" smtClean="0"/>
              <a:t>jobs </a:t>
            </a:r>
            <a:r>
              <a:rPr lang="en-US" dirty="0"/>
              <a:t>can result in a wider </a:t>
            </a:r>
            <a:r>
              <a:rPr lang="tr-TR" dirty="0"/>
              <a:t>d</a:t>
            </a:r>
            <a:r>
              <a:rPr lang="en-US" dirty="0" err="1" smtClean="0"/>
              <a:t>issemination</a:t>
            </a:r>
            <a:r>
              <a:rPr lang="en-US" dirty="0" smtClean="0"/>
              <a:t> </a:t>
            </a:r>
            <a:r>
              <a:rPr lang="en-US" dirty="0"/>
              <a:t>of one’s work </a:t>
            </a:r>
            <a:r>
              <a:rPr lang="en-US" dirty="0" smtClean="0"/>
              <a:t>to</a:t>
            </a:r>
            <a:r>
              <a:rPr lang="tr-TR" dirty="0" smtClean="0"/>
              <a:t> </a:t>
            </a:r>
            <a:r>
              <a:rPr lang="en-US" dirty="0" smtClean="0"/>
              <a:t>a </a:t>
            </a:r>
            <a:r>
              <a:rPr lang="en-US" dirty="0"/>
              <a:t>broader audience that often includes policy makers.</a:t>
            </a:r>
            <a:endParaRPr lang="tr-TR" dirty="0"/>
          </a:p>
        </p:txBody>
      </p:sp>
      <p:sp>
        <p:nvSpPr>
          <p:cNvPr id="2" name="AutoShape 2" descr="researcher ile ilgili gÃ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4340" name="Picture 4" descr="researcher ile ilgili gÃ¶rsel sonuc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2904257" cy="151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332656"/>
            <a:ext cx="3528392" cy="147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717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23528" y="404664"/>
            <a:ext cx="8229600" cy="2692895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sz="1600" dirty="0"/>
              <a:t>To teach IR at an advanced level or to </a:t>
            </a:r>
            <a:r>
              <a:rPr lang="en-US" sz="1600" dirty="0" smtClean="0"/>
              <a:t>perform</a:t>
            </a:r>
            <a:r>
              <a:rPr lang="tr-TR" sz="1600" dirty="0" smtClean="0"/>
              <a:t> </a:t>
            </a:r>
            <a:r>
              <a:rPr lang="en-US" sz="1600" dirty="0" smtClean="0"/>
              <a:t>research </a:t>
            </a:r>
            <a:r>
              <a:rPr lang="en-US" sz="1600" dirty="0"/>
              <a:t>for think tanks and government </a:t>
            </a:r>
            <a:r>
              <a:rPr lang="en-US" sz="1600" dirty="0" smtClean="0"/>
              <a:t>agencies</a:t>
            </a:r>
            <a:r>
              <a:rPr lang="tr-TR" sz="1600" dirty="0" smtClean="0"/>
              <a:t> </a:t>
            </a:r>
            <a:r>
              <a:rPr lang="en-US" sz="1600" dirty="0" smtClean="0"/>
              <a:t>usually </a:t>
            </a:r>
            <a:r>
              <a:rPr lang="en-US" sz="1600" dirty="0"/>
              <a:t>requires an advanced degree—nearly always </a:t>
            </a:r>
            <a:r>
              <a:rPr lang="en-US" sz="1600" dirty="0" smtClean="0"/>
              <a:t>a</a:t>
            </a:r>
            <a:r>
              <a:rPr lang="tr-TR" sz="1600" dirty="0" smtClean="0"/>
              <a:t> </a:t>
            </a:r>
            <a:r>
              <a:rPr lang="en-US" sz="1600" dirty="0" smtClean="0"/>
              <a:t>masters </a:t>
            </a:r>
            <a:r>
              <a:rPr lang="en-US" sz="1600" dirty="0"/>
              <a:t>degree, often a doctorate (Ph.D.). </a:t>
            </a:r>
            <a:endParaRPr lang="tr-TR" sz="1600" dirty="0" smtClean="0"/>
          </a:p>
          <a:p>
            <a:pPr marL="0" indent="0" algn="just">
              <a:buNone/>
            </a:pPr>
            <a:endParaRPr lang="tr-TR" sz="1600" dirty="0"/>
          </a:p>
          <a:p>
            <a:pPr marL="0" indent="0" algn="just">
              <a:buNone/>
            </a:pPr>
            <a:r>
              <a:rPr lang="en-US" sz="1600" dirty="0" smtClean="0"/>
              <a:t>Masters degree</a:t>
            </a:r>
            <a:r>
              <a:rPr lang="tr-TR" sz="1600" dirty="0" smtClean="0"/>
              <a:t> </a:t>
            </a:r>
            <a:r>
              <a:rPr lang="en-US" sz="1600" dirty="0" smtClean="0"/>
              <a:t>programs </a:t>
            </a:r>
            <a:r>
              <a:rPr lang="en-US" sz="1600" dirty="0"/>
              <a:t>often take between one and two years</a:t>
            </a:r>
            <a:r>
              <a:rPr lang="en-US" sz="1600" dirty="0" smtClean="0"/>
              <a:t>,</a:t>
            </a:r>
            <a:r>
              <a:rPr lang="tr-TR" sz="1600" dirty="0" smtClean="0"/>
              <a:t> </a:t>
            </a:r>
            <a:r>
              <a:rPr lang="en-US" sz="1600" dirty="0" smtClean="0"/>
              <a:t>while </a:t>
            </a:r>
            <a:r>
              <a:rPr lang="en-US" sz="1600" dirty="0"/>
              <a:t>a Ph.D. in international relations usually </a:t>
            </a:r>
            <a:r>
              <a:rPr lang="en-US" sz="1600" dirty="0" smtClean="0"/>
              <a:t>takes</a:t>
            </a:r>
            <a:r>
              <a:rPr lang="tr-TR" sz="1600" dirty="0" smtClean="0"/>
              <a:t> </a:t>
            </a:r>
            <a:r>
              <a:rPr lang="en-US" sz="1600" dirty="0" smtClean="0"/>
              <a:t>a </a:t>
            </a:r>
            <a:r>
              <a:rPr lang="en-US" sz="1600" dirty="0"/>
              <a:t>minimum of </a:t>
            </a:r>
            <a:r>
              <a:rPr lang="en-US" sz="1600" dirty="0" smtClean="0"/>
              <a:t>five </a:t>
            </a:r>
            <a:r>
              <a:rPr lang="en-US" sz="1600" dirty="0"/>
              <a:t>years. </a:t>
            </a:r>
            <a:endParaRPr lang="tr-TR" sz="1600" dirty="0" smtClean="0"/>
          </a:p>
          <a:p>
            <a:pPr marL="0" indent="0" algn="just">
              <a:buNone/>
            </a:pPr>
            <a:endParaRPr lang="tr-TR" sz="1600" dirty="0"/>
          </a:p>
          <a:p>
            <a:pPr marL="0" indent="0" algn="just">
              <a:buNone/>
            </a:pPr>
            <a:r>
              <a:rPr lang="en-US" sz="1600" dirty="0" smtClean="0"/>
              <a:t>Often</a:t>
            </a:r>
            <a:r>
              <a:rPr lang="en-US" sz="1600" dirty="0"/>
              <a:t>, students take time </a:t>
            </a:r>
            <a:r>
              <a:rPr lang="en-US" sz="1600" dirty="0" smtClean="0"/>
              <a:t>off</a:t>
            </a:r>
            <a:r>
              <a:rPr lang="tr-TR" sz="1600" dirty="0" smtClean="0"/>
              <a:t> </a:t>
            </a:r>
            <a:r>
              <a:rPr lang="en-US" sz="1600" dirty="0" smtClean="0"/>
              <a:t>between </a:t>
            </a:r>
            <a:r>
              <a:rPr lang="en-US" sz="1600" dirty="0"/>
              <a:t>their undergraduate and graduate </a:t>
            </a:r>
            <a:r>
              <a:rPr lang="en-US" sz="1600" dirty="0" smtClean="0"/>
              <a:t>educations</a:t>
            </a:r>
            <a:r>
              <a:rPr lang="tr-TR" sz="1600" dirty="0" smtClean="0"/>
              <a:t> </a:t>
            </a:r>
            <a:r>
              <a:rPr lang="en-US" sz="1600" dirty="0" smtClean="0"/>
              <a:t>to </a:t>
            </a:r>
            <a:r>
              <a:rPr lang="en-US" sz="1600" dirty="0"/>
              <a:t>travel internationally or get work experience to </a:t>
            </a:r>
            <a:r>
              <a:rPr lang="en-US" sz="1600" dirty="0" smtClean="0"/>
              <a:t>hone</a:t>
            </a:r>
            <a:r>
              <a:rPr lang="tr-TR" sz="1600" dirty="0" smtClean="0"/>
              <a:t> </a:t>
            </a:r>
            <a:r>
              <a:rPr lang="en-US" sz="1600" dirty="0" smtClean="0"/>
              <a:t>their </a:t>
            </a:r>
            <a:r>
              <a:rPr lang="en-US" sz="1600" dirty="0"/>
              <a:t>interests. Of course, many students never </a:t>
            </a:r>
            <a:r>
              <a:rPr lang="en-US" sz="1600" dirty="0" smtClean="0"/>
              <a:t>return</a:t>
            </a:r>
            <a:r>
              <a:rPr lang="tr-TR" sz="1600" dirty="0" smtClean="0"/>
              <a:t> </a:t>
            </a:r>
            <a:r>
              <a:rPr lang="en-US" sz="1600" dirty="0" smtClean="0"/>
              <a:t>to </a:t>
            </a:r>
            <a:r>
              <a:rPr lang="en-US" sz="1600" dirty="0"/>
              <a:t>extend their education if they fi </a:t>
            </a:r>
            <a:r>
              <a:rPr lang="en-US" sz="1600" dirty="0" err="1"/>
              <a:t>nd</a:t>
            </a:r>
            <a:r>
              <a:rPr lang="en-US" sz="1600" dirty="0"/>
              <a:t> a job that </a:t>
            </a:r>
            <a:r>
              <a:rPr lang="en-US" sz="1600" dirty="0" smtClean="0"/>
              <a:t>allows</a:t>
            </a:r>
            <a:r>
              <a:rPr lang="tr-TR" sz="1600" dirty="0" smtClean="0"/>
              <a:t> </a:t>
            </a:r>
            <a:r>
              <a:rPr lang="en-US" sz="1600" dirty="0" smtClean="0"/>
              <a:t>them </a:t>
            </a:r>
            <a:r>
              <a:rPr lang="en-US" sz="1600" dirty="0"/>
              <a:t>to achieve their personal and career goals.</a:t>
            </a:r>
            <a:endParaRPr lang="tr-TR" sz="1600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212976"/>
            <a:ext cx="3929492" cy="2732043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3356992"/>
            <a:ext cx="3132348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3726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51520" y="2924944"/>
            <a:ext cx="8229600" cy="370100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600" dirty="0"/>
              <a:t>Whether one wants to pursue an </a:t>
            </a:r>
            <a:r>
              <a:rPr lang="en-US" sz="1600" dirty="0" smtClean="0"/>
              <a:t>advanced</a:t>
            </a:r>
            <a:r>
              <a:rPr lang="tr-TR" sz="1600" dirty="0" smtClean="0"/>
              <a:t> </a:t>
            </a:r>
            <a:r>
              <a:rPr lang="en-US" sz="1600" dirty="0" smtClean="0"/>
              <a:t>degree </a:t>
            </a:r>
            <a:r>
              <a:rPr lang="en-US" sz="1600" dirty="0"/>
              <a:t>for the purposes of teaching in an </a:t>
            </a:r>
            <a:r>
              <a:rPr lang="en-US" sz="1600" dirty="0" smtClean="0"/>
              <a:t>academic</a:t>
            </a:r>
            <a:r>
              <a:rPr lang="tr-TR" sz="1600" dirty="0" smtClean="0"/>
              <a:t> </a:t>
            </a:r>
            <a:r>
              <a:rPr lang="en-US" sz="1600" dirty="0" smtClean="0"/>
              <a:t>setting </a:t>
            </a:r>
            <a:r>
              <a:rPr lang="en-US" sz="1600" dirty="0"/>
              <a:t>or engaging in applied research, there are </a:t>
            </a:r>
            <a:r>
              <a:rPr lang="en-US" sz="1600" dirty="0" smtClean="0"/>
              <a:t>important</a:t>
            </a:r>
            <a:r>
              <a:rPr lang="tr-TR" sz="1600" dirty="0" smtClean="0"/>
              <a:t> </a:t>
            </a:r>
            <a:r>
              <a:rPr lang="en-US" sz="1600" dirty="0" smtClean="0"/>
              <a:t>skill </a:t>
            </a:r>
            <a:r>
              <a:rPr lang="en-US" sz="1600" dirty="0"/>
              <a:t>sets to develop. First and foremost is </a:t>
            </a:r>
            <a:r>
              <a:rPr lang="en-US" sz="1600" dirty="0" smtClean="0"/>
              <a:t>critical</a:t>
            </a:r>
            <a:r>
              <a:rPr lang="tr-TR" sz="1600" dirty="0" smtClean="0"/>
              <a:t> </a:t>
            </a:r>
            <a:r>
              <a:rPr lang="en-US" sz="1600" dirty="0" smtClean="0"/>
              <a:t>thinking</a:t>
            </a:r>
            <a:r>
              <a:rPr lang="en-US" sz="1600" dirty="0"/>
              <a:t>. Scholars and researchers must consider </a:t>
            </a:r>
            <a:r>
              <a:rPr lang="en-US" sz="1600" dirty="0" smtClean="0"/>
              <a:t>many</a:t>
            </a:r>
            <a:r>
              <a:rPr lang="tr-TR" sz="1600" dirty="0" smtClean="0"/>
              <a:t> </a:t>
            </a:r>
            <a:r>
              <a:rPr lang="en-US" sz="1600" dirty="0" smtClean="0"/>
              <a:t>alternatives </a:t>
            </a:r>
            <a:r>
              <a:rPr lang="en-US" sz="1600" dirty="0"/>
              <a:t>as answers to questions, while being able </a:t>
            </a:r>
            <a:r>
              <a:rPr lang="en-US" sz="1600" dirty="0" smtClean="0"/>
              <a:t>to</a:t>
            </a:r>
            <a:r>
              <a:rPr lang="tr-TR" sz="1600" dirty="0" smtClean="0"/>
              <a:t> </a:t>
            </a:r>
            <a:r>
              <a:rPr lang="en-US" sz="1600" dirty="0" smtClean="0"/>
              <a:t>evaluate </a:t>
            </a:r>
            <a:r>
              <a:rPr lang="en-US" sz="1600" dirty="0"/>
              <a:t>the validity or importance of those alternatives.</a:t>
            </a:r>
          </a:p>
          <a:p>
            <a:pPr marL="0" indent="0" algn="just">
              <a:buNone/>
            </a:pPr>
            <a:endParaRPr lang="tr-TR" sz="1600" dirty="0" smtClean="0"/>
          </a:p>
          <a:p>
            <a:pPr marL="0" indent="0" algn="just">
              <a:buNone/>
            </a:pPr>
            <a:r>
              <a:rPr lang="en-US" sz="1600" dirty="0" smtClean="0"/>
              <a:t>Second </a:t>
            </a:r>
            <a:r>
              <a:rPr lang="en-US" sz="1600" dirty="0"/>
              <a:t>is writing. Before, during, and after producing </a:t>
            </a:r>
            <a:r>
              <a:rPr lang="en-US" sz="1600" dirty="0" smtClean="0"/>
              <a:t>a</a:t>
            </a:r>
            <a:r>
              <a:rPr lang="tr-TR" sz="1600" dirty="0" smtClean="0"/>
              <a:t> </a:t>
            </a:r>
            <a:r>
              <a:rPr lang="en-US" sz="1600" dirty="0" smtClean="0"/>
              <a:t>thesis</a:t>
            </a:r>
            <a:r>
              <a:rPr lang="en-US" sz="1600" dirty="0"/>
              <a:t>, writing is a key skill for academics and researchers.</a:t>
            </a:r>
          </a:p>
          <a:p>
            <a:pPr marL="0" indent="0" algn="just">
              <a:buNone/>
            </a:pPr>
            <a:endParaRPr lang="tr-TR" sz="1600" dirty="0" smtClean="0"/>
          </a:p>
          <a:p>
            <a:pPr marL="0" indent="0" algn="just">
              <a:buNone/>
            </a:pPr>
            <a:r>
              <a:rPr lang="en-US" sz="1600" dirty="0" smtClean="0"/>
              <a:t>Finally</a:t>
            </a:r>
            <a:r>
              <a:rPr lang="en-US" sz="1600" dirty="0"/>
              <a:t>, think about developing a set of applied skills </a:t>
            </a:r>
            <a:r>
              <a:rPr lang="en-US" sz="1600" dirty="0" smtClean="0"/>
              <a:t>to</a:t>
            </a:r>
            <a:r>
              <a:rPr lang="tr-TR" sz="1600" dirty="0" smtClean="0"/>
              <a:t> </a:t>
            </a:r>
            <a:r>
              <a:rPr lang="en-US" sz="1600" dirty="0" smtClean="0"/>
              <a:t>use </a:t>
            </a:r>
            <a:r>
              <a:rPr lang="en-US" sz="1600" dirty="0"/>
              <a:t>as a toolbox while analyzing questions. The </a:t>
            </a:r>
            <a:r>
              <a:rPr lang="en-US" sz="1600" dirty="0" smtClean="0"/>
              <a:t>contents</a:t>
            </a:r>
            <a:r>
              <a:rPr lang="tr-TR" sz="1600" dirty="0" smtClean="0"/>
              <a:t> </a:t>
            </a:r>
            <a:r>
              <a:rPr lang="en-US" sz="1600" dirty="0" smtClean="0"/>
              <a:t>of </a:t>
            </a:r>
            <a:r>
              <a:rPr lang="en-US" sz="1600" dirty="0"/>
              <a:t>this toolbox might include other languages to </a:t>
            </a:r>
            <a:r>
              <a:rPr lang="en-US" sz="1600" dirty="0" smtClean="0"/>
              <a:t>facilitate</a:t>
            </a:r>
            <a:r>
              <a:rPr lang="tr-TR" sz="1600" dirty="0" smtClean="0"/>
              <a:t> </a:t>
            </a:r>
            <a:r>
              <a:rPr lang="en-US" sz="1600" dirty="0" smtClean="0"/>
              <a:t>fieldwork </a:t>
            </a:r>
            <a:r>
              <a:rPr lang="en-US" sz="1600" dirty="0"/>
              <a:t>abroad. It could include statistics and </a:t>
            </a:r>
            <a:r>
              <a:rPr lang="en-US" sz="1600" dirty="0" smtClean="0"/>
              <a:t>data</a:t>
            </a:r>
            <a:r>
              <a:rPr lang="tr-TR" sz="1600" dirty="0" smtClean="0"/>
              <a:t> </a:t>
            </a:r>
            <a:r>
              <a:rPr lang="en-US" sz="1600" dirty="0" smtClean="0"/>
              <a:t>skills </a:t>
            </a:r>
            <a:r>
              <a:rPr lang="en-US" sz="1600" dirty="0"/>
              <a:t>to facilitate quantitative analysis. Or it could </a:t>
            </a:r>
            <a:r>
              <a:rPr lang="en-US" sz="1600" dirty="0" smtClean="0"/>
              <a:t>include</a:t>
            </a:r>
            <a:r>
              <a:rPr lang="tr-TR" sz="1600" dirty="0" smtClean="0"/>
              <a:t> </a:t>
            </a:r>
            <a:r>
              <a:rPr lang="en-US" sz="1600" dirty="0" smtClean="0"/>
              <a:t>mathematics </a:t>
            </a:r>
            <a:r>
              <a:rPr lang="en-US" sz="1600" dirty="0"/>
              <a:t>to use game theoretic models. No </a:t>
            </a:r>
            <a:r>
              <a:rPr lang="en-US" sz="1600" dirty="0" smtClean="0"/>
              <a:t>matter</a:t>
            </a:r>
            <a:r>
              <a:rPr lang="tr-TR" sz="1600" dirty="0" smtClean="0"/>
              <a:t> </a:t>
            </a:r>
            <a:r>
              <a:rPr lang="en-US" sz="1600" dirty="0" smtClean="0"/>
              <a:t>which </a:t>
            </a:r>
            <a:r>
              <a:rPr lang="en-US" sz="1600" dirty="0"/>
              <a:t>tools you emphasize, specialized skills will help </a:t>
            </a:r>
            <a:r>
              <a:rPr lang="en-US" sz="1600" dirty="0" smtClean="0"/>
              <a:t>you</a:t>
            </a:r>
            <a:r>
              <a:rPr lang="tr-TR" sz="1600" dirty="0" smtClean="0"/>
              <a:t> </a:t>
            </a:r>
            <a:r>
              <a:rPr lang="en-US" sz="1600" dirty="0" smtClean="0"/>
              <a:t>answer </a:t>
            </a:r>
            <a:r>
              <a:rPr lang="en-US" sz="1600" dirty="0"/>
              <a:t>research questions, whether as part of the </a:t>
            </a:r>
            <a:r>
              <a:rPr lang="en-US" sz="1600" dirty="0" smtClean="0"/>
              <a:t>Academy</a:t>
            </a:r>
            <a:r>
              <a:rPr lang="tr-TR" sz="1600" dirty="0" smtClean="0"/>
              <a:t> </a:t>
            </a:r>
            <a:r>
              <a:rPr lang="en-US" sz="1600" dirty="0" smtClean="0"/>
              <a:t>or </a:t>
            </a:r>
            <a:r>
              <a:rPr lang="en-US" sz="1600" dirty="0"/>
              <a:t>in a private or governmental research organization.</a:t>
            </a:r>
            <a:endParaRPr lang="tr-TR" sz="1600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88640"/>
            <a:ext cx="2981578" cy="2527353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6320" y="290541"/>
            <a:ext cx="3387548" cy="242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5881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Introduction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IR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sz="1800" dirty="0" err="1" smtClean="0"/>
              <a:t>We</a:t>
            </a:r>
            <a:r>
              <a:rPr lang="tr-TR" sz="1800" dirty="0" smtClean="0"/>
              <a:t> </a:t>
            </a:r>
            <a:r>
              <a:rPr lang="tr-TR" sz="1800" dirty="0" err="1" smtClean="0"/>
              <a:t>use</a:t>
            </a:r>
            <a:r>
              <a:rPr lang="tr-TR" sz="1800" dirty="0" smtClean="0"/>
              <a:t>………………</a:t>
            </a:r>
            <a:r>
              <a:rPr lang="tr-TR" sz="1800" dirty="0" err="1" smtClean="0"/>
              <a:t>while</a:t>
            </a:r>
            <a:r>
              <a:rPr lang="tr-TR" sz="1800" dirty="0" smtClean="0"/>
              <a:t> </a:t>
            </a:r>
            <a:r>
              <a:rPr lang="en-US" sz="1800" dirty="0" smtClean="0"/>
              <a:t>studying</a:t>
            </a:r>
            <a:r>
              <a:rPr lang="tr-TR" sz="1800" dirty="0" smtClean="0"/>
              <a:t> IR</a:t>
            </a:r>
            <a:endParaRPr lang="tr-TR" sz="1800" dirty="0" smtClean="0"/>
          </a:p>
          <a:p>
            <a:pPr marL="514350" indent="-514350">
              <a:buAutoNum type="alphaLcParenR"/>
            </a:pPr>
            <a:endParaRPr lang="tr-TR" sz="1800" dirty="0" smtClean="0"/>
          </a:p>
          <a:p>
            <a:pPr marL="514350" indent="-514350">
              <a:buAutoNum type="alphaLcParenR"/>
            </a:pPr>
            <a:r>
              <a:rPr lang="tr-TR" sz="1800" dirty="0" err="1" smtClean="0"/>
              <a:t>Maps</a:t>
            </a:r>
            <a:endParaRPr lang="tr-TR" sz="1800" dirty="0" smtClean="0"/>
          </a:p>
          <a:p>
            <a:pPr marL="514350" indent="-514350">
              <a:buAutoNum type="alphaLcParenR"/>
            </a:pPr>
            <a:r>
              <a:rPr lang="tr-TR" sz="1800" dirty="0" err="1" smtClean="0"/>
              <a:t>Official</a:t>
            </a:r>
            <a:r>
              <a:rPr lang="tr-TR" sz="1800" dirty="0" smtClean="0"/>
              <a:t> </a:t>
            </a:r>
            <a:r>
              <a:rPr lang="tr-TR" sz="1800" dirty="0" err="1" smtClean="0"/>
              <a:t>documents</a:t>
            </a:r>
            <a:r>
              <a:rPr lang="tr-TR" sz="1800" dirty="0" smtClean="0"/>
              <a:t>: </a:t>
            </a:r>
            <a:r>
              <a:rPr lang="tr-TR" sz="1800" dirty="0" err="1" smtClean="0"/>
              <a:t>Constitutions</a:t>
            </a:r>
            <a:r>
              <a:rPr lang="tr-TR" sz="1800" dirty="0" smtClean="0"/>
              <a:t>, </a:t>
            </a:r>
            <a:r>
              <a:rPr lang="tr-TR" sz="1800" dirty="0" err="1" smtClean="0"/>
              <a:t>laws</a:t>
            </a:r>
            <a:r>
              <a:rPr lang="tr-TR" sz="1800" dirty="0" smtClean="0"/>
              <a:t>, </a:t>
            </a:r>
            <a:r>
              <a:rPr lang="tr-TR" sz="1800" dirty="0" err="1" smtClean="0"/>
              <a:t>declarations</a:t>
            </a:r>
            <a:r>
              <a:rPr lang="tr-TR" sz="1800" dirty="0" smtClean="0"/>
              <a:t>, </a:t>
            </a:r>
            <a:r>
              <a:rPr lang="tr-TR" sz="1800" dirty="0" err="1" smtClean="0"/>
              <a:t>agreement</a:t>
            </a:r>
            <a:r>
              <a:rPr lang="tr-TR" sz="1800" dirty="0" smtClean="0"/>
              <a:t>, </a:t>
            </a:r>
          </a:p>
          <a:p>
            <a:pPr marL="514350" indent="-514350">
              <a:buAutoNum type="alphaLcParenR"/>
            </a:pPr>
            <a:r>
              <a:rPr lang="tr-TR" sz="1800" dirty="0" err="1" smtClean="0"/>
              <a:t>History</a:t>
            </a:r>
            <a:r>
              <a:rPr lang="tr-TR" sz="1800" dirty="0" smtClean="0"/>
              <a:t>: </a:t>
            </a:r>
            <a:r>
              <a:rPr lang="tr-TR" sz="1800" dirty="0"/>
              <a:t>M</a:t>
            </a:r>
            <a:r>
              <a:rPr lang="en-US" sz="1800" dirty="0" err="1" smtClean="0"/>
              <a:t>emories</a:t>
            </a:r>
            <a:r>
              <a:rPr lang="en-US" sz="1800" dirty="0" smtClean="0"/>
              <a:t>, relics</a:t>
            </a:r>
            <a:r>
              <a:rPr lang="tr-TR" sz="1800" dirty="0" smtClean="0"/>
              <a:t>, </a:t>
            </a:r>
            <a:r>
              <a:rPr lang="tr-TR" sz="1800" dirty="0" err="1" smtClean="0"/>
              <a:t>diaries</a:t>
            </a:r>
            <a:r>
              <a:rPr lang="tr-TR" sz="1800" dirty="0" smtClean="0"/>
              <a:t>, </a:t>
            </a:r>
            <a:r>
              <a:rPr lang="tr-TR" sz="1800" dirty="0" err="1" smtClean="0"/>
              <a:t>historical</a:t>
            </a:r>
            <a:r>
              <a:rPr lang="tr-TR" sz="1800" dirty="0" smtClean="0"/>
              <a:t> </a:t>
            </a:r>
            <a:r>
              <a:rPr lang="tr-TR" sz="1800" dirty="0" err="1" smtClean="0"/>
              <a:t>remnants</a:t>
            </a:r>
            <a:r>
              <a:rPr lang="tr-TR" sz="1800" dirty="0" smtClean="0"/>
              <a:t> </a:t>
            </a:r>
            <a:r>
              <a:rPr lang="tr-TR" sz="1800" dirty="0" err="1" smtClean="0"/>
              <a:t>and</a:t>
            </a:r>
            <a:r>
              <a:rPr lang="tr-TR" sz="1800" dirty="0" smtClean="0"/>
              <a:t> </a:t>
            </a:r>
            <a:r>
              <a:rPr lang="tr-TR" sz="1800" dirty="0" err="1" smtClean="0"/>
              <a:t>every</a:t>
            </a:r>
            <a:r>
              <a:rPr lang="tr-TR" sz="1800" dirty="0" smtClean="0"/>
              <a:t> </a:t>
            </a:r>
            <a:r>
              <a:rPr lang="tr-TR" sz="1800" dirty="0" err="1" smtClean="0"/>
              <a:t>type</a:t>
            </a:r>
            <a:r>
              <a:rPr lang="tr-TR" sz="1800" dirty="0" smtClean="0"/>
              <a:t> of </a:t>
            </a:r>
            <a:r>
              <a:rPr lang="tr-TR" sz="1800" dirty="0" err="1" smtClean="0"/>
              <a:t>history</a:t>
            </a:r>
            <a:r>
              <a:rPr lang="tr-TR" sz="1800" dirty="0" smtClean="0"/>
              <a:t> </a:t>
            </a:r>
            <a:r>
              <a:rPr lang="tr-TR" sz="1800" dirty="0" err="1" smtClean="0"/>
              <a:t>such</a:t>
            </a:r>
            <a:r>
              <a:rPr lang="tr-TR" sz="1800" dirty="0" smtClean="0"/>
              <a:t> as </a:t>
            </a:r>
            <a:r>
              <a:rPr lang="tr-TR" sz="1800" dirty="0" err="1" smtClean="0"/>
              <a:t>humanity</a:t>
            </a:r>
            <a:r>
              <a:rPr lang="tr-TR" sz="1800" dirty="0" smtClean="0"/>
              <a:t>, art, </a:t>
            </a:r>
            <a:r>
              <a:rPr lang="tr-TR" sz="1800" dirty="0" err="1" smtClean="0"/>
              <a:t>war</a:t>
            </a:r>
            <a:r>
              <a:rPr lang="tr-TR" sz="1800" dirty="0" smtClean="0"/>
              <a:t>, </a:t>
            </a:r>
            <a:r>
              <a:rPr lang="tr-TR" sz="1800" dirty="0" err="1" smtClean="0"/>
              <a:t>national</a:t>
            </a:r>
            <a:r>
              <a:rPr lang="tr-TR" sz="1800" dirty="0" smtClean="0"/>
              <a:t> </a:t>
            </a:r>
            <a:r>
              <a:rPr lang="tr-TR" sz="1800" dirty="0" err="1" smtClean="0"/>
              <a:t>and</a:t>
            </a:r>
            <a:r>
              <a:rPr lang="tr-TR" sz="1800" dirty="0" smtClean="0"/>
              <a:t> </a:t>
            </a:r>
            <a:r>
              <a:rPr lang="tr-TR" sz="1800" dirty="0" err="1" smtClean="0"/>
              <a:t>economy</a:t>
            </a:r>
            <a:r>
              <a:rPr lang="tr-TR" sz="1800" dirty="0" smtClean="0"/>
              <a:t> </a:t>
            </a:r>
            <a:r>
              <a:rPr lang="tr-TR" sz="1800" dirty="0" err="1" smtClean="0"/>
              <a:t>history</a:t>
            </a:r>
            <a:r>
              <a:rPr lang="tr-TR" sz="1800" dirty="0" smtClean="0"/>
              <a:t>. </a:t>
            </a:r>
            <a:endParaRPr lang="en-US" sz="1800" dirty="0" smtClean="0"/>
          </a:p>
          <a:p>
            <a:pPr marL="514350" indent="-514350">
              <a:buAutoNum type="alphaLcParenR"/>
            </a:pPr>
            <a:r>
              <a:rPr lang="tr-TR" sz="1800" dirty="0" err="1" smtClean="0"/>
              <a:t>Economy</a:t>
            </a:r>
            <a:r>
              <a:rPr lang="tr-TR" sz="1800" dirty="0" smtClean="0"/>
              <a:t>: Macro </a:t>
            </a:r>
            <a:r>
              <a:rPr lang="tr-TR" sz="1800" dirty="0" err="1" smtClean="0"/>
              <a:t>and</a:t>
            </a:r>
            <a:r>
              <a:rPr lang="tr-TR" sz="1800" dirty="0" smtClean="0"/>
              <a:t> </a:t>
            </a:r>
            <a:r>
              <a:rPr lang="tr-TR" sz="1800" dirty="0" err="1" smtClean="0"/>
              <a:t>micro</a:t>
            </a:r>
            <a:r>
              <a:rPr lang="tr-TR" sz="1800" dirty="0" smtClean="0"/>
              <a:t> </a:t>
            </a:r>
            <a:r>
              <a:rPr lang="tr-TR" sz="1800" dirty="0" err="1" smtClean="0"/>
              <a:t>level</a:t>
            </a:r>
            <a:endParaRPr lang="tr-TR" sz="1800" dirty="0" smtClean="0"/>
          </a:p>
          <a:p>
            <a:pPr marL="514350" indent="-514350">
              <a:buAutoNum type="alphaLcParenR"/>
            </a:pPr>
            <a:r>
              <a:rPr lang="tr-TR" sz="1800" dirty="0" err="1" smtClean="0"/>
              <a:t>Sociology</a:t>
            </a:r>
            <a:endParaRPr lang="tr-TR" sz="1800" dirty="0" smtClean="0"/>
          </a:p>
          <a:p>
            <a:pPr marL="514350" indent="-514350">
              <a:buAutoNum type="alphaLcParenR"/>
            </a:pPr>
            <a:r>
              <a:rPr lang="tr-TR" sz="1800" dirty="0" err="1" smtClean="0"/>
              <a:t>Religions</a:t>
            </a:r>
            <a:endParaRPr lang="tr-TR" sz="1800" dirty="0" smtClean="0"/>
          </a:p>
          <a:p>
            <a:pPr marL="514350" indent="-514350">
              <a:buAutoNum type="alphaLcParenR"/>
            </a:pPr>
            <a:r>
              <a:rPr lang="tr-TR" sz="1800" dirty="0" err="1" smtClean="0"/>
              <a:t>Books</a:t>
            </a:r>
            <a:r>
              <a:rPr lang="tr-TR" sz="1800" dirty="0" smtClean="0"/>
              <a:t> </a:t>
            </a:r>
            <a:r>
              <a:rPr lang="tr-TR" sz="1800" dirty="0" err="1" smtClean="0"/>
              <a:t>and</a:t>
            </a:r>
            <a:r>
              <a:rPr lang="tr-TR" sz="1800" dirty="0" smtClean="0"/>
              <a:t> </a:t>
            </a:r>
            <a:r>
              <a:rPr lang="tr-TR" sz="1800" dirty="0" err="1" smtClean="0"/>
              <a:t>Academic</a:t>
            </a:r>
            <a:r>
              <a:rPr lang="tr-TR" sz="1800" dirty="0" smtClean="0"/>
              <a:t> </a:t>
            </a:r>
            <a:r>
              <a:rPr lang="tr-TR" sz="1800" dirty="0" err="1"/>
              <a:t>W</a:t>
            </a:r>
            <a:r>
              <a:rPr lang="tr-TR" sz="1800" dirty="0" err="1" smtClean="0"/>
              <a:t>ritings</a:t>
            </a:r>
            <a:endParaRPr lang="tr-TR" sz="1800" dirty="0" smtClean="0"/>
          </a:p>
          <a:p>
            <a:pPr marL="514350" indent="-514350">
              <a:buAutoNum type="alphaLcParenR"/>
            </a:pPr>
            <a:r>
              <a:rPr lang="tr-TR" sz="1800" dirty="0" smtClean="0"/>
              <a:t>Web</a:t>
            </a:r>
          </a:p>
          <a:p>
            <a:pPr marL="514350" indent="-514350">
              <a:buAutoNum type="alphaLcParenR"/>
            </a:pPr>
            <a:r>
              <a:rPr lang="tr-TR" sz="1800" dirty="0" smtClean="0"/>
              <a:t>International </a:t>
            </a:r>
            <a:r>
              <a:rPr lang="en-US" sz="1800" dirty="0" smtClean="0"/>
              <a:t>Magazines</a:t>
            </a:r>
          </a:p>
          <a:p>
            <a:pPr marL="514350" indent="-514350">
              <a:buAutoNum type="alphaLcParenR"/>
            </a:pPr>
            <a:r>
              <a:rPr lang="en-US" sz="1800" dirty="0" smtClean="0"/>
              <a:t>Newspapers</a:t>
            </a:r>
          </a:p>
          <a:p>
            <a:pPr marL="514350" indent="-514350">
              <a:buAutoNum type="alphaLcParenR"/>
            </a:pPr>
            <a:r>
              <a:rPr lang="tr-TR" sz="1800" dirty="0" smtClean="0"/>
              <a:t>Broadcast</a:t>
            </a:r>
          </a:p>
          <a:p>
            <a:pPr marL="514350" indent="-514350">
              <a:buAutoNum type="alphaLcParenR"/>
            </a:pPr>
            <a:r>
              <a:rPr lang="tr-TR" sz="1800" dirty="0" smtClean="0"/>
              <a:t>News </a:t>
            </a:r>
            <a:r>
              <a:rPr lang="en-US" sz="1800" dirty="0" smtClean="0"/>
              <a:t>A</a:t>
            </a:r>
            <a:r>
              <a:rPr lang="en-US" sz="1800" dirty="0" smtClean="0"/>
              <a:t>gencies</a:t>
            </a:r>
          </a:p>
          <a:p>
            <a:pPr marL="514350" indent="-514350">
              <a:buAutoNum type="alphaLcParenR"/>
            </a:pPr>
            <a:endParaRPr lang="tr-TR" sz="1800" dirty="0" smtClean="0"/>
          </a:p>
          <a:p>
            <a:pPr marL="400050" lvl="1" indent="0">
              <a:buNone/>
            </a:pPr>
            <a:endParaRPr lang="tr-TR" sz="1400" dirty="0" smtClean="0"/>
          </a:p>
          <a:p>
            <a:pPr marL="514350" indent="-514350">
              <a:buAutoNum type="alphaLcParenR"/>
            </a:pPr>
            <a:endParaRPr lang="tr-TR" sz="18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b="34450"/>
          <a:stretch/>
        </p:blipFill>
        <p:spPr>
          <a:xfrm>
            <a:off x="5004048" y="3501008"/>
            <a:ext cx="3188310" cy="2722523"/>
          </a:xfrm>
          <a:prstGeom prst="rect">
            <a:avLst/>
          </a:prstGeom>
        </p:spPr>
      </p:pic>
      <p:sp>
        <p:nvSpPr>
          <p:cNvPr id="5" name="Yuvarlatılmış Dikdörtgen 4"/>
          <p:cNvSpPr/>
          <p:nvPr/>
        </p:nvSpPr>
        <p:spPr>
          <a:xfrm>
            <a:off x="457200" y="1417638"/>
            <a:ext cx="6491064" cy="4991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16006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 smtClean="0"/>
              <a:t>RULES</a:t>
            </a:r>
            <a:endParaRPr lang="tr-TR" sz="3200" b="1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323528" y="3861048"/>
            <a:ext cx="8208912" cy="23762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smtClean="0"/>
              <a:t>1. Be prepare  and ready to learn</a:t>
            </a:r>
          </a:p>
          <a:p>
            <a:pPr marL="0" indent="0">
              <a:buNone/>
            </a:pPr>
            <a:r>
              <a:rPr lang="en-GB" sz="2400" dirty="0" smtClean="0"/>
              <a:t>2. </a:t>
            </a:r>
            <a:r>
              <a:rPr lang="tr-TR" sz="2400" dirty="0" smtClean="0"/>
              <a:t>T</a:t>
            </a:r>
            <a:r>
              <a:rPr lang="en-GB" sz="2400" dirty="0" err="1" smtClean="0"/>
              <a:t>ake</a:t>
            </a:r>
            <a:r>
              <a:rPr lang="en-GB" sz="2400" dirty="0" smtClean="0"/>
              <a:t> care for timetable</a:t>
            </a:r>
          </a:p>
          <a:p>
            <a:pPr marL="0" indent="0">
              <a:buNone/>
            </a:pPr>
            <a:r>
              <a:rPr lang="en-GB" sz="2400" dirty="0" smtClean="0"/>
              <a:t>3.</a:t>
            </a:r>
            <a:r>
              <a:rPr lang="tr-TR" sz="2400" dirty="0" smtClean="0"/>
              <a:t> </a:t>
            </a:r>
            <a:r>
              <a:rPr lang="en-GB" sz="2400" dirty="0" smtClean="0"/>
              <a:t>No cellular phone and talking</a:t>
            </a:r>
            <a:r>
              <a:rPr lang="tr-TR" sz="2400" dirty="0" smtClean="0"/>
              <a:t> in </a:t>
            </a:r>
            <a:r>
              <a:rPr lang="en-US" sz="2400" dirty="0" smtClean="0"/>
              <a:t>class</a:t>
            </a:r>
          </a:p>
          <a:p>
            <a:pPr marL="0" indent="0">
              <a:buNone/>
            </a:pPr>
            <a:r>
              <a:rPr lang="en-GB" sz="2400" dirty="0" smtClean="0"/>
              <a:t>4</a:t>
            </a:r>
            <a:r>
              <a:rPr lang="en-GB" sz="2400" dirty="0" smtClean="0"/>
              <a:t>. Listen and participate to lesson</a:t>
            </a:r>
          </a:p>
          <a:p>
            <a:pPr marL="0" indent="0">
              <a:buNone/>
            </a:pPr>
            <a:r>
              <a:rPr lang="en-GB" sz="2400" dirty="0" smtClean="0"/>
              <a:t>5. Take a note </a:t>
            </a:r>
            <a:r>
              <a:rPr lang="tr-TR" sz="2400" dirty="0" err="1" smtClean="0"/>
              <a:t>for</a:t>
            </a:r>
            <a:r>
              <a:rPr lang="tr-TR" sz="2400" dirty="0" smtClean="0"/>
              <a:t> </a:t>
            </a:r>
            <a:r>
              <a:rPr lang="en-US" sz="2400" dirty="0" smtClean="0"/>
              <a:t>remembering</a:t>
            </a:r>
          </a:p>
          <a:p>
            <a:pPr marL="0" indent="0"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6</a:t>
            </a:r>
            <a:r>
              <a:rPr lang="tr-TR" sz="2400" dirty="0" smtClean="0">
                <a:solidFill>
                  <a:schemeClr val="bg1"/>
                </a:solidFill>
              </a:rPr>
              <a:t>. </a:t>
            </a:r>
            <a:r>
              <a:rPr lang="tr-TR" sz="2400" dirty="0" err="1" smtClean="0">
                <a:solidFill>
                  <a:schemeClr val="bg1"/>
                </a:solidFill>
              </a:rPr>
              <a:t>You</a:t>
            </a:r>
            <a:r>
              <a:rPr lang="tr-TR" sz="2400" dirty="0" smtClean="0">
                <a:solidFill>
                  <a:schemeClr val="bg1"/>
                </a:solidFill>
              </a:rPr>
              <a:t> can </a:t>
            </a:r>
            <a:r>
              <a:rPr lang="tr-TR" sz="2400" dirty="0" err="1" smtClean="0">
                <a:solidFill>
                  <a:schemeClr val="bg1"/>
                </a:solidFill>
              </a:rPr>
              <a:t>drink</a:t>
            </a:r>
            <a:endParaRPr lang="tr-TR" sz="24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7. </a:t>
            </a:r>
            <a:r>
              <a:rPr lang="tr-TR" sz="2400" dirty="0" err="1" smtClean="0">
                <a:solidFill>
                  <a:schemeClr val="bg1"/>
                </a:solidFill>
              </a:rPr>
              <a:t>You</a:t>
            </a:r>
            <a:r>
              <a:rPr lang="tr-TR" sz="2400" dirty="0" smtClean="0">
                <a:solidFill>
                  <a:schemeClr val="bg1"/>
                </a:solidFill>
              </a:rPr>
              <a:t> can </a:t>
            </a:r>
            <a:r>
              <a:rPr lang="tr-TR" sz="2400" dirty="0" err="1" smtClean="0">
                <a:solidFill>
                  <a:schemeClr val="bg1"/>
                </a:solidFill>
              </a:rPr>
              <a:t>discuss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err="1" smtClean="0">
                <a:solidFill>
                  <a:schemeClr val="bg1"/>
                </a:solidFill>
              </a:rPr>
              <a:t>with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err="1" smtClean="0">
                <a:solidFill>
                  <a:schemeClr val="bg1"/>
                </a:solidFill>
              </a:rPr>
              <a:t>class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err="1" smtClean="0">
                <a:solidFill>
                  <a:schemeClr val="bg1"/>
                </a:solidFill>
              </a:rPr>
              <a:t>via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err="1" smtClean="0">
                <a:solidFill>
                  <a:schemeClr val="bg1"/>
                </a:solidFill>
              </a:rPr>
              <a:t>supervising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err="1" smtClean="0">
                <a:solidFill>
                  <a:schemeClr val="bg1"/>
                </a:solidFill>
              </a:rPr>
              <a:t>professor</a:t>
            </a:r>
            <a:endParaRPr lang="tr-TR" sz="24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8. Ask </a:t>
            </a:r>
            <a:r>
              <a:rPr lang="tr-TR" sz="2400" dirty="0" err="1" smtClean="0">
                <a:solidFill>
                  <a:schemeClr val="bg1"/>
                </a:solidFill>
              </a:rPr>
              <a:t>and</a:t>
            </a:r>
            <a:r>
              <a:rPr lang="tr-TR" sz="2400" dirty="0" smtClean="0">
                <a:solidFill>
                  <a:schemeClr val="bg1"/>
                </a:solidFill>
              </a:rPr>
              <a:t> say </a:t>
            </a:r>
            <a:r>
              <a:rPr lang="tr-TR" sz="2400" dirty="0" err="1" smtClean="0">
                <a:solidFill>
                  <a:schemeClr val="bg1"/>
                </a:solidFill>
              </a:rPr>
              <a:t>anything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err="1" smtClean="0">
                <a:solidFill>
                  <a:schemeClr val="bg1"/>
                </a:solidFill>
              </a:rPr>
              <a:t>about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err="1" smtClean="0">
                <a:solidFill>
                  <a:schemeClr val="bg1"/>
                </a:solidFill>
              </a:rPr>
              <a:t>course</a:t>
            </a:r>
            <a:endParaRPr lang="tr-TR" sz="24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9. </a:t>
            </a:r>
            <a:r>
              <a:rPr lang="tr-TR" sz="2400" dirty="0" err="1" smtClean="0">
                <a:solidFill>
                  <a:schemeClr val="bg1"/>
                </a:solidFill>
              </a:rPr>
              <a:t>If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err="1" smtClean="0">
                <a:solidFill>
                  <a:schemeClr val="bg1"/>
                </a:solidFill>
              </a:rPr>
              <a:t>you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err="1" smtClean="0">
                <a:solidFill>
                  <a:schemeClr val="bg1"/>
                </a:solidFill>
              </a:rPr>
              <a:t>need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err="1" smtClean="0">
                <a:solidFill>
                  <a:schemeClr val="bg1"/>
                </a:solidFill>
              </a:rPr>
              <a:t>you</a:t>
            </a:r>
            <a:r>
              <a:rPr lang="tr-TR" sz="2400" dirty="0" smtClean="0">
                <a:solidFill>
                  <a:schemeClr val="bg1"/>
                </a:solidFill>
              </a:rPr>
              <a:t> can </a:t>
            </a:r>
            <a:r>
              <a:rPr lang="tr-TR" sz="2400" dirty="0" err="1" smtClean="0">
                <a:solidFill>
                  <a:schemeClr val="bg1"/>
                </a:solidFill>
              </a:rPr>
              <a:t>out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err="1" smtClean="0">
                <a:solidFill>
                  <a:schemeClr val="bg1"/>
                </a:solidFill>
              </a:rPr>
              <a:t>by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err="1" smtClean="0">
                <a:solidFill>
                  <a:schemeClr val="bg1"/>
                </a:solidFill>
              </a:rPr>
              <a:t>permission</a:t>
            </a:r>
            <a:endParaRPr lang="en-GB" sz="2400" dirty="0" smtClean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3412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052736"/>
            <a:ext cx="8641777" cy="446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5334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7443"/>
            <a:ext cx="9108504" cy="573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920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 smtClean="0"/>
              <a:t>International </a:t>
            </a:r>
            <a:r>
              <a:rPr lang="en-US" sz="3600" b="1" dirty="0" smtClean="0"/>
              <a:t>Magazines</a:t>
            </a:r>
            <a:endParaRPr lang="en-US" sz="36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000" dirty="0" err="1" smtClean="0"/>
              <a:t>Foreign</a:t>
            </a:r>
            <a:r>
              <a:rPr lang="tr-TR" sz="2000" dirty="0" smtClean="0"/>
              <a:t> </a:t>
            </a:r>
            <a:r>
              <a:rPr lang="tr-TR" sz="2000" dirty="0" err="1" smtClean="0"/>
              <a:t>Policy</a:t>
            </a:r>
            <a:endParaRPr lang="tr-TR" sz="2000" dirty="0" smtClean="0"/>
          </a:p>
          <a:p>
            <a:r>
              <a:rPr lang="tr-TR" sz="2000" dirty="0" err="1" smtClean="0"/>
              <a:t>Foreign</a:t>
            </a:r>
            <a:r>
              <a:rPr lang="tr-TR" sz="2000" dirty="0" smtClean="0"/>
              <a:t> </a:t>
            </a:r>
            <a:r>
              <a:rPr lang="tr-TR" sz="2000" dirty="0" err="1" smtClean="0"/>
              <a:t>Affairs</a:t>
            </a:r>
            <a:endParaRPr lang="tr-TR" sz="2000" dirty="0" smtClean="0"/>
          </a:p>
          <a:p>
            <a:r>
              <a:rPr lang="tr-TR" sz="2000" dirty="0" smtClean="0"/>
              <a:t>Times</a:t>
            </a:r>
          </a:p>
          <a:p>
            <a:r>
              <a:rPr lang="tr-TR" sz="2000" dirty="0" smtClean="0"/>
              <a:t>Newsweek</a:t>
            </a:r>
            <a:endParaRPr lang="tr-TR" sz="20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8" y="1124744"/>
            <a:ext cx="2077879" cy="1948012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083" y="3356992"/>
            <a:ext cx="2308547" cy="3295451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36" y="2924944"/>
            <a:ext cx="2050149" cy="2726432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7005" y="4221088"/>
            <a:ext cx="1731932" cy="230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149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 err="1" smtClean="0"/>
              <a:t>Newspaper</a:t>
            </a:r>
            <a:endParaRPr lang="tr-TR" sz="32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000" dirty="0" smtClean="0"/>
              <a:t>Financial Times</a:t>
            </a:r>
          </a:p>
          <a:p>
            <a:r>
              <a:rPr lang="tr-TR" sz="2000" dirty="0" err="1" smtClean="0"/>
              <a:t>The</a:t>
            </a:r>
            <a:r>
              <a:rPr lang="tr-TR" sz="2000" dirty="0" smtClean="0"/>
              <a:t> New York Time</a:t>
            </a:r>
          </a:p>
          <a:p>
            <a:r>
              <a:rPr lang="tr-TR" sz="2000" dirty="0" err="1" smtClean="0"/>
              <a:t>The</a:t>
            </a:r>
            <a:r>
              <a:rPr lang="tr-TR" sz="2000" dirty="0" smtClean="0"/>
              <a:t> Wall Street Journal</a:t>
            </a:r>
          </a:p>
          <a:p>
            <a:r>
              <a:rPr lang="tr-TR" sz="2000" dirty="0" err="1" smtClean="0"/>
              <a:t>Russia</a:t>
            </a:r>
            <a:r>
              <a:rPr lang="tr-TR" sz="2000" dirty="0" smtClean="0"/>
              <a:t> Beyond</a:t>
            </a:r>
            <a:endParaRPr lang="tr-TR" sz="20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216" y="1196752"/>
            <a:ext cx="2016224" cy="150198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8954" y="2996952"/>
            <a:ext cx="3443486" cy="2329657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3429000"/>
            <a:ext cx="2353538" cy="1610866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0413" y="2636912"/>
            <a:ext cx="1712186" cy="307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8489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 smtClean="0"/>
              <a:t>International Broadcast</a:t>
            </a:r>
            <a:endParaRPr lang="tr-TR" sz="36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000" dirty="0" smtClean="0"/>
              <a:t>BBC</a:t>
            </a:r>
          </a:p>
          <a:p>
            <a:r>
              <a:rPr lang="tr-TR" sz="2000" dirty="0" smtClean="0"/>
              <a:t>CNN International</a:t>
            </a:r>
          </a:p>
          <a:p>
            <a:r>
              <a:rPr lang="tr-TR" sz="2000" dirty="0" smtClean="0"/>
              <a:t>Al </a:t>
            </a:r>
            <a:r>
              <a:rPr lang="tr-TR" sz="2000" dirty="0" err="1" smtClean="0"/>
              <a:t>Cezira</a:t>
            </a:r>
            <a:endParaRPr lang="tr-TR" sz="2000" dirty="0" smtClean="0"/>
          </a:p>
          <a:p>
            <a:r>
              <a:rPr lang="tr-TR" sz="2000" dirty="0" err="1" smtClean="0"/>
              <a:t>VoA</a:t>
            </a:r>
            <a:endParaRPr lang="tr-TR" sz="2000" dirty="0" smtClean="0"/>
          </a:p>
          <a:p>
            <a:r>
              <a:rPr lang="tr-TR" sz="2000" dirty="0" smtClean="0"/>
              <a:t>Voice of </a:t>
            </a:r>
            <a:r>
              <a:rPr lang="tr-TR" sz="2000" dirty="0" err="1" smtClean="0"/>
              <a:t>Turkey</a:t>
            </a:r>
            <a:r>
              <a:rPr lang="tr-TR" sz="2000" dirty="0" smtClean="0"/>
              <a:t>, TRT</a:t>
            </a:r>
          </a:p>
          <a:p>
            <a:r>
              <a:rPr lang="tr-TR" sz="2000" dirty="0" err="1"/>
              <a:t>Deutsche</a:t>
            </a:r>
            <a:r>
              <a:rPr lang="tr-TR" sz="2000" dirty="0"/>
              <a:t> </a:t>
            </a:r>
            <a:r>
              <a:rPr lang="tr-TR" sz="2000" dirty="0" err="1"/>
              <a:t>Welle</a:t>
            </a:r>
            <a:r>
              <a:rPr lang="tr-TR" sz="2000" dirty="0"/>
              <a:t> (DW)</a:t>
            </a:r>
            <a:endParaRPr lang="tr-TR" sz="2000" dirty="0" smtClean="0"/>
          </a:p>
          <a:p>
            <a:r>
              <a:rPr lang="tr-TR" sz="2000" dirty="0"/>
              <a:t>France 24 </a:t>
            </a:r>
            <a:endParaRPr lang="tr-TR" sz="2000" dirty="0" smtClean="0"/>
          </a:p>
          <a:p>
            <a:r>
              <a:rPr lang="tr-TR" sz="2000" dirty="0" err="1" smtClean="0"/>
              <a:t>Russia</a:t>
            </a:r>
            <a:r>
              <a:rPr lang="tr-TR" sz="2000" dirty="0" smtClean="0"/>
              <a:t> </a:t>
            </a:r>
            <a:r>
              <a:rPr lang="tr-TR" sz="2000" dirty="0" err="1" smtClean="0"/>
              <a:t>Today</a:t>
            </a:r>
            <a:endParaRPr lang="tr-TR" sz="2000" dirty="0" smtClean="0"/>
          </a:p>
          <a:p>
            <a:r>
              <a:rPr lang="tr-TR" sz="2000" dirty="0" err="1" smtClean="0"/>
              <a:t>Sky</a:t>
            </a:r>
            <a:r>
              <a:rPr lang="tr-TR" sz="2000" dirty="0" smtClean="0"/>
              <a:t> News</a:t>
            </a:r>
            <a:endParaRPr lang="tr-TR" sz="20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6116" y="3665114"/>
            <a:ext cx="2188501" cy="1231032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538" y="2501595"/>
            <a:ext cx="2038927" cy="968546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1390435"/>
            <a:ext cx="1619672" cy="1824143"/>
          </a:xfrm>
          <a:prstGeom prst="rect">
            <a:avLst/>
          </a:prstGeom>
        </p:spPr>
      </p:pic>
      <p:pic>
        <p:nvPicPr>
          <p:cNvPr id="15362" name="Picture 2" descr="voa ile ilgili gÃ¶rsel sonuc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735" y="3749475"/>
            <a:ext cx="1824137" cy="102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8348" y="1358595"/>
            <a:ext cx="2401465" cy="1034231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7544" y="5208586"/>
            <a:ext cx="1749574" cy="984760"/>
          </a:xfrm>
          <a:prstGeom prst="rect">
            <a:avLst/>
          </a:prstGeom>
        </p:spPr>
      </p:pic>
      <p:pic>
        <p:nvPicPr>
          <p:cNvPr id="15364" name="Picture 4" descr="france 24 logo ile ilgili gÃ¶rsel sonucu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009485"/>
            <a:ext cx="1382962" cy="138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5254" y="5009485"/>
            <a:ext cx="1746481" cy="984039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5750" y="5009485"/>
            <a:ext cx="2071687" cy="112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5420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 smtClean="0"/>
              <a:t>News </a:t>
            </a:r>
            <a:r>
              <a:rPr lang="tr-TR" sz="3600" b="1" dirty="0" err="1" smtClean="0"/>
              <a:t>Agency</a:t>
            </a:r>
            <a:endParaRPr lang="tr-TR" sz="36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0149" y="1628800"/>
            <a:ext cx="8229600" cy="4525963"/>
          </a:xfrm>
        </p:spPr>
        <p:txBody>
          <a:bodyPr/>
          <a:lstStyle/>
          <a:p>
            <a:r>
              <a:rPr lang="tr-TR" sz="2000" dirty="0" err="1"/>
              <a:t>Associated</a:t>
            </a:r>
            <a:r>
              <a:rPr lang="tr-TR" sz="2000" dirty="0"/>
              <a:t> Press</a:t>
            </a:r>
          </a:p>
          <a:p>
            <a:r>
              <a:rPr lang="tr-TR" sz="2000" dirty="0" err="1" smtClean="0"/>
              <a:t>Agence</a:t>
            </a:r>
            <a:r>
              <a:rPr lang="tr-TR" sz="2000" dirty="0" smtClean="0"/>
              <a:t> </a:t>
            </a:r>
            <a:r>
              <a:rPr lang="tr-TR" sz="2000" dirty="0"/>
              <a:t>France-Presse</a:t>
            </a:r>
          </a:p>
          <a:p>
            <a:r>
              <a:rPr lang="tr-TR" sz="2000" dirty="0"/>
              <a:t>Fars News </a:t>
            </a:r>
            <a:r>
              <a:rPr lang="tr-TR" sz="2000" dirty="0" err="1"/>
              <a:t>Agency</a:t>
            </a:r>
            <a:endParaRPr lang="tr-TR" sz="2000" dirty="0"/>
          </a:p>
          <a:p>
            <a:r>
              <a:rPr lang="tr-TR" sz="2000" dirty="0"/>
              <a:t>Anadolu </a:t>
            </a:r>
            <a:r>
              <a:rPr lang="tr-TR" sz="2000" dirty="0" err="1"/>
              <a:t>Agency</a:t>
            </a:r>
            <a:endParaRPr lang="tr-TR" sz="2000" dirty="0"/>
          </a:p>
          <a:p>
            <a:r>
              <a:rPr lang="tr-TR" sz="2000" dirty="0"/>
              <a:t>Reuters</a:t>
            </a:r>
          </a:p>
          <a:p>
            <a:r>
              <a:rPr lang="tr-TR" sz="2000" dirty="0"/>
              <a:t>Interfax</a:t>
            </a:r>
          </a:p>
          <a:p>
            <a:r>
              <a:rPr lang="tr-TR" sz="2000" dirty="0" err="1"/>
              <a:t>Jiji</a:t>
            </a:r>
            <a:r>
              <a:rPr lang="tr-TR" sz="2000" dirty="0"/>
              <a:t> Press</a:t>
            </a: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296" y="1417638"/>
            <a:ext cx="912143" cy="912143"/>
          </a:xfrm>
          <a:prstGeom prst="rect">
            <a:avLst/>
          </a:prstGeom>
        </p:spPr>
      </p:pic>
      <p:pic>
        <p:nvPicPr>
          <p:cNvPr id="16386" name="Picture 2" descr="Associated Press ile ilgili gÃ¶rsel sonuc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302" y="2617825"/>
            <a:ext cx="2261506" cy="47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 descr="fars news agency ile ilgili gÃ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240" y="3487825"/>
            <a:ext cx="2143125" cy="2143125"/>
          </a:xfrm>
          <a:prstGeom prst="rect">
            <a:avLst/>
          </a:prstGeom>
        </p:spPr>
      </p:pic>
      <p:pic>
        <p:nvPicPr>
          <p:cNvPr id="16392" name="Picture 8" descr="reuters ile ilgili gÃ¶rsel sonuc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429" y="1041807"/>
            <a:ext cx="4135487" cy="181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Interfax ile ilgili gÃ¶rsel sonuc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700" y="2688134"/>
            <a:ext cx="2845538" cy="96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Jiji Press ile ilgili gÃ¶rsel sonuc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013176"/>
            <a:ext cx="4513360" cy="82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368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 smtClean="0">
                <a:latin typeface="Aurora BdCn BT" panose="020B0706020207050204" pitchFamily="34" charset="0"/>
              </a:rPr>
              <a:t>ABOUT DISCIPLINE</a:t>
            </a:r>
            <a:endParaRPr lang="tr-TR" sz="3200" b="1" dirty="0">
              <a:latin typeface="Aurora BdCn BT" panose="020B070602020705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51520" y="1628800"/>
            <a:ext cx="8784976" cy="3129211"/>
          </a:xfrm>
        </p:spPr>
        <p:txBody>
          <a:bodyPr/>
          <a:lstStyle/>
          <a:p>
            <a:r>
              <a:rPr lang="tr-TR" sz="2800" dirty="0" smtClean="0"/>
              <a:t>«</a:t>
            </a:r>
            <a:r>
              <a:rPr lang="tr-TR" sz="2800" b="1" dirty="0" smtClean="0"/>
              <a:t>I</a:t>
            </a:r>
            <a:r>
              <a:rPr lang="tr-TR" sz="2800" dirty="0" smtClean="0"/>
              <a:t>nternational </a:t>
            </a:r>
            <a:r>
              <a:rPr lang="tr-TR" sz="2800" b="1" dirty="0" err="1" smtClean="0"/>
              <a:t>r</a:t>
            </a:r>
            <a:r>
              <a:rPr lang="tr-TR" sz="2800" dirty="0" err="1" smtClean="0"/>
              <a:t>elations</a:t>
            </a:r>
            <a:r>
              <a:rPr lang="tr-TR" sz="2800" dirty="0" smtClean="0"/>
              <a:t>» is a </a:t>
            </a:r>
            <a:r>
              <a:rPr lang="tr-TR" sz="2800" dirty="0" err="1" smtClean="0"/>
              <a:t>term</a:t>
            </a:r>
            <a:r>
              <a:rPr lang="tr-TR" sz="2800" dirty="0" smtClean="0"/>
              <a:t> </a:t>
            </a:r>
            <a:r>
              <a:rPr lang="tr-TR" sz="2800" dirty="0" err="1" smtClean="0"/>
              <a:t>which</a:t>
            </a:r>
            <a:r>
              <a:rPr lang="tr-TR" sz="2800" dirty="0" smtClean="0"/>
              <a:t> </a:t>
            </a:r>
            <a:r>
              <a:rPr lang="tr-TR" sz="2800" dirty="0" err="1" smtClean="0"/>
              <a:t>refers</a:t>
            </a:r>
            <a:r>
              <a:rPr lang="tr-TR" sz="2800" dirty="0" smtClean="0"/>
              <a:t> </a:t>
            </a:r>
            <a:r>
              <a:rPr lang="tr-TR" sz="2800" dirty="0" err="1" smtClean="0"/>
              <a:t>to</a:t>
            </a:r>
            <a:r>
              <a:rPr lang="tr-TR" sz="2800" dirty="0" smtClean="0"/>
              <a:t> </a:t>
            </a:r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relations</a:t>
            </a:r>
            <a:r>
              <a:rPr lang="tr-TR" sz="2800" dirty="0" smtClean="0"/>
              <a:t> </a:t>
            </a:r>
            <a:r>
              <a:rPr lang="tr-TR" sz="2800" dirty="0" err="1" smtClean="0"/>
              <a:t>between</a:t>
            </a:r>
            <a:r>
              <a:rPr lang="tr-TR" sz="2800" dirty="0" smtClean="0"/>
              <a:t> </a:t>
            </a:r>
            <a:r>
              <a:rPr lang="tr-TR" sz="2800" dirty="0" err="1" smtClean="0"/>
              <a:t>states</a:t>
            </a:r>
            <a:r>
              <a:rPr lang="tr-TR" sz="2800" dirty="0" smtClean="0"/>
              <a:t>. </a:t>
            </a:r>
          </a:p>
          <a:p>
            <a:r>
              <a:rPr lang="tr-TR" sz="2800" dirty="0" smtClean="0"/>
              <a:t>«</a:t>
            </a:r>
            <a:r>
              <a:rPr lang="tr-TR" sz="2800" b="1" dirty="0" smtClean="0"/>
              <a:t>I</a:t>
            </a:r>
            <a:r>
              <a:rPr lang="tr-TR" sz="2800" dirty="0" smtClean="0"/>
              <a:t>nternational </a:t>
            </a:r>
            <a:r>
              <a:rPr lang="tr-TR" sz="2800" b="1" dirty="0" err="1" smtClean="0"/>
              <a:t>R</a:t>
            </a:r>
            <a:r>
              <a:rPr lang="tr-TR" sz="2800" dirty="0" err="1" smtClean="0"/>
              <a:t>elations</a:t>
            </a:r>
            <a:r>
              <a:rPr lang="tr-TR" sz="2800" dirty="0" smtClean="0"/>
              <a:t>» is a </a:t>
            </a:r>
            <a:r>
              <a:rPr lang="tr-TR" sz="2800" dirty="0" err="1" smtClean="0"/>
              <a:t>term</a:t>
            </a:r>
            <a:r>
              <a:rPr lang="tr-TR" sz="2800" dirty="0" smtClean="0"/>
              <a:t> </a:t>
            </a:r>
            <a:r>
              <a:rPr lang="tr-TR" sz="2800" dirty="0" err="1" smtClean="0"/>
              <a:t>which</a:t>
            </a:r>
            <a:r>
              <a:rPr lang="tr-TR" sz="2800" dirty="0" smtClean="0"/>
              <a:t> </a:t>
            </a:r>
            <a:r>
              <a:rPr lang="tr-TR" sz="2800" dirty="0" err="1" smtClean="0"/>
              <a:t>refers</a:t>
            </a:r>
            <a:r>
              <a:rPr lang="tr-TR" sz="2800" dirty="0" smtClean="0"/>
              <a:t> </a:t>
            </a:r>
            <a:r>
              <a:rPr lang="tr-TR" sz="2800" dirty="0" err="1" smtClean="0"/>
              <a:t>to</a:t>
            </a:r>
            <a:r>
              <a:rPr lang="tr-TR" sz="2800" dirty="0" smtClean="0"/>
              <a:t> an </a:t>
            </a:r>
            <a:r>
              <a:rPr lang="tr-TR" sz="2800" dirty="0" err="1" smtClean="0"/>
              <a:t>academic</a:t>
            </a:r>
            <a:r>
              <a:rPr lang="tr-TR" sz="2800" dirty="0" smtClean="0"/>
              <a:t> </a:t>
            </a:r>
            <a:r>
              <a:rPr lang="tr-TR" sz="2800" dirty="0" err="1" smtClean="0"/>
              <a:t>discipline</a:t>
            </a:r>
            <a:r>
              <a:rPr lang="tr-TR" sz="2800" dirty="0" smtClean="0"/>
              <a:t>.</a:t>
            </a:r>
          </a:p>
          <a:p>
            <a:endParaRPr lang="tr-T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544752"/>
            <a:ext cx="2532398" cy="1313248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>
            <a:softEdge rad="127000"/>
          </a:effectLst>
        </p:spPr>
      </p:pic>
      <p:pic>
        <p:nvPicPr>
          <p:cNvPr id="1026" name="Picture 2" descr="International Relations ile ilgili gÃ¶rsel sonuc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573016"/>
            <a:ext cx="5814251" cy="262836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nternational Relations ile ilgili gÃ¶rsel sonuc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59" y="3474269"/>
            <a:ext cx="20955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06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tr-TR" sz="3200" b="1" dirty="0" smtClean="0"/>
              <a:t>Main </a:t>
            </a:r>
            <a:r>
              <a:rPr lang="tr-TR" sz="3200" b="1" dirty="0" err="1" smtClean="0"/>
              <a:t>Glossary</a:t>
            </a:r>
            <a:r>
              <a:rPr lang="tr-TR" sz="3200" b="1" dirty="0" smtClean="0"/>
              <a:t> of </a:t>
            </a:r>
            <a:r>
              <a:rPr lang="tr-TR" sz="3200" b="1" dirty="0" err="1" smtClean="0"/>
              <a:t>The</a:t>
            </a:r>
            <a:r>
              <a:rPr lang="tr-TR" sz="3200" b="1" dirty="0" smtClean="0"/>
              <a:t> </a:t>
            </a:r>
            <a:r>
              <a:rPr lang="tr-TR" sz="3200" b="1" dirty="0" err="1" smtClean="0"/>
              <a:t>Field</a:t>
            </a:r>
            <a:r>
              <a:rPr lang="tr-TR" sz="3200" b="1" dirty="0" smtClean="0"/>
              <a:t> (</a:t>
            </a:r>
            <a:r>
              <a:rPr lang="tr-TR" sz="3200" b="1" dirty="0" err="1" smtClean="0"/>
              <a:t>Elementary</a:t>
            </a:r>
            <a:r>
              <a:rPr lang="tr-TR" sz="3200" b="1" dirty="0" smtClean="0"/>
              <a:t>)</a:t>
            </a:r>
            <a:endParaRPr lang="tr-TR" sz="32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688632"/>
          </a:xfrm>
        </p:spPr>
        <p:txBody>
          <a:bodyPr>
            <a:noAutofit/>
          </a:bodyPr>
          <a:lstStyle/>
          <a:p>
            <a:r>
              <a:rPr lang="tr-TR" sz="1800" b="1" dirty="0" smtClean="0"/>
              <a:t>World, Globe: </a:t>
            </a:r>
            <a:r>
              <a:rPr lang="tr-TR" sz="1800" dirty="0" smtClean="0"/>
              <a:t>Dünya</a:t>
            </a:r>
          </a:p>
          <a:p>
            <a:r>
              <a:rPr lang="tr-TR" sz="1800" b="1" dirty="0" err="1" smtClean="0"/>
              <a:t>State</a:t>
            </a:r>
            <a:r>
              <a:rPr lang="tr-TR" sz="1800" b="1" dirty="0" smtClean="0"/>
              <a:t>: </a:t>
            </a:r>
            <a:r>
              <a:rPr lang="tr-TR" sz="1800" dirty="0" smtClean="0"/>
              <a:t>Devlet (organize siyasal topluluk)</a:t>
            </a:r>
          </a:p>
          <a:p>
            <a:r>
              <a:rPr lang="tr-TR" sz="1800" b="1" dirty="0" smtClean="0"/>
              <a:t>Country:</a:t>
            </a:r>
            <a:r>
              <a:rPr lang="tr-TR" sz="1800" dirty="0" smtClean="0"/>
              <a:t> Ülke (</a:t>
            </a:r>
            <a:r>
              <a:rPr lang="tr-TR" sz="1800" dirty="0" err="1" smtClean="0"/>
              <a:t>toprak+halk+yönetim</a:t>
            </a:r>
            <a:r>
              <a:rPr lang="tr-TR" sz="1800" dirty="0" smtClean="0"/>
              <a:t>)</a:t>
            </a:r>
          </a:p>
          <a:p>
            <a:r>
              <a:rPr lang="tr-TR" sz="1800" b="1" dirty="0" err="1" smtClean="0"/>
              <a:t>Territory</a:t>
            </a:r>
            <a:r>
              <a:rPr lang="tr-TR" sz="1800" b="1" dirty="0" smtClean="0"/>
              <a:t>: </a:t>
            </a:r>
            <a:r>
              <a:rPr lang="tr-TR" sz="1800" dirty="0" smtClean="0"/>
              <a:t>Ülke (toprak)</a:t>
            </a:r>
          </a:p>
          <a:p>
            <a:r>
              <a:rPr lang="tr-TR" sz="1800" b="1" dirty="0" err="1" smtClean="0"/>
              <a:t>Republic</a:t>
            </a:r>
            <a:r>
              <a:rPr lang="tr-TR" sz="1800" b="1" dirty="0" smtClean="0"/>
              <a:t>:</a:t>
            </a:r>
            <a:r>
              <a:rPr lang="tr-TR" sz="1800" dirty="0" smtClean="0"/>
              <a:t> Cumhuriyet</a:t>
            </a:r>
          </a:p>
          <a:p>
            <a:r>
              <a:rPr lang="tr-TR" sz="1800" b="1" dirty="0" err="1" smtClean="0"/>
              <a:t>Nation</a:t>
            </a:r>
            <a:r>
              <a:rPr lang="tr-TR" sz="1800" b="1" dirty="0" smtClean="0"/>
              <a:t>: </a:t>
            </a:r>
            <a:r>
              <a:rPr lang="tr-TR" sz="1800" dirty="0" smtClean="0"/>
              <a:t>Ulus</a:t>
            </a:r>
          </a:p>
          <a:p>
            <a:r>
              <a:rPr lang="tr-TR" sz="1800" b="1" dirty="0" err="1" smtClean="0"/>
              <a:t>Power</a:t>
            </a:r>
            <a:r>
              <a:rPr lang="tr-TR" sz="1800" b="1" dirty="0" smtClean="0"/>
              <a:t>:</a:t>
            </a:r>
            <a:r>
              <a:rPr lang="tr-TR" sz="1800" dirty="0" smtClean="0"/>
              <a:t> İktidar</a:t>
            </a:r>
          </a:p>
          <a:p>
            <a:r>
              <a:rPr lang="tr-TR" sz="1800" b="1" dirty="0" err="1" smtClean="0"/>
              <a:t>Goverment</a:t>
            </a:r>
            <a:r>
              <a:rPr lang="tr-TR" sz="1800" b="1" dirty="0" smtClean="0"/>
              <a:t>: </a:t>
            </a:r>
            <a:r>
              <a:rPr lang="tr-TR" sz="1800" dirty="0" smtClean="0"/>
              <a:t>Hükümet</a:t>
            </a:r>
          </a:p>
          <a:p>
            <a:r>
              <a:rPr lang="tr-TR" sz="1800" b="1" dirty="0" err="1" smtClean="0"/>
              <a:t>Parliment</a:t>
            </a:r>
            <a:r>
              <a:rPr lang="tr-TR" sz="1800" b="1" dirty="0" smtClean="0"/>
              <a:t>:</a:t>
            </a:r>
            <a:r>
              <a:rPr lang="tr-TR" sz="1800" dirty="0" smtClean="0"/>
              <a:t> Meclis</a:t>
            </a:r>
          </a:p>
          <a:p>
            <a:r>
              <a:rPr lang="tr-TR" sz="1800" b="1" dirty="0" err="1" smtClean="0"/>
              <a:t>President</a:t>
            </a:r>
            <a:r>
              <a:rPr lang="tr-TR" sz="1800" b="1" dirty="0" smtClean="0"/>
              <a:t>:</a:t>
            </a:r>
            <a:r>
              <a:rPr lang="tr-TR" sz="1800" dirty="0" smtClean="0"/>
              <a:t> Başkan</a:t>
            </a:r>
          </a:p>
          <a:p>
            <a:r>
              <a:rPr lang="tr-TR" sz="1800" b="1" dirty="0" err="1" smtClean="0"/>
              <a:t>Secratery</a:t>
            </a:r>
            <a:r>
              <a:rPr lang="tr-TR" sz="1800" b="1" dirty="0" smtClean="0"/>
              <a:t> of </a:t>
            </a:r>
            <a:r>
              <a:rPr lang="tr-TR" sz="1800" b="1" dirty="0" err="1" smtClean="0"/>
              <a:t>State</a:t>
            </a:r>
            <a:r>
              <a:rPr lang="tr-TR" sz="1800" b="1" dirty="0" smtClean="0"/>
              <a:t>: </a:t>
            </a:r>
            <a:r>
              <a:rPr lang="tr-TR" sz="1800" dirty="0" smtClean="0"/>
              <a:t>Başkan yardımcısı, dış işleri bakanı</a:t>
            </a:r>
          </a:p>
          <a:p>
            <a:r>
              <a:rPr lang="tr-TR" sz="1800" b="1" dirty="0" err="1" smtClean="0"/>
              <a:t>Foreign</a:t>
            </a:r>
            <a:r>
              <a:rPr lang="tr-TR" sz="1800" b="1" dirty="0" smtClean="0"/>
              <a:t> </a:t>
            </a:r>
            <a:r>
              <a:rPr lang="tr-TR" sz="1800" b="1" dirty="0" err="1" smtClean="0"/>
              <a:t>Affair</a:t>
            </a:r>
            <a:r>
              <a:rPr lang="tr-TR" sz="1800" b="1" dirty="0" smtClean="0"/>
              <a:t>/</a:t>
            </a:r>
            <a:r>
              <a:rPr lang="tr-TR" sz="1800" b="1" dirty="0" err="1" smtClean="0"/>
              <a:t>Ministry</a:t>
            </a:r>
            <a:r>
              <a:rPr lang="tr-TR" sz="1800" b="1" dirty="0" smtClean="0"/>
              <a:t> of </a:t>
            </a:r>
            <a:r>
              <a:rPr lang="tr-TR" sz="1800" b="1" dirty="0" err="1" smtClean="0"/>
              <a:t>Foreign</a:t>
            </a:r>
            <a:r>
              <a:rPr lang="tr-TR" sz="1800" b="1" dirty="0" smtClean="0"/>
              <a:t> </a:t>
            </a:r>
            <a:r>
              <a:rPr lang="tr-TR" sz="1800" b="1" dirty="0" err="1" smtClean="0"/>
              <a:t>Affairs</a:t>
            </a:r>
            <a:r>
              <a:rPr lang="tr-TR" sz="1800" b="1" dirty="0" smtClean="0"/>
              <a:t>: </a:t>
            </a:r>
            <a:r>
              <a:rPr lang="tr-TR" sz="1800" dirty="0" smtClean="0"/>
              <a:t>Dış İşleri/Dış İşleri Bakanlığı</a:t>
            </a:r>
          </a:p>
          <a:p>
            <a:r>
              <a:rPr lang="tr-TR" sz="1800" b="1" dirty="0" err="1" smtClean="0"/>
              <a:t>Minister</a:t>
            </a:r>
            <a:r>
              <a:rPr lang="tr-TR" sz="1800" b="1" dirty="0" smtClean="0"/>
              <a:t>, </a:t>
            </a:r>
            <a:r>
              <a:rPr lang="tr-TR" sz="1800" b="1" dirty="0" err="1"/>
              <a:t>S</a:t>
            </a:r>
            <a:r>
              <a:rPr lang="tr-TR" sz="1800" b="1" dirty="0" err="1" smtClean="0"/>
              <a:t>ecretary</a:t>
            </a:r>
            <a:r>
              <a:rPr lang="tr-TR" sz="1800" b="1" dirty="0" smtClean="0"/>
              <a:t> of </a:t>
            </a:r>
            <a:r>
              <a:rPr lang="tr-TR" sz="1800" b="1" dirty="0" err="1" smtClean="0"/>
              <a:t>State</a:t>
            </a:r>
            <a:r>
              <a:rPr lang="tr-TR" sz="1800" b="1" dirty="0" smtClean="0"/>
              <a:t> : </a:t>
            </a:r>
            <a:r>
              <a:rPr lang="tr-TR" sz="1800" dirty="0" smtClean="0"/>
              <a:t>Bakan </a:t>
            </a:r>
          </a:p>
        </p:txBody>
      </p:sp>
      <p:pic>
        <p:nvPicPr>
          <p:cNvPr id="2052" name="Picture 4" descr="Ä°lgili resi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913740"/>
            <a:ext cx="3320873" cy="190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13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6048672"/>
          </a:xfrm>
        </p:spPr>
        <p:txBody>
          <a:bodyPr>
            <a:normAutofit/>
          </a:bodyPr>
          <a:lstStyle/>
          <a:p>
            <a:r>
              <a:rPr lang="tr-TR" sz="1800" b="1" dirty="0" smtClean="0"/>
              <a:t>Prime </a:t>
            </a:r>
            <a:r>
              <a:rPr lang="tr-TR" sz="1800" b="1" dirty="0" err="1" smtClean="0"/>
              <a:t>minister</a:t>
            </a:r>
            <a:r>
              <a:rPr lang="tr-TR" sz="1800" b="1" dirty="0" smtClean="0"/>
              <a:t>, </a:t>
            </a:r>
            <a:r>
              <a:rPr lang="tr-TR" sz="1800" b="1" dirty="0" err="1" smtClean="0"/>
              <a:t>chancellor</a:t>
            </a:r>
            <a:r>
              <a:rPr lang="tr-TR" sz="1800" b="1" dirty="0" smtClean="0"/>
              <a:t>: </a:t>
            </a:r>
            <a:r>
              <a:rPr lang="tr-TR" sz="1800" dirty="0" smtClean="0"/>
              <a:t>Başbakan</a:t>
            </a:r>
          </a:p>
          <a:p>
            <a:r>
              <a:rPr lang="tr-TR" sz="1800" b="1" dirty="0" err="1" smtClean="0"/>
              <a:t>Member</a:t>
            </a:r>
            <a:r>
              <a:rPr lang="tr-TR" sz="1800" b="1" dirty="0" smtClean="0"/>
              <a:t> of </a:t>
            </a:r>
            <a:r>
              <a:rPr lang="tr-TR" sz="1800" b="1" dirty="0" err="1" smtClean="0"/>
              <a:t>Parliment</a:t>
            </a:r>
            <a:r>
              <a:rPr lang="tr-TR" sz="1800" b="1" dirty="0" smtClean="0"/>
              <a:t>, </a:t>
            </a:r>
            <a:r>
              <a:rPr lang="tr-TR" sz="1800" b="1" dirty="0" err="1" smtClean="0"/>
              <a:t>Congressmen</a:t>
            </a:r>
            <a:r>
              <a:rPr lang="tr-TR" sz="1800" b="1" dirty="0" smtClean="0"/>
              <a:t>: </a:t>
            </a:r>
            <a:r>
              <a:rPr lang="tr-TR" sz="1800" dirty="0" smtClean="0"/>
              <a:t>Milletvekili</a:t>
            </a:r>
          </a:p>
          <a:p>
            <a:r>
              <a:rPr lang="tr-TR" sz="1800" b="1" dirty="0" err="1" smtClean="0"/>
              <a:t>Policy</a:t>
            </a:r>
            <a:r>
              <a:rPr lang="tr-TR" sz="1800" b="1" dirty="0" smtClean="0"/>
              <a:t>, </a:t>
            </a:r>
            <a:r>
              <a:rPr lang="tr-TR" sz="1800" b="1" dirty="0" err="1" smtClean="0"/>
              <a:t>Politic</a:t>
            </a:r>
            <a:r>
              <a:rPr lang="tr-TR" sz="1800" b="1" dirty="0" smtClean="0"/>
              <a:t>, </a:t>
            </a:r>
            <a:r>
              <a:rPr lang="tr-TR" sz="1800" b="1" dirty="0" err="1" smtClean="0"/>
              <a:t>Political</a:t>
            </a:r>
            <a:r>
              <a:rPr lang="tr-TR" sz="1800" b="1" dirty="0" smtClean="0"/>
              <a:t>:</a:t>
            </a:r>
            <a:r>
              <a:rPr lang="tr-TR" sz="1800" dirty="0" smtClean="0"/>
              <a:t> Politika, politik/siyasi, Siyasal</a:t>
            </a:r>
          </a:p>
          <a:p>
            <a:r>
              <a:rPr lang="tr-TR" sz="1800" b="1" dirty="0" err="1" smtClean="0"/>
              <a:t>Actors</a:t>
            </a:r>
            <a:r>
              <a:rPr lang="tr-TR" sz="1800" b="1" dirty="0" smtClean="0"/>
              <a:t>:</a:t>
            </a:r>
            <a:r>
              <a:rPr lang="tr-TR" sz="1800" dirty="0" smtClean="0"/>
              <a:t> Aktörler</a:t>
            </a:r>
          </a:p>
          <a:p>
            <a:r>
              <a:rPr lang="tr-TR" sz="1800" b="1" dirty="0" err="1" smtClean="0"/>
              <a:t>Public</a:t>
            </a:r>
            <a:r>
              <a:rPr lang="tr-TR" sz="1800" b="1" dirty="0" smtClean="0"/>
              <a:t>: </a:t>
            </a:r>
            <a:r>
              <a:rPr lang="tr-TR" sz="1800" dirty="0" smtClean="0"/>
              <a:t>Halk, Kamuoyu, kamu</a:t>
            </a:r>
          </a:p>
          <a:p>
            <a:r>
              <a:rPr lang="tr-TR" sz="1800" b="1" dirty="0" smtClean="0"/>
              <a:t>International </a:t>
            </a:r>
            <a:r>
              <a:rPr lang="tr-TR" sz="1800" b="1" dirty="0" err="1" smtClean="0"/>
              <a:t>Organisations</a:t>
            </a:r>
            <a:r>
              <a:rPr lang="tr-TR" sz="1800" b="1" dirty="0" smtClean="0"/>
              <a:t>: </a:t>
            </a:r>
            <a:r>
              <a:rPr lang="tr-TR" sz="1800" dirty="0" smtClean="0"/>
              <a:t>Uluslararası Kuruluşlar</a:t>
            </a:r>
          </a:p>
          <a:p>
            <a:r>
              <a:rPr lang="tr-TR" sz="1800" b="1" dirty="0" smtClean="0"/>
              <a:t>International </a:t>
            </a:r>
            <a:r>
              <a:rPr lang="tr-TR" sz="1800" b="1" dirty="0" err="1"/>
              <a:t>S</a:t>
            </a:r>
            <a:r>
              <a:rPr lang="tr-TR" sz="1800" b="1" dirty="0" err="1" smtClean="0"/>
              <a:t>ystem</a:t>
            </a:r>
            <a:r>
              <a:rPr lang="tr-TR" sz="1800" b="1" dirty="0" smtClean="0"/>
              <a:t>: </a:t>
            </a:r>
            <a:r>
              <a:rPr lang="tr-TR" sz="1800" dirty="0" smtClean="0"/>
              <a:t>Uluslararası Sistem</a:t>
            </a:r>
          </a:p>
          <a:p>
            <a:pPr lvl="1"/>
            <a:r>
              <a:rPr lang="tr-TR" sz="1800" dirty="0" err="1" smtClean="0"/>
              <a:t>Bipolar</a:t>
            </a:r>
            <a:r>
              <a:rPr lang="tr-TR" sz="1800" dirty="0" smtClean="0"/>
              <a:t> </a:t>
            </a:r>
            <a:r>
              <a:rPr lang="tr-TR" sz="1800" dirty="0" err="1" smtClean="0"/>
              <a:t>system</a:t>
            </a:r>
            <a:endParaRPr lang="tr-TR" sz="1800" dirty="0" smtClean="0"/>
          </a:p>
          <a:p>
            <a:pPr lvl="1"/>
            <a:r>
              <a:rPr lang="tr-TR" sz="1800" dirty="0" err="1" smtClean="0"/>
              <a:t>Multipolar</a:t>
            </a:r>
            <a:r>
              <a:rPr lang="tr-TR" sz="1800" dirty="0" smtClean="0"/>
              <a:t> </a:t>
            </a:r>
            <a:r>
              <a:rPr lang="tr-TR" sz="1800" dirty="0" err="1" smtClean="0"/>
              <a:t>system</a:t>
            </a:r>
            <a:endParaRPr lang="tr-TR" sz="1800" dirty="0" smtClean="0"/>
          </a:p>
          <a:p>
            <a:r>
              <a:rPr lang="tr-TR" sz="1800" b="1" dirty="0" smtClean="0"/>
              <a:t>International </a:t>
            </a:r>
            <a:r>
              <a:rPr lang="tr-TR" sz="1800" b="1" dirty="0" err="1" smtClean="0"/>
              <a:t>field</a:t>
            </a:r>
            <a:r>
              <a:rPr lang="tr-TR" sz="1800" b="1" dirty="0" smtClean="0"/>
              <a:t>: </a:t>
            </a:r>
            <a:r>
              <a:rPr lang="tr-TR" sz="1800" dirty="0" smtClean="0"/>
              <a:t>Uluslararası Alan</a:t>
            </a:r>
          </a:p>
          <a:p>
            <a:r>
              <a:rPr lang="tr-TR" sz="1800" b="1" dirty="0" smtClean="0"/>
              <a:t>International </a:t>
            </a:r>
            <a:r>
              <a:rPr lang="tr-TR" sz="1800" b="1" dirty="0" err="1" smtClean="0"/>
              <a:t>laws</a:t>
            </a:r>
            <a:r>
              <a:rPr lang="tr-TR" sz="1800" b="1" dirty="0" smtClean="0"/>
              <a:t>: </a:t>
            </a:r>
            <a:r>
              <a:rPr lang="tr-TR" sz="1800" dirty="0" smtClean="0"/>
              <a:t>Uluslararası Hukuk</a:t>
            </a:r>
          </a:p>
          <a:p>
            <a:r>
              <a:rPr lang="tr-TR" sz="1800" b="1" dirty="0" err="1" smtClean="0"/>
              <a:t>Alliance</a:t>
            </a:r>
            <a:r>
              <a:rPr lang="tr-TR" sz="1800" b="1" dirty="0"/>
              <a:t>/</a:t>
            </a:r>
            <a:r>
              <a:rPr lang="tr-TR" sz="1800" b="1" dirty="0" smtClean="0"/>
              <a:t> </a:t>
            </a:r>
            <a:r>
              <a:rPr lang="tr-TR" sz="1800" b="1" dirty="0" err="1" smtClean="0"/>
              <a:t>allied</a:t>
            </a:r>
            <a:r>
              <a:rPr lang="tr-TR" sz="1800" b="1" dirty="0" smtClean="0"/>
              <a:t>, </a:t>
            </a:r>
            <a:r>
              <a:rPr lang="tr-TR" sz="1800" b="1" dirty="0" err="1" smtClean="0"/>
              <a:t>ally</a:t>
            </a:r>
            <a:r>
              <a:rPr lang="tr-TR" sz="1800" b="1" dirty="0" smtClean="0"/>
              <a:t>: </a:t>
            </a:r>
            <a:r>
              <a:rPr lang="tr-TR" sz="1800" dirty="0" smtClean="0"/>
              <a:t>İttifak/ müttefik</a:t>
            </a:r>
          </a:p>
          <a:p>
            <a:r>
              <a:rPr lang="tr-TR" sz="1800" b="1" dirty="0" err="1" smtClean="0"/>
              <a:t>Anarchy</a:t>
            </a:r>
            <a:r>
              <a:rPr lang="tr-TR" sz="1800" b="1" dirty="0" smtClean="0"/>
              <a:t>:</a:t>
            </a:r>
            <a:r>
              <a:rPr lang="tr-TR" sz="1800" dirty="0" smtClean="0"/>
              <a:t> Herhangi bir otoritenin olmadığı durum</a:t>
            </a:r>
          </a:p>
          <a:p>
            <a:r>
              <a:rPr lang="tr-TR" sz="1800" b="1" dirty="0" err="1" smtClean="0"/>
              <a:t>Dominance</a:t>
            </a:r>
            <a:r>
              <a:rPr lang="tr-TR" sz="1800" b="1" dirty="0" smtClean="0"/>
              <a:t>: </a:t>
            </a:r>
            <a:r>
              <a:rPr lang="tr-TR" sz="1800" dirty="0" smtClean="0"/>
              <a:t>Baskın/üstün güç, egemen</a:t>
            </a:r>
          </a:p>
          <a:p>
            <a:r>
              <a:rPr lang="tr-TR" sz="1800" b="1" dirty="0" err="1" smtClean="0"/>
              <a:t>Hegemony</a:t>
            </a:r>
            <a:r>
              <a:rPr lang="tr-TR" sz="1800" b="1" dirty="0" smtClean="0"/>
              <a:t>: </a:t>
            </a:r>
            <a:r>
              <a:rPr lang="tr-TR" sz="1800" dirty="0" smtClean="0"/>
              <a:t>Egemen, üstün güç</a:t>
            </a:r>
          </a:p>
          <a:p>
            <a:r>
              <a:rPr lang="tr-TR" sz="1800" b="1" dirty="0" err="1" smtClean="0"/>
              <a:t>Sovereignty</a:t>
            </a:r>
            <a:r>
              <a:rPr lang="tr-TR" sz="1800" b="1" dirty="0" smtClean="0"/>
              <a:t>: </a:t>
            </a:r>
            <a:r>
              <a:rPr lang="tr-TR" sz="1800" dirty="0" smtClean="0"/>
              <a:t>Egemenlik</a:t>
            </a:r>
          </a:p>
        </p:txBody>
      </p:sp>
      <p:pic>
        <p:nvPicPr>
          <p:cNvPr id="3074" name="Picture 2" descr="Ä°lgili resi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581128"/>
            <a:ext cx="2349504" cy="91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nternational Relations ile ilgili gÃ¶rsel sonuc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32656"/>
            <a:ext cx="1296144" cy="123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Ä°lgili resi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617" y="1999154"/>
            <a:ext cx="1435454" cy="11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Ä°lgili resi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307" y="3309566"/>
            <a:ext cx="1248073" cy="124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72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548680"/>
            <a:ext cx="8363272" cy="5976664"/>
          </a:xfrm>
        </p:spPr>
        <p:txBody>
          <a:bodyPr>
            <a:normAutofit/>
          </a:bodyPr>
          <a:lstStyle/>
          <a:p>
            <a:r>
              <a:rPr lang="tr-TR" sz="1800" b="1" dirty="0" err="1" smtClean="0"/>
              <a:t>Economy</a:t>
            </a:r>
            <a:r>
              <a:rPr lang="tr-TR" sz="1800" b="1" dirty="0" smtClean="0"/>
              <a:t>, </a:t>
            </a:r>
            <a:r>
              <a:rPr lang="tr-TR" sz="1800" b="1" dirty="0" err="1" smtClean="0"/>
              <a:t>economic</a:t>
            </a:r>
            <a:r>
              <a:rPr lang="tr-TR" sz="1800" b="1" dirty="0" smtClean="0"/>
              <a:t>:</a:t>
            </a:r>
            <a:r>
              <a:rPr lang="tr-TR" sz="1800" dirty="0" smtClean="0"/>
              <a:t> Ekonomi (isim), ekonomik (sıfat)</a:t>
            </a:r>
          </a:p>
          <a:p>
            <a:r>
              <a:rPr lang="tr-TR" sz="1800" b="1" dirty="0" smtClean="0"/>
              <a:t>Development:</a:t>
            </a:r>
            <a:r>
              <a:rPr lang="tr-TR" sz="1800" dirty="0" smtClean="0"/>
              <a:t> Gelişme, kalkınma</a:t>
            </a:r>
          </a:p>
          <a:p>
            <a:r>
              <a:rPr lang="tr-TR" sz="1800" b="1" dirty="0" err="1" smtClean="0"/>
              <a:t>Growing</a:t>
            </a:r>
            <a:r>
              <a:rPr lang="tr-TR" sz="1800" b="1" dirty="0" smtClean="0"/>
              <a:t>, </a:t>
            </a:r>
            <a:r>
              <a:rPr lang="tr-TR" sz="1800" b="1" dirty="0" err="1" smtClean="0"/>
              <a:t>growth</a:t>
            </a:r>
            <a:r>
              <a:rPr lang="tr-TR" sz="1800" b="1" dirty="0" smtClean="0"/>
              <a:t>: </a:t>
            </a:r>
            <a:r>
              <a:rPr lang="tr-TR" sz="1800" dirty="0" smtClean="0"/>
              <a:t>Büyüme</a:t>
            </a:r>
          </a:p>
          <a:p>
            <a:r>
              <a:rPr lang="tr-TR" sz="1800" b="1" dirty="0" err="1" smtClean="0"/>
              <a:t>War</a:t>
            </a:r>
            <a:r>
              <a:rPr lang="tr-TR" sz="1800" b="1" dirty="0" smtClean="0"/>
              <a:t>:</a:t>
            </a:r>
            <a:r>
              <a:rPr lang="tr-TR" sz="1800" dirty="0" smtClean="0"/>
              <a:t> savaş</a:t>
            </a:r>
          </a:p>
          <a:p>
            <a:r>
              <a:rPr lang="tr-TR" sz="1800" b="1" dirty="0" err="1" smtClean="0"/>
              <a:t>Cold</a:t>
            </a:r>
            <a:r>
              <a:rPr lang="tr-TR" sz="1800" b="1" dirty="0" smtClean="0"/>
              <a:t> </a:t>
            </a:r>
            <a:r>
              <a:rPr lang="tr-TR" sz="1800" b="1" dirty="0" err="1" smtClean="0"/>
              <a:t>War</a:t>
            </a:r>
            <a:r>
              <a:rPr lang="tr-TR" sz="1800" b="1" dirty="0" smtClean="0"/>
              <a:t>: </a:t>
            </a:r>
            <a:r>
              <a:rPr lang="tr-TR" sz="1800" dirty="0" smtClean="0"/>
              <a:t>Soğuk Savaş</a:t>
            </a:r>
          </a:p>
          <a:p>
            <a:r>
              <a:rPr lang="tr-TR" sz="1800" b="1" dirty="0" smtClean="0"/>
              <a:t>Second World </a:t>
            </a:r>
            <a:r>
              <a:rPr lang="tr-TR" sz="1800" b="1" dirty="0" err="1" smtClean="0"/>
              <a:t>War</a:t>
            </a:r>
            <a:r>
              <a:rPr lang="tr-TR" sz="1800" b="1" dirty="0" smtClean="0"/>
              <a:t>: </a:t>
            </a:r>
            <a:r>
              <a:rPr lang="tr-TR" sz="1800" dirty="0" smtClean="0"/>
              <a:t>İkinci Dünya Savaşı</a:t>
            </a:r>
          </a:p>
          <a:p>
            <a:r>
              <a:rPr lang="tr-TR" sz="1800" b="1" dirty="0" smtClean="0"/>
              <a:t>Great </a:t>
            </a:r>
            <a:r>
              <a:rPr lang="tr-TR" sz="1800" b="1" dirty="0" err="1" smtClean="0"/>
              <a:t>War</a:t>
            </a:r>
            <a:r>
              <a:rPr lang="tr-TR" sz="1800" b="1" dirty="0" smtClean="0"/>
              <a:t>: </a:t>
            </a:r>
            <a:r>
              <a:rPr lang="tr-TR" sz="1800" dirty="0" smtClean="0"/>
              <a:t>Birinci Dünya Savaşı</a:t>
            </a:r>
          </a:p>
          <a:p>
            <a:r>
              <a:rPr lang="tr-TR" sz="1800" b="1" dirty="0" err="1" smtClean="0"/>
              <a:t>Conflict</a:t>
            </a:r>
            <a:r>
              <a:rPr lang="tr-TR" sz="1800" b="1" dirty="0" smtClean="0"/>
              <a:t>: </a:t>
            </a:r>
            <a:r>
              <a:rPr lang="tr-TR" sz="1800" dirty="0" smtClean="0"/>
              <a:t>Çatışma</a:t>
            </a:r>
          </a:p>
          <a:p>
            <a:r>
              <a:rPr lang="tr-TR" sz="1800" b="1" dirty="0" err="1" smtClean="0"/>
              <a:t>Crisis</a:t>
            </a:r>
            <a:r>
              <a:rPr lang="tr-TR" sz="1800" b="1" dirty="0" smtClean="0"/>
              <a:t>: </a:t>
            </a:r>
            <a:r>
              <a:rPr lang="tr-TR" sz="1800" dirty="0" smtClean="0"/>
              <a:t>Kriz</a:t>
            </a:r>
          </a:p>
          <a:p>
            <a:r>
              <a:rPr lang="tr-TR" sz="1800" b="1" dirty="0" err="1" smtClean="0"/>
              <a:t>Military</a:t>
            </a:r>
            <a:r>
              <a:rPr lang="tr-TR" sz="1800" b="1" dirty="0" smtClean="0"/>
              <a:t>: </a:t>
            </a:r>
            <a:r>
              <a:rPr lang="tr-TR" sz="1800" dirty="0" smtClean="0"/>
              <a:t>Askeri, Askeriye</a:t>
            </a:r>
          </a:p>
          <a:p>
            <a:r>
              <a:rPr lang="tr-TR" sz="1800" b="1" dirty="0" err="1" smtClean="0"/>
              <a:t>Soldier</a:t>
            </a:r>
            <a:r>
              <a:rPr lang="tr-TR" sz="1800" b="1" dirty="0" smtClean="0"/>
              <a:t>: </a:t>
            </a:r>
            <a:r>
              <a:rPr lang="tr-TR" sz="1800" dirty="0" smtClean="0"/>
              <a:t>Asker</a:t>
            </a:r>
          </a:p>
          <a:p>
            <a:r>
              <a:rPr lang="tr-TR" sz="1800" b="1" dirty="0" smtClean="0"/>
              <a:t>Security:</a:t>
            </a:r>
            <a:r>
              <a:rPr lang="tr-TR" sz="1800" dirty="0" smtClean="0"/>
              <a:t> Güvenlik</a:t>
            </a:r>
          </a:p>
        </p:txBody>
      </p:sp>
      <p:pic>
        <p:nvPicPr>
          <p:cNvPr id="4098" name="Picture 2" descr="International Relations ile ilgili gÃ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645024"/>
            <a:ext cx="5700316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22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264696"/>
          </a:xfrm>
        </p:spPr>
        <p:txBody>
          <a:bodyPr>
            <a:noAutofit/>
          </a:bodyPr>
          <a:lstStyle/>
          <a:p>
            <a:r>
              <a:rPr lang="tr-TR" sz="1800" b="1" dirty="0" smtClean="0"/>
              <a:t>Charter:</a:t>
            </a:r>
            <a:r>
              <a:rPr lang="tr-TR" sz="1800" dirty="0" smtClean="0"/>
              <a:t> Sözleşme</a:t>
            </a:r>
          </a:p>
          <a:p>
            <a:r>
              <a:rPr lang="tr-TR" sz="1800" b="1" dirty="0" err="1" smtClean="0"/>
              <a:t>Agreement</a:t>
            </a:r>
            <a:r>
              <a:rPr lang="tr-TR" sz="1800" b="1" dirty="0" smtClean="0"/>
              <a:t>:</a:t>
            </a:r>
            <a:r>
              <a:rPr lang="tr-TR" sz="1800" dirty="0" smtClean="0"/>
              <a:t> Anlaşma</a:t>
            </a:r>
          </a:p>
          <a:p>
            <a:r>
              <a:rPr lang="tr-TR" sz="1800" b="1" dirty="0" err="1" smtClean="0"/>
              <a:t>Treaty</a:t>
            </a:r>
            <a:r>
              <a:rPr lang="tr-TR" sz="1800" b="1" dirty="0" smtClean="0"/>
              <a:t>: </a:t>
            </a:r>
            <a:r>
              <a:rPr lang="tr-TR" sz="1800" dirty="0" smtClean="0"/>
              <a:t>Antlaşma</a:t>
            </a:r>
          </a:p>
          <a:p>
            <a:r>
              <a:rPr lang="tr-TR" sz="1800" b="1" dirty="0" err="1" smtClean="0"/>
              <a:t>Deputy</a:t>
            </a:r>
            <a:r>
              <a:rPr lang="tr-TR" sz="1800" b="1" dirty="0" smtClean="0"/>
              <a:t>: </a:t>
            </a:r>
            <a:r>
              <a:rPr lang="tr-TR" sz="1800" dirty="0" smtClean="0"/>
              <a:t>Delege</a:t>
            </a:r>
          </a:p>
          <a:p>
            <a:r>
              <a:rPr lang="tr-TR" sz="1800" b="1" dirty="0" err="1" smtClean="0"/>
              <a:t>Diplomacy</a:t>
            </a:r>
            <a:r>
              <a:rPr lang="tr-TR" sz="1800" b="1" dirty="0" smtClean="0"/>
              <a:t>, </a:t>
            </a:r>
            <a:r>
              <a:rPr lang="tr-TR" sz="1800" b="1" dirty="0" err="1" smtClean="0"/>
              <a:t>Diplomatic</a:t>
            </a:r>
            <a:r>
              <a:rPr lang="tr-TR" sz="1800" b="1" dirty="0" smtClean="0"/>
              <a:t>, Diplomat: </a:t>
            </a:r>
            <a:r>
              <a:rPr lang="tr-TR" sz="1800" dirty="0" smtClean="0"/>
              <a:t>Diplomasi (meslek ismi), Diplomatik (sıfat), Diplomat (diplomasi mesleğinde yer alan)</a:t>
            </a:r>
          </a:p>
          <a:p>
            <a:r>
              <a:rPr lang="tr-TR" sz="1800" b="1" dirty="0" err="1" smtClean="0"/>
              <a:t>Ambassador</a:t>
            </a:r>
            <a:r>
              <a:rPr lang="tr-TR" sz="1800" b="1" dirty="0" smtClean="0"/>
              <a:t>: </a:t>
            </a:r>
            <a:r>
              <a:rPr lang="tr-TR" sz="1800" dirty="0" smtClean="0"/>
              <a:t>Büyükelçi</a:t>
            </a:r>
          </a:p>
          <a:p>
            <a:r>
              <a:rPr lang="tr-TR" sz="1800" b="1" dirty="0" err="1" smtClean="0"/>
              <a:t>Consul</a:t>
            </a:r>
            <a:r>
              <a:rPr lang="tr-TR" sz="1800" b="1" dirty="0" smtClean="0"/>
              <a:t>: </a:t>
            </a:r>
            <a:r>
              <a:rPr lang="tr-TR" sz="1800" dirty="0" smtClean="0"/>
              <a:t>Konsolos</a:t>
            </a:r>
          </a:p>
          <a:p>
            <a:r>
              <a:rPr lang="tr-TR" sz="1800" b="1" dirty="0" err="1" smtClean="0"/>
              <a:t>Honorary</a:t>
            </a:r>
            <a:r>
              <a:rPr lang="tr-TR" sz="1800" b="1" dirty="0" smtClean="0"/>
              <a:t> </a:t>
            </a:r>
            <a:r>
              <a:rPr lang="tr-TR" sz="1800" b="1" dirty="0" err="1" smtClean="0"/>
              <a:t>Consul</a:t>
            </a:r>
            <a:r>
              <a:rPr lang="tr-TR" sz="1800" b="1" dirty="0" smtClean="0"/>
              <a:t>:</a:t>
            </a:r>
            <a:r>
              <a:rPr lang="tr-TR" sz="1800" dirty="0" smtClean="0"/>
              <a:t> Fahri Konsolos</a:t>
            </a:r>
          </a:p>
          <a:p>
            <a:r>
              <a:rPr lang="tr-TR" sz="1800" b="1" dirty="0" err="1" smtClean="0"/>
              <a:t>Europa</a:t>
            </a:r>
            <a:r>
              <a:rPr lang="tr-TR" sz="1800" b="1" dirty="0" smtClean="0"/>
              <a:t>, </a:t>
            </a:r>
            <a:r>
              <a:rPr lang="tr-TR" sz="1800" b="1" dirty="0" err="1" smtClean="0"/>
              <a:t>Asia</a:t>
            </a:r>
            <a:r>
              <a:rPr lang="tr-TR" sz="1800" b="1" dirty="0" smtClean="0"/>
              <a:t>, </a:t>
            </a:r>
            <a:r>
              <a:rPr lang="tr-TR" sz="1800" b="1" dirty="0" err="1" smtClean="0"/>
              <a:t>Africa</a:t>
            </a:r>
            <a:r>
              <a:rPr lang="tr-TR" sz="1800" b="1" dirty="0" smtClean="0"/>
              <a:t>, </a:t>
            </a:r>
            <a:r>
              <a:rPr lang="tr-TR" sz="1800" b="1" dirty="0" err="1" smtClean="0"/>
              <a:t>America</a:t>
            </a:r>
            <a:r>
              <a:rPr lang="tr-TR" sz="1800" b="1" dirty="0" smtClean="0"/>
              <a:t>, </a:t>
            </a:r>
            <a:r>
              <a:rPr lang="tr-TR" sz="1800" b="1" dirty="0" err="1" smtClean="0"/>
              <a:t>Antarctica</a:t>
            </a:r>
            <a:r>
              <a:rPr lang="tr-TR" sz="1800" b="1" dirty="0" smtClean="0"/>
              <a:t>: </a:t>
            </a:r>
          </a:p>
          <a:p>
            <a:r>
              <a:rPr lang="tr-TR" sz="1800" b="1" dirty="0" err="1" smtClean="0"/>
              <a:t>Atlantic</a:t>
            </a:r>
            <a:r>
              <a:rPr lang="tr-TR" sz="1800" b="1" dirty="0" smtClean="0"/>
              <a:t>, </a:t>
            </a:r>
            <a:r>
              <a:rPr lang="tr-TR" sz="1800" b="1" dirty="0" err="1" smtClean="0"/>
              <a:t>pasific</a:t>
            </a:r>
            <a:r>
              <a:rPr lang="tr-TR" sz="1800" b="1" dirty="0" smtClean="0"/>
              <a:t>, </a:t>
            </a:r>
            <a:r>
              <a:rPr lang="tr-TR" sz="1800" b="1" dirty="0" err="1" smtClean="0"/>
              <a:t>Blac</a:t>
            </a:r>
            <a:r>
              <a:rPr lang="tr-TR" sz="1800" b="1" dirty="0" smtClean="0"/>
              <a:t> </a:t>
            </a:r>
            <a:r>
              <a:rPr lang="tr-TR" sz="1800" b="1" dirty="0" err="1" smtClean="0"/>
              <a:t>Sea</a:t>
            </a:r>
            <a:r>
              <a:rPr lang="tr-TR" sz="1800" b="1" dirty="0" smtClean="0"/>
              <a:t>, </a:t>
            </a:r>
            <a:r>
              <a:rPr lang="tr-TR" sz="1800" b="1" dirty="0" err="1" smtClean="0"/>
              <a:t>Mediterranean</a:t>
            </a:r>
            <a:endParaRPr lang="tr-TR" sz="1800" b="1" dirty="0" smtClean="0"/>
          </a:p>
          <a:p>
            <a:r>
              <a:rPr lang="tr-TR" sz="1800" b="1" dirty="0" err="1" smtClean="0"/>
              <a:t>Geopolitic</a:t>
            </a:r>
            <a:r>
              <a:rPr lang="tr-TR" sz="1800" b="1" dirty="0" smtClean="0"/>
              <a:t>:</a:t>
            </a:r>
            <a:r>
              <a:rPr lang="tr-TR" sz="1800" dirty="0" smtClean="0"/>
              <a:t> Jeopolitik</a:t>
            </a:r>
          </a:p>
          <a:p>
            <a:r>
              <a:rPr lang="tr-TR" sz="1800" b="1" dirty="0" smtClean="0"/>
              <a:t>Global:</a:t>
            </a:r>
            <a:r>
              <a:rPr lang="tr-TR" sz="1800" dirty="0" smtClean="0"/>
              <a:t> Küresel</a:t>
            </a:r>
          </a:p>
          <a:p>
            <a:r>
              <a:rPr lang="tr-TR" sz="1800" b="1" dirty="0" smtClean="0"/>
              <a:t>Great Powers: </a:t>
            </a:r>
            <a:r>
              <a:rPr lang="tr-TR" sz="1800" dirty="0" smtClean="0"/>
              <a:t>Büyük güçler</a:t>
            </a:r>
          </a:p>
          <a:p>
            <a:r>
              <a:rPr lang="tr-TR" sz="1800" b="1" dirty="0" smtClean="0"/>
              <a:t>Identity:</a:t>
            </a:r>
            <a:r>
              <a:rPr lang="tr-TR" sz="1800" dirty="0" smtClean="0"/>
              <a:t> Kimlik</a:t>
            </a:r>
          </a:p>
          <a:p>
            <a:endParaRPr lang="tr-TR" sz="1800" dirty="0"/>
          </a:p>
        </p:txBody>
      </p:sp>
      <p:pic>
        <p:nvPicPr>
          <p:cNvPr id="5124" name="Picture 4" descr="Ä°lgili res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636912"/>
            <a:ext cx="4667250" cy="3057526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53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 err="1" smtClean="0"/>
              <a:t>Jobs</a:t>
            </a:r>
            <a:r>
              <a:rPr lang="tr-TR" sz="3200" b="1" dirty="0" smtClean="0"/>
              <a:t> </a:t>
            </a:r>
            <a:r>
              <a:rPr lang="tr-TR" sz="3200" b="1" dirty="0" err="1" smtClean="0"/>
              <a:t>Opportunity</a:t>
            </a:r>
            <a:r>
              <a:rPr lang="tr-TR" sz="3200" b="1" dirty="0" smtClean="0"/>
              <a:t> in IR</a:t>
            </a:r>
            <a:endParaRPr lang="tr-TR" sz="32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600200"/>
            <a:ext cx="4042792" cy="4525963"/>
          </a:xfrm>
        </p:spPr>
        <p:txBody>
          <a:bodyPr>
            <a:normAutofit/>
          </a:bodyPr>
          <a:lstStyle/>
          <a:p>
            <a:r>
              <a:rPr lang="tr-TR" sz="1800" b="1" dirty="0" err="1" smtClean="0"/>
              <a:t>Job</a:t>
            </a:r>
            <a:r>
              <a:rPr lang="tr-TR" sz="1800" b="1" dirty="0" smtClean="0"/>
              <a:t> in </a:t>
            </a:r>
            <a:r>
              <a:rPr lang="tr-TR" sz="1800" b="1" dirty="0" err="1" smtClean="0"/>
              <a:t>Goverment</a:t>
            </a:r>
            <a:r>
              <a:rPr lang="tr-TR" sz="1800" b="1" dirty="0" smtClean="0"/>
              <a:t>:</a:t>
            </a:r>
            <a:r>
              <a:rPr lang="tr-TR" sz="1800" dirty="0" smtClean="0"/>
              <a:t> </a:t>
            </a:r>
            <a:r>
              <a:rPr lang="tr-TR" sz="1800" dirty="0" err="1" smtClean="0"/>
              <a:t>Diplomacy</a:t>
            </a:r>
            <a:r>
              <a:rPr lang="tr-TR" sz="1800" dirty="0" smtClean="0"/>
              <a:t> </a:t>
            </a:r>
            <a:r>
              <a:rPr lang="tr-TR" sz="1800" dirty="0" err="1" smtClean="0"/>
              <a:t>and</a:t>
            </a:r>
            <a:r>
              <a:rPr lang="tr-TR" sz="1800" dirty="0" smtClean="0"/>
              <a:t> </a:t>
            </a:r>
            <a:r>
              <a:rPr lang="tr-TR" sz="1800" dirty="0" err="1" smtClean="0"/>
              <a:t>civil</a:t>
            </a:r>
            <a:r>
              <a:rPr lang="tr-TR" sz="1800" dirty="0" smtClean="0"/>
              <a:t> </a:t>
            </a:r>
            <a:r>
              <a:rPr lang="tr-TR" sz="1800" dirty="0" err="1" smtClean="0"/>
              <a:t>servant</a:t>
            </a:r>
            <a:endParaRPr lang="tr-TR" sz="1800" dirty="0" smtClean="0"/>
          </a:p>
          <a:p>
            <a:r>
              <a:rPr lang="tr-TR" sz="1800" b="1" dirty="0" err="1" smtClean="0"/>
              <a:t>Job</a:t>
            </a:r>
            <a:r>
              <a:rPr lang="tr-TR" sz="1800" b="1" dirty="0" smtClean="0"/>
              <a:t> in </a:t>
            </a:r>
            <a:r>
              <a:rPr lang="tr-TR" sz="1800" b="1" dirty="0" err="1" smtClean="0"/>
              <a:t>NGO’s</a:t>
            </a:r>
            <a:r>
              <a:rPr lang="tr-TR" sz="1800" b="1" dirty="0" smtClean="0"/>
              <a:t>: </a:t>
            </a:r>
            <a:r>
              <a:rPr lang="tr-TR" sz="1800" dirty="0" err="1" smtClean="0"/>
              <a:t>Think</a:t>
            </a:r>
            <a:r>
              <a:rPr lang="tr-TR" sz="1800" dirty="0" smtClean="0"/>
              <a:t> </a:t>
            </a:r>
            <a:r>
              <a:rPr lang="tr-TR" sz="1800" dirty="0" err="1" smtClean="0"/>
              <a:t>Tanks</a:t>
            </a:r>
            <a:r>
              <a:rPr lang="tr-TR" sz="1800" dirty="0" smtClean="0"/>
              <a:t>, </a:t>
            </a:r>
            <a:r>
              <a:rPr lang="tr-TR" sz="1800" dirty="0" err="1" smtClean="0"/>
              <a:t>NGO’s</a:t>
            </a:r>
            <a:r>
              <a:rPr lang="tr-TR" sz="1800" dirty="0" smtClean="0"/>
              <a:t>, </a:t>
            </a:r>
            <a:r>
              <a:rPr lang="tr-TR" sz="1800" dirty="0" err="1" smtClean="0"/>
              <a:t>Chambers</a:t>
            </a:r>
            <a:endParaRPr lang="tr-TR" sz="1800" dirty="0" smtClean="0"/>
          </a:p>
          <a:p>
            <a:r>
              <a:rPr lang="tr-TR" sz="1800" b="1" dirty="0" err="1" smtClean="0"/>
              <a:t>Job</a:t>
            </a:r>
            <a:r>
              <a:rPr lang="tr-TR" sz="1800" b="1" dirty="0" smtClean="0"/>
              <a:t> in </a:t>
            </a:r>
            <a:r>
              <a:rPr lang="tr-TR" sz="1800" b="1" dirty="0" err="1" smtClean="0"/>
              <a:t>privite</a:t>
            </a:r>
            <a:r>
              <a:rPr lang="tr-TR" sz="1800" b="1" dirty="0" smtClean="0"/>
              <a:t> </a:t>
            </a:r>
            <a:r>
              <a:rPr lang="tr-TR" sz="1800" b="1" dirty="0" err="1" smtClean="0"/>
              <a:t>sector</a:t>
            </a:r>
            <a:r>
              <a:rPr lang="tr-TR" sz="1800" b="1" dirty="0" smtClean="0"/>
              <a:t>:</a:t>
            </a:r>
            <a:r>
              <a:rPr lang="tr-TR" sz="1800" dirty="0" smtClean="0"/>
              <a:t> </a:t>
            </a:r>
            <a:r>
              <a:rPr lang="tr-TR" sz="1800" dirty="0" err="1" smtClean="0"/>
              <a:t>Banks</a:t>
            </a:r>
            <a:r>
              <a:rPr lang="tr-TR" sz="1800" dirty="0" smtClean="0"/>
              <a:t>, </a:t>
            </a:r>
            <a:r>
              <a:rPr lang="tr-TR" sz="1800" dirty="0" err="1" smtClean="0"/>
              <a:t>Export</a:t>
            </a:r>
            <a:r>
              <a:rPr lang="tr-TR" sz="1800" dirty="0" smtClean="0"/>
              <a:t>/</a:t>
            </a:r>
            <a:r>
              <a:rPr lang="tr-TR" sz="1800" dirty="0" err="1" smtClean="0"/>
              <a:t>Import</a:t>
            </a:r>
            <a:r>
              <a:rPr lang="tr-TR" sz="1800" dirty="0" smtClean="0"/>
              <a:t> </a:t>
            </a:r>
            <a:r>
              <a:rPr lang="tr-TR" sz="1800" dirty="0" err="1" smtClean="0"/>
              <a:t>companies</a:t>
            </a:r>
            <a:r>
              <a:rPr lang="tr-TR" sz="1800" dirty="0" smtClean="0"/>
              <a:t>, </a:t>
            </a:r>
            <a:r>
              <a:rPr lang="tr-TR" sz="1800" dirty="0" err="1" smtClean="0"/>
              <a:t>other</a:t>
            </a:r>
            <a:r>
              <a:rPr lang="tr-TR" sz="1800" dirty="0" smtClean="0"/>
              <a:t> </a:t>
            </a:r>
            <a:r>
              <a:rPr lang="tr-TR" sz="1800" dirty="0" err="1" smtClean="0"/>
              <a:t>privete</a:t>
            </a:r>
            <a:r>
              <a:rPr lang="tr-TR" sz="1800" dirty="0" smtClean="0"/>
              <a:t> </a:t>
            </a:r>
            <a:r>
              <a:rPr lang="tr-TR" sz="1800" dirty="0" err="1" smtClean="0"/>
              <a:t>entrepreneurship</a:t>
            </a:r>
            <a:endParaRPr lang="tr-TR" sz="1800" dirty="0" smtClean="0"/>
          </a:p>
          <a:p>
            <a:pPr lvl="1"/>
            <a:endParaRPr lang="tr-TR" sz="2400" dirty="0"/>
          </a:p>
        </p:txBody>
      </p:sp>
      <p:pic>
        <p:nvPicPr>
          <p:cNvPr id="4" name="Picture 2" descr="International Relations ile ilgili gÃ¶rsel sonuc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607" y="1999153"/>
            <a:ext cx="4402832" cy="372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306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tr-TR" sz="3600" b="1" dirty="0" err="1" smtClean="0"/>
              <a:t>Job</a:t>
            </a:r>
            <a:r>
              <a:rPr lang="tr-TR" sz="3600" b="1" dirty="0" smtClean="0"/>
              <a:t> in </a:t>
            </a:r>
            <a:r>
              <a:rPr lang="en-US" sz="3600" b="1" dirty="0" smtClean="0"/>
              <a:t>Govern</a:t>
            </a:r>
            <a:r>
              <a:rPr lang="tr-TR" sz="3600" b="1" dirty="0" err="1" smtClean="0"/>
              <a:t>ment</a:t>
            </a:r>
            <a:r>
              <a:rPr lang="tr-TR" sz="3600" b="1" dirty="0" smtClean="0"/>
              <a:t>/ </a:t>
            </a:r>
            <a:r>
              <a:rPr lang="tr-TR" sz="3600" b="1" dirty="0" err="1" smtClean="0"/>
              <a:t>Diplomacy</a:t>
            </a:r>
            <a:endParaRPr lang="tr-TR" sz="36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196752"/>
            <a:ext cx="5194920" cy="4929411"/>
          </a:xfrm>
        </p:spPr>
        <p:txBody>
          <a:bodyPr>
            <a:normAutofit fontScale="55000" lnSpcReduction="20000"/>
          </a:bodyPr>
          <a:lstStyle/>
          <a:p>
            <a:r>
              <a:rPr lang="tr-TR" b="1" dirty="0" err="1" smtClean="0"/>
              <a:t>Ministry</a:t>
            </a:r>
            <a:r>
              <a:rPr lang="tr-TR" b="1" dirty="0" smtClean="0"/>
              <a:t> of </a:t>
            </a:r>
            <a:r>
              <a:rPr lang="tr-TR" b="1" dirty="0" err="1" smtClean="0"/>
              <a:t>Foreign</a:t>
            </a:r>
            <a:r>
              <a:rPr lang="tr-TR" b="1" dirty="0" smtClean="0"/>
              <a:t> </a:t>
            </a:r>
            <a:r>
              <a:rPr lang="tr-TR" b="1" dirty="0" err="1" smtClean="0"/>
              <a:t>Policy</a:t>
            </a:r>
            <a:endParaRPr lang="tr-TR" b="1" dirty="0" smtClean="0"/>
          </a:p>
          <a:p>
            <a:r>
              <a:rPr lang="tr-TR" b="1" dirty="0" err="1" smtClean="0"/>
              <a:t>Intergovermental</a:t>
            </a:r>
            <a:r>
              <a:rPr lang="tr-TR" b="1" dirty="0" smtClean="0"/>
              <a:t> </a:t>
            </a:r>
            <a:r>
              <a:rPr lang="tr-TR" b="1" dirty="0" err="1" smtClean="0"/>
              <a:t>Organisations</a:t>
            </a:r>
            <a:r>
              <a:rPr lang="tr-TR" b="1" dirty="0" smtClean="0"/>
              <a:t>: UN, NATO,EU…….</a:t>
            </a:r>
          </a:p>
          <a:p>
            <a:endParaRPr lang="tr-TR" dirty="0" smtClean="0"/>
          </a:p>
          <a:p>
            <a:pPr marL="0" indent="0">
              <a:buNone/>
            </a:pPr>
            <a:r>
              <a:rPr lang="en-US" sz="2600" dirty="0" smtClean="0"/>
              <a:t>Both </a:t>
            </a:r>
            <a:r>
              <a:rPr lang="en-US" sz="2600" dirty="0"/>
              <a:t>governments </a:t>
            </a:r>
            <a:r>
              <a:rPr lang="en-US" sz="2600" dirty="0" smtClean="0"/>
              <a:t>and</a:t>
            </a:r>
            <a:r>
              <a:rPr lang="tr-TR" sz="2600" dirty="0" smtClean="0"/>
              <a:t> </a:t>
            </a:r>
            <a:r>
              <a:rPr lang="en-US" sz="2600" dirty="0" smtClean="0"/>
              <a:t>intergovernmental </a:t>
            </a:r>
            <a:r>
              <a:rPr lang="en-US" sz="2600" dirty="0"/>
              <a:t>organizations (IGOs) play key </a:t>
            </a:r>
            <a:r>
              <a:rPr lang="en-US" sz="2600" dirty="0" smtClean="0"/>
              <a:t>roles</a:t>
            </a:r>
            <a:r>
              <a:rPr lang="tr-TR" sz="2600" dirty="0" smtClean="0"/>
              <a:t> </a:t>
            </a:r>
            <a:r>
              <a:rPr lang="en-US" sz="2600" dirty="0" smtClean="0"/>
              <a:t>in </a:t>
            </a:r>
            <a:r>
              <a:rPr lang="en-US" sz="2600" dirty="0"/>
              <a:t>international relations and employ millions of </a:t>
            </a:r>
            <a:r>
              <a:rPr lang="en-US" sz="2600" dirty="0" smtClean="0"/>
              <a:t>people</a:t>
            </a:r>
            <a:r>
              <a:rPr lang="tr-TR" sz="2600" dirty="0" smtClean="0"/>
              <a:t> </a:t>
            </a:r>
            <a:r>
              <a:rPr lang="en-US" sz="2600" dirty="0" smtClean="0"/>
              <a:t>with </a:t>
            </a:r>
            <a:r>
              <a:rPr lang="en-US" sz="2600" dirty="0"/>
              <a:t>interests and training in IR.</a:t>
            </a:r>
          </a:p>
          <a:p>
            <a:pPr marL="0" indent="0">
              <a:buNone/>
            </a:pPr>
            <a:endParaRPr lang="tr-TR" sz="2600" dirty="0" smtClean="0"/>
          </a:p>
          <a:p>
            <a:pPr marL="0" indent="0">
              <a:buNone/>
            </a:pPr>
            <a:r>
              <a:rPr lang="en-US" sz="2600" dirty="0" smtClean="0"/>
              <a:t>Despite </a:t>
            </a:r>
            <a:r>
              <a:rPr lang="en-US" sz="2600" dirty="0"/>
              <a:t>differences between careers in IGOs </a:t>
            </a:r>
            <a:r>
              <a:rPr lang="en-US" sz="2600" dirty="0" smtClean="0"/>
              <a:t>and</a:t>
            </a:r>
            <a:r>
              <a:rPr lang="tr-TR" sz="2600" dirty="0" smtClean="0"/>
              <a:t> </a:t>
            </a:r>
            <a:r>
              <a:rPr lang="en-US" sz="2600" dirty="0" smtClean="0"/>
              <a:t>governments</a:t>
            </a:r>
            <a:r>
              <a:rPr lang="en-US" sz="2600" dirty="0"/>
              <a:t>, there are numerous similarities. Both </a:t>
            </a:r>
            <a:r>
              <a:rPr lang="en-US" sz="2600" dirty="0" smtClean="0"/>
              <a:t>are</a:t>
            </a:r>
            <a:r>
              <a:rPr lang="tr-TR" sz="2600" dirty="0" smtClean="0"/>
              <a:t> </a:t>
            </a:r>
            <a:r>
              <a:rPr lang="en-US" sz="2600" dirty="0" smtClean="0"/>
              <a:t>hierarchical </a:t>
            </a:r>
            <a:r>
              <a:rPr lang="en-US" sz="2600" dirty="0"/>
              <a:t>organizations, with competitive and </a:t>
            </a:r>
            <a:r>
              <a:rPr lang="en-US" sz="2600" dirty="0" smtClean="0"/>
              <a:t>highly</a:t>
            </a:r>
            <a:r>
              <a:rPr lang="tr-TR" sz="2600" dirty="0" smtClean="0"/>
              <a:t> </a:t>
            </a:r>
            <a:r>
              <a:rPr lang="en-US" sz="2600" dirty="0" smtClean="0"/>
              <a:t>regulated </a:t>
            </a:r>
            <a:r>
              <a:rPr lang="en-US" sz="2600" dirty="0"/>
              <a:t>working environments. </a:t>
            </a:r>
            <a:endParaRPr lang="tr-TR" sz="2600" dirty="0" smtClean="0"/>
          </a:p>
          <a:p>
            <a:pPr marL="0" indent="0">
              <a:buNone/>
            </a:pPr>
            <a:endParaRPr lang="tr-TR" sz="2600" dirty="0" smtClean="0"/>
          </a:p>
          <a:p>
            <a:pPr marL="0" indent="0">
              <a:buNone/>
            </a:pPr>
            <a:r>
              <a:rPr lang="tr-TR" sz="2600" dirty="0" err="1" smtClean="0"/>
              <a:t>You</a:t>
            </a:r>
            <a:r>
              <a:rPr lang="tr-TR" sz="2600" dirty="0" smtClean="0"/>
              <a:t> </a:t>
            </a:r>
            <a:r>
              <a:rPr lang="en-US" sz="2600" dirty="0" smtClean="0"/>
              <a:t>entrance </a:t>
            </a:r>
            <a:r>
              <a:rPr lang="en-US" sz="2600" dirty="0"/>
              <a:t>into and </a:t>
            </a:r>
            <a:r>
              <a:rPr lang="en-US" sz="2600" dirty="0" smtClean="0"/>
              <a:t>promotion</a:t>
            </a:r>
            <a:r>
              <a:rPr lang="tr-TR" sz="2600" dirty="0" smtClean="0"/>
              <a:t> </a:t>
            </a:r>
            <a:r>
              <a:rPr lang="en-US" sz="2600" dirty="0" smtClean="0"/>
              <a:t>in </a:t>
            </a:r>
            <a:r>
              <a:rPr lang="en-US" sz="2600" dirty="0"/>
              <a:t>these organizations is regulated by exams, </a:t>
            </a:r>
            <a:r>
              <a:rPr lang="en-US" sz="2600" dirty="0" smtClean="0"/>
              <a:t>performance</a:t>
            </a:r>
            <a:r>
              <a:rPr lang="tr-TR" sz="2600" dirty="0" smtClean="0"/>
              <a:t> </a:t>
            </a:r>
            <a:r>
              <a:rPr lang="en-US" sz="2600" dirty="0" smtClean="0"/>
              <a:t>evaluations</a:t>
            </a:r>
            <a:r>
              <a:rPr lang="en-US" sz="2600" dirty="0"/>
              <a:t>, and tenure with the organization</a:t>
            </a:r>
            <a:r>
              <a:rPr lang="en-US" sz="2600" dirty="0" smtClean="0"/>
              <a:t>.</a:t>
            </a:r>
            <a:endParaRPr lang="tr-TR" sz="2600" dirty="0" smtClean="0"/>
          </a:p>
          <a:p>
            <a:endParaRPr lang="en-US" sz="2600" dirty="0"/>
          </a:p>
          <a:p>
            <a:pPr marL="0" indent="0">
              <a:buNone/>
            </a:pPr>
            <a:r>
              <a:rPr lang="en-US" sz="2600" dirty="0" smtClean="0"/>
              <a:t>Finally</a:t>
            </a:r>
            <a:r>
              <a:rPr lang="en-US" sz="2600" dirty="0"/>
              <a:t>, jobs in governments or IGOs may </a:t>
            </a:r>
            <a:r>
              <a:rPr lang="en-US" sz="2600" dirty="0" smtClean="0"/>
              <a:t>involve</a:t>
            </a:r>
            <a:r>
              <a:rPr lang="tr-TR" sz="2600" dirty="0" smtClean="0"/>
              <a:t> </a:t>
            </a:r>
            <a:r>
              <a:rPr lang="en-US" sz="2600" dirty="0" smtClean="0"/>
              <a:t>travel </a:t>
            </a:r>
            <a:r>
              <a:rPr lang="en-US" sz="2600" dirty="0"/>
              <a:t>or living abroad, which many enjoy</a:t>
            </a:r>
            <a:r>
              <a:rPr lang="en-US" sz="2600" dirty="0" smtClean="0"/>
              <a:t>.</a:t>
            </a:r>
            <a:r>
              <a:rPr lang="tr-TR" sz="2600" dirty="0" smtClean="0"/>
              <a:t> </a:t>
            </a:r>
            <a:r>
              <a:rPr lang="en-US" sz="2600" dirty="0" smtClean="0"/>
              <a:t>However</a:t>
            </a:r>
            <a:r>
              <a:rPr lang="en-US" sz="2600" dirty="0"/>
              <a:t>, promotion can be slow and frustrating</a:t>
            </a:r>
            <a:r>
              <a:rPr lang="en-US" sz="2600" dirty="0" smtClean="0"/>
              <a:t>.</a:t>
            </a:r>
            <a:r>
              <a:rPr lang="tr-TR" sz="2600" dirty="0" smtClean="0"/>
              <a:t> </a:t>
            </a:r>
            <a:r>
              <a:rPr lang="en-US" sz="2600" dirty="0" smtClean="0"/>
              <a:t>Usually</a:t>
            </a:r>
            <a:r>
              <a:rPr lang="en-US" sz="2600" dirty="0"/>
              <a:t>, only individuals with advanced degrees </a:t>
            </a:r>
            <a:r>
              <a:rPr lang="en-US" sz="2600" dirty="0" smtClean="0"/>
              <a:t>or</a:t>
            </a:r>
            <a:r>
              <a:rPr lang="tr-TR" sz="2600" dirty="0" smtClean="0"/>
              <a:t> </a:t>
            </a:r>
            <a:r>
              <a:rPr lang="en-US" sz="2600" dirty="0" smtClean="0"/>
              <a:t>technical </a:t>
            </a:r>
            <a:r>
              <a:rPr lang="en-US" sz="2600" dirty="0"/>
              <a:t>specializations achieve non–entry level positions</a:t>
            </a:r>
            <a:r>
              <a:rPr lang="en-US" sz="2600" dirty="0" smtClean="0"/>
              <a:t>.</a:t>
            </a:r>
            <a:endParaRPr lang="en-US" sz="2600" dirty="0"/>
          </a:p>
        </p:txBody>
      </p:sp>
      <p:pic>
        <p:nvPicPr>
          <p:cNvPr id="6146" name="Picture 2" descr="Ä°lgili resi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653136"/>
            <a:ext cx="3672408" cy="183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311516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</TotalTime>
  <Words>1998</Words>
  <Application>Microsoft Office PowerPoint</Application>
  <PresentationFormat>Ekran Gösterisi (4:3)</PresentationFormat>
  <Paragraphs>199</Paragraphs>
  <Slides>25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25</vt:i4>
      </vt:variant>
    </vt:vector>
  </HeadingPairs>
  <TitlesOfParts>
    <vt:vector size="33" baseType="lpstr">
      <vt:lpstr>Agency FB</vt:lpstr>
      <vt:lpstr>Arial</vt:lpstr>
      <vt:lpstr>Aurora BdCn BT</vt:lpstr>
      <vt:lpstr>Bahnschrift SemiBold Condensed</vt:lpstr>
      <vt:lpstr>Calibri</vt:lpstr>
      <vt:lpstr>Open Sans Extrabold</vt:lpstr>
      <vt:lpstr>Rockwell Condensed</vt:lpstr>
      <vt:lpstr>Ofis Teması</vt:lpstr>
      <vt:lpstr>PowerPoint Sunusu</vt:lpstr>
      <vt:lpstr>RULES</vt:lpstr>
      <vt:lpstr>ABOUT DISCIPLINE</vt:lpstr>
      <vt:lpstr>Main Glossary of The Field (Elementary)</vt:lpstr>
      <vt:lpstr>PowerPoint Sunusu</vt:lpstr>
      <vt:lpstr>PowerPoint Sunusu</vt:lpstr>
      <vt:lpstr>PowerPoint Sunusu</vt:lpstr>
      <vt:lpstr>Jobs Opportunity in IR</vt:lpstr>
      <vt:lpstr>Job in Government/ Diplomacy</vt:lpstr>
      <vt:lpstr>Job in Government /Expertise (civil servant)</vt:lpstr>
      <vt:lpstr>Job in NGO’s</vt:lpstr>
      <vt:lpstr>PowerPoint Sunusu</vt:lpstr>
      <vt:lpstr>Job in Privite Sector</vt:lpstr>
      <vt:lpstr>PowerPoint Sunusu</vt:lpstr>
      <vt:lpstr>Job in Education and Academic Life</vt:lpstr>
      <vt:lpstr>PowerPoint Sunusu</vt:lpstr>
      <vt:lpstr>PowerPoint Sunusu</vt:lpstr>
      <vt:lpstr>PowerPoint Sunusu</vt:lpstr>
      <vt:lpstr>Introduction to the IR</vt:lpstr>
      <vt:lpstr>PowerPoint Sunusu</vt:lpstr>
      <vt:lpstr>PowerPoint Sunusu</vt:lpstr>
      <vt:lpstr>International Magazines</vt:lpstr>
      <vt:lpstr>Newspaper</vt:lpstr>
      <vt:lpstr>International Broadcast</vt:lpstr>
      <vt:lpstr>News Agency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lenovo</dc:creator>
  <cp:lastModifiedBy>Doç.Dr. Fikret Birdişli</cp:lastModifiedBy>
  <cp:revision>46</cp:revision>
  <dcterms:created xsi:type="dcterms:W3CDTF">2018-08-17T17:21:10Z</dcterms:created>
  <dcterms:modified xsi:type="dcterms:W3CDTF">2018-08-28T07:57:19Z</dcterms:modified>
</cp:coreProperties>
</file>