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75" r:id="rId3"/>
    <p:sldId id="256" r:id="rId4"/>
    <p:sldId id="257" r:id="rId5"/>
    <p:sldId id="271" r:id="rId6"/>
    <p:sldId id="279" r:id="rId7"/>
    <p:sldId id="281" r:id="rId8"/>
    <p:sldId id="272" r:id="rId9"/>
    <p:sldId id="260" r:id="rId10"/>
    <p:sldId id="261" r:id="rId11"/>
    <p:sldId id="273" r:id="rId12"/>
    <p:sldId id="262" r:id="rId13"/>
    <p:sldId id="263" r:id="rId14"/>
    <p:sldId id="276" r:id="rId15"/>
    <p:sldId id="266" r:id="rId16"/>
    <p:sldId id="267" r:id="rId17"/>
    <p:sldId id="277" r:id="rId18"/>
    <p:sldId id="268" r:id="rId19"/>
    <p:sldId id="278" r:id="rId20"/>
    <p:sldId id="269" r:id="rId21"/>
    <p:sldId id="280" r:id="rId22"/>
    <p:sldId id="270" r:id="rId23"/>
    <p:sldId id="274"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DD7A0B7-F543-4E5C-99C6-67DA240C0AAA}" type="datetimeFigureOut">
              <a:rPr lang="tr-TR" smtClean="0"/>
              <a:t>20.03.2017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3D8014CC-9D59-4341-BA84-6D1726FAFD0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DD7A0B7-F543-4E5C-99C6-67DA240C0AAA}" type="datetimeFigureOut">
              <a:rPr lang="tr-TR" smtClean="0"/>
              <a:t>20.03.2017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DD7A0B7-F543-4E5C-99C6-67DA240C0AAA}" type="datetimeFigureOut">
              <a:rPr lang="tr-TR" smtClean="0"/>
              <a:t>20.03.2017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DD7A0B7-F543-4E5C-99C6-67DA240C0AAA}" type="datetimeFigureOut">
              <a:rPr lang="tr-TR" smtClean="0"/>
              <a:t>20.03.2017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DD7A0B7-F543-4E5C-99C6-67DA240C0AAA}" type="datetimeFigureOut">
              <a:rPr lang="tr-TR" smtClean="0"/>
              <a:t>20.03.2017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8014CC-9D59-4341-BA84-6D1726FAFD0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DD7A0B7-F543-4E5C-99C6-67DA240C0AAA}" type="datetimeFigureOut">
              <a:rPr lang="tr-TR" smtClean="0"/>
              <a:t>20.03.2017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DD7A0B7-F543-4E5C-99C6-67DA240C0AAA}" type="datetimeFigureOut">
              <a:rPr lang="tr-TR" smtClean="0"/>
              <a:t>20.03.2017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DD7A0B7-F543-4E5C-99C6-67DA240C0AAA}" type="datetimeFigureOut">
              <a:rPr lang="tr-TR" smtClean="0"/>
              <a:t>20.03.2017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A0B7-F543-4E5C-99C6-67DA240C0AAA}" type="datetimeFigureOut">
              <a:rPr lang="tr-TR" smtClean="0"/>
              <a:t>20.03.2017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DD7A0B7-F543-4E5C-99C6-67DA240C0AAA}" type="datetimeFigureOut">
              <a:rPr lang="tr-TR" smtClean="0"/>
              <a:t>20.03.2017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8014CC-9D59-4341-BA84-6D1726FAFD0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DD7A0B7-F543-4E5C-99C6-67DA240C0AAA}" type="datetimeFigureOut">
              <a:rPr lang="tr-TR" smtClean="0"/>
              <a:t>20.03.2017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3D8014CC-9D59-4341-BA84-6D1726FAFD0A}"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D7A0B7-F543-4E5C-99C6-67DA240C0AAA}" type="datetimeFigureOut">
              <a:rPr lang="tr-TR" smtClean="0"/>
              <a:t>20.03.2017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8014CC-9D59-4341-BA84-6D1726FAFD0A}"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984341" y="2967335"/>
            <a:ext cx="117532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Dikdörtgen 6"/>
          <p:cNvSpPr/>
          <p:nvPr/>
        </p:nvSpPr>
        <p:spPr>
          <a:xfrm>
            <a:off x="19836" y="1340768"/>
            <a:ext cx="9124164" cy="452431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21 MART DÜNYA </a:t>
            </a:r>
          </a:p>
          <a:p>
            <a:pPr algn="ctr"/>
            <a:r>
              <a:rPr lang="tr-TR"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DOWN SENDROMU </a:t>
            </a:r>
          </a:p>
          <a:p>
            <a:pPr algn="ctr"/>
            <a:r>
              <a:rPr lang="tr-TR"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FARKINDALIK</a:t>
            </a:r>
          </a:p>
          <a:p>
            <a:pPr algn="ctr"/>
            <a:r>
              <a:rPr lang="tr-TR"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GÜNÜ</a:t>
            </a:r>
            <a:endParaRPr lang="tr-TR" sz="7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14368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sz="3200" dirty="0" err="1">
                <a:solidFill>
                  <a:srgbClr val="333333"/>
                </a:solidFill>
                <a:latin typeface="Source Sans Pro"/>
              </a:rPr>
              <a:t>Down</a:t>
            </a:r>
            <a:r>
              <a:rPr lang="tr-TR" sz="3200" dirty="0">
                <a:solidFill>
                  <a:srgbClr val="333333"/>
                </a:solidFill>
                <a:latin typeface="Source Sans Pro"/>
              </a:rPr>
              <a:t> Sendromlu çocuklar iyi bir eğitimle normal birey şeklinde hayatlarını sürdürebilirler. İmkan tanındığında meslek edinebilirler. Kendi yaşamlarını idame ettirebilecek seviyeye ulaşabilirler. Fizik tedavi, özel eğitim ve dil terapisine ihtiyaç duyulur. Bunlar için planlı ve programlı bir şekilde profesyonel yardım almak gerekir.</a:t>
            </a:r>
            <a:endParaRPr lang="tr-TR" sz="3200" dirty="0">
              <a:solidFill>
                <a:prstClr val="black"/>
              </a:solidFill>
            </a:endParaRPr>
          </a:p>
          <a:p>
            <a:endParaRPr lang="tr-TR" dirty="0"/>
          </a:p>
        </p:txBody>
      </p:sp>
    </p:spTree>
    <p:extLst>
      <p:ext uri="{BB962C8B-B14F-4D97-AF65-F5344CB8AC3E}">
        <p14:creationId xmlns:p14="http://schemas.microsoft.com/office/powerpoint/2010/main" val="3197625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27" y="0"/>
            <a:ext cx="9122973" cy="6858000"/>
          </a:xfrm>
          <a:prstGeom prst="rect">
            <a:avLst/>
          </a:prstGeom>
        </p:spPr>
      </p:pic>
    </p:spTree>
    <p:extLst>
      <p:ext uri="{BB962C8B-B14F-4D97-AF65-F5344CB8AC3E}">
        <p14:creationId xmlns:p14="http://schemas.microsoft.com/office/powerpoint/2010/main" val="4282095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8229600" cy="1440160"/>
          </a:xfrm>
        </p:spPr>
        <p:txBody>
          <a:bodyPr>
            <a:normAutofit fontScale="90000"/>
          </a:bodyPr>
          <a:lstStyle/>
          <a:p>
            <a:pPr algn="ctr"/>
            <a:r>
              <a:rPr lang="it-IT" b="1" i="0" dirty="0" smtClean="0">
                <a:solidFill>
                  <a:srgbClr val="FF0000"/>
                </a:solidFill>
                <a:effectLst/>
                <a:latin typeface="Source Sans Pro"/>
              </a:rPr>
              <a:t>DOWN SENDROMUNA NE SEBEP OLUR?</a:t>
            </a:r>
            <a:endParaRPr lang="tr-TR" dirty="0">
              <a:solidFill>
                <a:srgbClr val="FF0000"/>
              </a:solidFill>
            </a:endParaRPr>
          </a:p>
        </p:txBody>
      </p:sp>
      <p:sp>
        <p:nvSpPr>
          <p:cNvPr id="3" name="İçerik Yer Tutucusu 2"/>
          <p:cNvSpPr>
            <a:spLocks noGrp="1"/>
          </p:cNvSpPr>
          <p:nvPr>
            <p:ph idx="1"/>
          </p:nvPr>
        </p:nvSpPr>
        <p:spPr>
          <a:xfrm>
            <a:off x="395536" y="3140968"/>
            <a:ext cx="8229600" cy="3528392"/>
          </a:xfrm>
        </p:spPr>
        <p:txBody>
          <a:bodyPr>
            <a:normAutofit/>
          </a:bodyPr>
          <a:lstStyle/>
          <a:p>
            <a:pPr marL="0" indent="0">
              <a:buNone/>
            </a:pPr>
            <a:r>
              <a:rPr lang="tr-TR" b="0" i="0" dirty="0" err="1" smtClean="0">
                <a:solidFill>
                  <a:srgbClr val="333333"/>
                </a:solidFill>
                <a:effectLst/>
                <a:latin typeface="Source Sans Pro"/>
              </a:rPr>
              <a:t>Down</a:t>
            </a:r>
            <a:r>
              <a:rPr lang="tr-TR" b="0" i="0" dirty="0" smtClean="0">
                <a:solidFill>
                  <a:srgbClr val="333333"/>
                </a:solidFill>
                <a:effectLst/>
                <a:latin typeface="Source Sans Pro"/>
              </a:rPr>
              <a:t> sendromuna sebep olduğu bilinen tek etmen hamilelik yaşıdır.30 yaş altındaki hamileliklerde 1000’de birden daha az bir ihtimalle </a:t>
            </a:r>
            <a:r>
              <a:rPr lang="tr-TR" b="0" i="0" dirty="0" err="1" smtClean="0">
                <a:solidFill>
                  <a:srgbClr val="333333"/>
                </a:solidFill>
                <a:effectLst/>
                <a:latin typeface="Source Sans Pro"/>
              </a:rPr>
              <a:t>Down</a:t>
            </a:r>
            <a:r>
              <a:rPr lang="tr-TR" b="0" i="0" dirty="0" smtClean="0">
                <a:solidFill>
                  <a:srgbClr val="333333"/>
                </a:solidFill>
                <a:effectLst/>
                <a:latin typeface="Source Sans Pro"/>
              </a:rPr>
              <a:t> sendromu yaşanır. 44 yaşın üstündeki hamileliklerde ise bu oran 35 gebelikte 1’dir. Ancak genç kadınlar daha fazla bebek sahibi olduğu için </a:t>
            </a:r>
            <a:r>
              <a:rPr lang="tr-TR" b="0" i="0" dirty="0" err="1" smtClean="0">
                <a:solidFill>
                  <a:srgbClr val="333333"/>
                </a:solidFill>
                <a:effectLst/>
                <a:latin typeface="Source Sans Pro"/>
              </a:rPr>
              <a:t>Down</a:t>
            </a:r>
            <a:r>
              <a:rPr lang="tr-TR" b="0" i="0" dirty="0" smtClean="0">
                <a:solidFill>
                  <a:srgbClr val="333333"/>
                </a:solidFill>
                <a:effectLst/>
                <a:latin typeface="Source Sans Pro"/>
              </a:rPr>
              <a:t> sendromlu çocukların %75-80’lik kısmı genç annelerin bebekleridir.</a:t>
            </a:r>
            <a:r>
              <a:rPr lang="tr-TR" dirty="0" smtClean="0"/>
              <a:t/>
            </a:r>
            <a:br>
              <a:rPr lang="tr-TR" dirty="0" smtClean="0"/>
            </a:br>
            <a:endParaRPr lang="tr-TR" dirty="0"/>
          </a:p>
        </p:txBody>
      </p:sp>
    </p:spTree>
    <p:extLst>
      <p:ext uri="{BB962C8B-B14F-4D97-AF65-F5344CB8AC3E}">
        <p14:creationId xmlns:p14="http://schemas.microsoft.com/office/powerpoint/2010/main" val="37434103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sz="3200" b="0" i="0" dirty="0" err="1" smtClean="0">
                <a:solidFill>
                  <a:srgbClr val="333333"/>
                </a:solidFill>
                <a:effectLst/>
                <a:latin typeface="Source Sans Pro"/>
              </a:rPr>
              <a:t>Down</a:t>
            </a:r>
            <a:r>
              <a:rPr lang="tr-TR" sz="3200" b="0" i="0" dirty="0" smtClean="0">
                <a:solidFill>
                  <a:srgbClr val="333333"/>
                </a:solidFill>
                <a:effectLst/>
                <a:latin typeface="Source Sans Pro"/>
              </a:rPr>
              <a:t> sendromu 21. kromozom çiftinin bir kısmında ya da tamamında ekstra bir kromozom kopyasının meydana gelmesiyle oluşur. Vücudumuzdaki her hücrede genler vardır ve bu genler hücrede gruplanmış durumdadır. Normalde her hücrede 46 kromozom bulunur. Bu kromozomların 23’ü anneden, 23’ü babadan gelir.</a:t>
            </a:r>
            <a:r>
              <a:rPr lang="tr-TR" dirty="0" smtClean="0"/>
              <a:t/>
            </a:r>
            <a:br>
              <a:rPr lang="tr-TR" dirty="0" smtClean="0"/>
            </a:br>
            <a:endParaRPr lang="tr-TR" dirty="0"/>
          </a:p>
        </p:txBody>
      </p:sp>
    </p:spTree>
    <p:extLst>
      <p:ext uri="{BB962C8B-B14F-4D97-AF65-F5344CB8AC3E}">
        <p14:creationId xmlns:p14="http://schemas.microsoft.com/office/powerpoint/2010/main" val="42648491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2502"/>
            <a:ext cx="9133114" cy="6855498"/>
          </a:xfrm>
          <a:prstGeom prst="rect">
            <a:avLst/>
          </a:prstGeom>
        </p:spPr>
      </p:pic>
    </p:spTree>
    <p:extLst>
      <p:ext uri="{BB962C8B-B14F-4D97-AF65-F5344CB8AC3E}">
        <p14:creationId xmlns:p14="http://schemas.microsoft.com/office/powerpoint/2010/main" val="31319461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fontScale="90000"/>
          </a:bodyPr>
          <a:lstStyle/>
          <a:p>
            <a:pPr algn="ctr"/>
            <a:r>
              <a:rPr lang="tr-TR" dirty="0">
                <a:solidFill>
                  <a:srgbClr val="000000"/>
                </a:solidFill>
                <a:latin typeface="Linux Libertine"/>
              </a:rPr>
              <a:t/>
            </a:r>
            <a:br>
              <a:rPr lang="tr-TR" dirty="0">
                <a:solidFill>
                  <a:srgbClr val="000000"/>
                </a:solidFill>
                <a:latin typeface="Linux Libertine"/>
              </a:rPr>
            </a:br>
            <a:r>
              <a:rPr lang="tr-TR" dirty="0">
                <a:solidFill>
                  <a:srgbClr val="FF0000"/>
                </a:solidFill>
                <a:latin typeface="Linux Libertine"/>
              </a:rPr>
              <a:t>GELİŞİMLERİ</a:t>
            </a:r>
            <a:endParaRPr lang="tr-TR" dirty="0"/>
          </a:p>
        </p:txBody>
      </p:sp>
      <p:sp>
        <p:nvSpPr>
          <p:cNvPr id="3" name="İçerik Yer Tutucusu 2"/>
          <p:cNvSpPr>
            <a:spLocks noGrp="1"/>
          </p:cNvSpPr>
          <p:nvPr>
            <p:ph idx="1"/>
          </p:nvPr>
        </p:nvSpPr>
        <p:spPr/>
        <p:txBody>
          <a:bodyPr>
            <a:normAutofit/>
          </a:bodyPr>
          <a:lstStyle/>
          <a:p>
            <a:r>
              <a:rPr lang="tr-TR" sz="3200" dirty="0" err="1">
                <a:solidFill>
                  <a:srgbClr val="252525"/>
                </a:solidFill>
                <a:latin typeface="Arial"/>
              </a:rPr>
              <a:t>Down</a:t>
            </a:r>
            <a:r>
              <a:rPr lang="tr-TR" sz="3200" dirty="0">
                <a:solidFill>
                  <a:srgbClr val="252525"/>
                </a:solidFill>
                <a:latin typeface="Arial"/>
              </a:rPr>
              <a:t> sendromlu çocuklar genelde boy ve kilo açısından daha yavaş büyürler, daha yavaş öğrenirler, problem çözmede ve karar vermede diğer çocuklardan daha çok zorlanırlar. Zeka seviyeleri normalden düşük olarak kalır. Ancak iyi ve erken başlanan eğitimle zeka seviyelerinde anlamlı yükselmeye rastlanır. </a:t>
            </a:r>
            <a:endParaRPr lang="tr-TR" sz="3200" dirty="0"/>
          </a:p>
        </p:txBody>
      </p:sp>
    </p:spTree>
    <p:extLst>
      <p:ext uri="{BB962C8B-B14F-4D97-AF65-F5344CB8AC3E}">
        <p14:creationId xmlns:p14="http://schemas.microsoft.com/office/powerpoint/2010/main" val="16141294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Clr>
                <a:srgbClr val="0BD0D9"/>
              </a:buClr>
              <a:buNone/>
            </a:pPr>
            <a:r>
              <a:rPr lang="tr-TR" sz="3200" dirty="0" err="1">
                <a:solidFill>
                  <a:srgbClr val="252525"/>
                </a:solidFill>
                <a:latin typeface="Arial"/>
              </a:rPr>
              <a:t>Down</a:t>
            </a:r>
            <a:r>
              <a:rPr lang="tr-TR" sz="3200" dirty="0">
                <a:solidFill>
                  <a:srgbClr val="252525"/>
                </a:solidFill>
                <a:latin typeface="Arial"/>
              </a:rPr>
              <a:t> Sendromlu çocuklar iyi bir eğitimle normal birey şeklinde hayatlarını sürdürebilirler. İmkan tanındığında meslek edinebilirler. Kendi yaşamlarını idame ettirebilecek seviyeye ulaşabilirler. Fizik tedavi, özel eğitim ve dil terapisine ihtiyaç duyulur. Bunlar için planlı ve programlı bir şekilde profesyonel yardım almak gerekir.</a:t>
            </a:r>
            <a:endParaRPr lang="tr-TR" sz="3200" dirty="0">
              <a:solidFill>
                <a:prstClr val="black"/>
              </a:solidFill>
            </a:endParaRPr>
          </a:p>
          <a:p>
            <a:endParaRPr lang="tr-TR" dirty="0"/>
          </a:p>
        </p:txBody>
      </p:sp>
    </p:spTree>
    <p:extLst>
      <p:ext uri="{BB962C8B-B14F-4D97-AF65-F5344CB8AC3E}">
        <p14:creationId xmlns:p14="http://schemas.microsoft.com/office/powerpoint/2010/main" val="3528961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549871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52736"/>
            <a:ext cx="8229600" cy="1572784"/>
          </a:xfrm>
        </p:spPr>
        <p:txBody>
          <a:bodyPr>
            <a:normAutofit/>
          </a:bodyPr>
          <a:lstStyle/>
          <a:p>
            <a:pPr algn="ctr"/>
            <a:r>
              <a:rPr lang="tr-TR" b="1" dirty="0" smtClean="0">
                <a:solidFill>
                  <a:srgbClr val="FF0000"/>
                </a:solidFill>
                <a:latin typeface="Arial"/>
              </a:rPr>
              <a:t>ÖZEL EĞİTİM</a:t>
            </a:r>
            <a:r>
              <a:rPr lang="tr-TR" b="1" dirty="0">
                <a:solidFill>
                  <a:srgbClr val="000000"/>
                </a:solidFill>
                <a:latin typeface="Arial"/>
              </a:rPr>
              <a:t/>
            </a:r>
            <a:br>
              <a:rPr lang="tr-TR" b="1" dirty="0">
                <a:solidFill>
                  <a:srgbClr val="000000"/>
                </a:solidFill>
                <a:latin typeface="Arial"/>
              </a:rPr>
            </a:br>
            <a:endParaRPr lang="tr-TR" dirty="0"/>
          </a:p>
        </p:txBody>
      </p:sp>
      <p:sp>
        <p:nvSpPr>
          <p:cNvPr id="3" name="İçerik Yer Tutucusu 2"/>
          <p:cNvSpPr>
            <a:spLocks noGrp="1"/>
          </p:cNvSpPr>
          <p:nvPr>
            <p:ph idx="1"/>
          </p:nvPr>
        </p:nvSpPr>
        <p:spPr>
          <a:xfrm>
            <a:off x="467544" y="2468880"/>
            <a:ext cx="8229600" cy="4389120"/>
          </a:xfrm>
        </p:spPr>
        <p:txBody>
          <a:bodyPr>
            <a:normAutofit/>
          </a:bodyPr>
          <a:lstStyle/>
          <a:p>
            <a:r>
              <a:rPr lang="tr-TR" sz="3600" dirty="0" err="1">
                <a:solidFill>
                  <a:srgbClr val="252525"/>
                </a:solidFill>
                <a:latin typeface="Arial"/>
              </a:rPr>
              <a:t>Down</a:t>
            </a:r>
            <a:r>
              <a:rPr lang="tr-TR" sz="3600" dirty="0">
                <a:solidFill>
                  <a:srgbClr val="252525"/>
                </a:solidFill>
                <a:latin typeface="Arial"/>
              </a:rPr>
              <a:t> Sendromlu çocuklar kendi aralarında farklılıklar gösterebilirler, bu yüzden çocuğun ihtiyaçlarına uygun bir programla özel eğitim, beraberinde sosyal ve duygusal gelişimi, bilişsel gelişimi ve motor gelişimi desteklenir.</a:t>
            </a:r>
            <a:endParaRPr lang="tr-TR" sz="3600" dirty="0"/>
          </a:p>
        </p:txBody>
      </p:sp>
    </p:spTree>
    <p:extLst>
      <p:ext uri="{BB962C8B-B14F-4D97-AF65-F5344CB8AC3E}">
        <p14:creationId xmlns:p14="http://schemas.microsoft.com/office/powerpoint/2010/main" val="3125189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4" y="0"/>
            <a:ext cx="9165704" cy="6858000"/>
          </a:xfrm>
          <a:prstGeom prst="rect">
            <a:avLst/>
          </a:prstGeom>
        </p:spPr>
      </p:pic>
    </p:spTree>
    <p:extLst>
      <p:ext uri="{BB962C8B-B14F-4D97-AF65-F5344CB8AC3E}">
        <p14:creationId xmlns:p14="http://schemas.microsoft.com/office/powerpoint/2010/main" val="20001002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60"/>
            <a:ext cx="8792556" cy="4608512"/>
          </a:xfrm>
        </p:spPr>
      </p:pic>
    </p:spTree>
    <p:extLst>
      <p:ext uri="{BB962C8B-B14F-4D97-AF65-F5344CB8AC3E}">
        <p14:creationId xmlns:p14="http://schemas.microsoft.com/office/powerpoint/2010/main" val="12722213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fontScale="90000"/>
          </a:bodyPr>
          <a:lstStyle/>
          <a:p>
            <a:pPr algn="ctr"/>
            <a:r>
              <a:rPr lang="tr-TR" b="1" dirty="0">
                <a:solidFill>
                  <a:srgbClr val="000000"/>
                </a:solidFill>
                <a:latin typeface="Arial"/>
              </a:rPr>
              <a:t/>
            </a:r>
            <a:br>
              <a:rPr lang="tr-TR" b="1" dirty="0">
                <a:solidFill>
                  <a:srgbClr val="000000"/>
                </a:solidFill>
                <a:latin typeface="Arial"/>
              </a:rPr>
            </a:br>
            <a:r>
              <a:rPr lang="tr-TR" b="1" dirty="0">
                <a:solidFill>
                  <a:srgbClr val="FF0000"/>
                </a:solidFill>
                <a:latin typeface="Arial"/>
              </a:rPr>
              <a:t>FİZİK TEDAVİ</a:t>
            </a:r>
            <a:endParaRPr lang="tr-TR" dirty="0"/>
          </a:p>
        </p:txBody>
      </p:sp>
      <p:sp>
        <p:nvSpPr>
          <p:cNvPr id="3" name="İçerik Yer Tutucusu 2"/>
          <p:cNvSpPr>
            <a:spLocks noGrp="1"/>
          </p:cNvSpPr>
          <p:nvPr>
            <p:ph idx="1"/>
          </p:nvPr>
        </p:nvSpPr>
        <p:spPr/>
        <p:txBody>
          <a:bodyPr/>
          <a:lstStyle/>
          <a:p>
            <a:r>
              <a:rPr lang="tr-TR" dirty="0">
                <a:solidFill>
                  <a:srgbClr val="252525"/>
                </a:solidFill>
                <a:latin typeface="Arial"/>
              </a:rPr>
              <a:t>Fizik tedaviye </a:t>
            </a:r>
            <a:r>
              <a:rPr lang="tr-TR" dirty="0" err="1">
                <a:solidFill>
                  <a:srgbClr val="252525"/>
                </a:solidFill>
                <a:latin typeface="Arial"/>
              </a:rPr>
              <a:t>Down</a:t>
            </a:r>
            <a:r>
              <a:rPr lang="tr-TR" dirty="0">
                <a:solidFill>
                  <a:srgbClr val="252525"/>
                </a:solidFill>
                <a:latin typeface="Arial"/>
              </a:rPr>
              <a:t> sendromlu bebeklerde iki aylıkken </a:t>
            </a:r>
            <a:r>
              <a:rPr lang="tr-TR" dirty="0" err="1">
                <a:solidFill>
                  <a:srgbClr val="252525"/>
                </a:solidFill>
                <a:latin typeface="Arial"/>
              </a:rPr>
              <a:t>başlanmalıdır.Egzersizler</a:t>
            </a:r>
            <a:r>
              <a:rPr lang="tr-TR" dirty="0">
                <a:solidFill>
                  <a:srgbClr val="252525"/>
                </a:solidFill>
                <a:latin typeface="Arial"/>
              </a:rPr>
              <a:t> Fizyoterapist bakımında yapılmalı ve günlük programlarla evde aile tarafından </a:t>
            </a:r>
            <a:r>
              <a:rPr lang="tr-TR" dirty="0" err="1">
                <a:solidFill>
                  <a:srgbClr val="252525"/>
                </a:solidFill>
                <a:latin typeface="Arial"/>
              </a:rPr>
              <a:t>uygulanmalıdır.Düzenli</a:t>
            </a:r>
            <a:r>
              <a:rPr lang="tr-TR" dirty="0">
                <a:solidFill>
                  <a:srgbClr val="252525"/>
                </a:solidFill>
                <a:latin typeface="Arial"/>
              </a:rPr>
              <a:t> kontrollerle duruma göre tedavi desteklenir. Çocuklarda yüz kasları gevşektir. Fizik tedavi süresince kas gücü ve motor becerilerinin yanı sıra, algılama becerisi de programa dahil edilerek desteklenmelidir.</a:t>
            </a:r>
            <a:endParaRPr lang="tr-TR" dirty="0"/>
          </a:p>
        </p:txBody>
      </p:sp>
    </p:spTree>
    <p:extLst>
      <p:ext uri="{BB962C8B-B14F-4D97-AF65-F5344CB8AC3E}">
        <p14:creationId xmlns:p14="http://schemas.microsoft.com/office/powerpoint/2010/main" val="1641540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21" y="1031709"/>
            <a:ext cx="8494169" cy="4485523"/>
          </a:xfrm>
          <a:prstGeom prst="rect">
            <a:avLst/>
          </a:prstGeom>
        </p:spPr>
      </p:pic>
      <p:sp>
        <p:nvSpPr>
          <p:cNvPr id="5" name="Dikdörtgen 4"/>
          <p:cNvSpPr/>
          <p:nvPr/>
        </p:nvSpPr>
        <p:spPr>
          <a:xfrm>
            <a:off x="0" y="5751512"/>
            <a:ext cx="8784025"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tr-TR" sz="4000" b="1" i="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21 </a:t>
            </a:r>
            <a:r>
              <a:rPr lang="tr-TR" sz="4000" b="1" i="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nolu</a:t>
            </a:r>
            <a:r>
              <a:rPr lang="tr-TR" sz="4000" b="1" i="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 </a:t>
            </a:r>
            <a:r>
              <a:rPr lang="tr-TR" sz="4000" b="1" i="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trizomi</a:t>
            </a:r>
            <a:r>
              <a:rPr lang="tr-TR" sz="4000" b="1" i="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 </a:t>
            </a:r>
            <a:r>
              <a:rPr lang="tr-TR" sz="4000" b="1" i="0"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a:rPr>
              <a:t>karyotip</a:t>
            </a:r>
            <a:r>
              <a:rPr lang="tr-TR"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51546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229600" cy="852704"/>
          </a:xfrm>
        </p:spPr>
        <p:txBody>
          <a:bodyPr>
            <a:normAutofit fontScale="90000"/>
          </a:bodyPr>
          <a:lstStyle/>
          <a:p>
            <a:pPr algn="ctr"/>
            <a:r>
              <a:rPr lang="tr-TR" b="1" dirty="0">
                <a:solidFill>
                  <a:srgbClr val="000000"/>
                </a:solidFill>
                <a:latin typeface="Arial"/>
              </a:rPr>
              <a:t/>
            </a:r>
            <a:br>
              <a:rPr lang="tr-TR" b="1" dirty="0">
                <a:solidFill>
                  <a:srgbClr val="000000"/>
                </a:solidFill>
                <a:latin typeface="Arial"/>
              </a:rPr>
            </a:br>
            <a:r>
              <a:rPr lang="tr-TR" b="1" dirty="0">
                <a:solidFill>
                  <a:srgbClr val="FF0000"/>
                </a:solidFill>
                <a:latin typeface="Arial"/>
              </a:rPr>
              <a:t>DİL TERAPİSİ</a:t>
            </a:r>
            <a:endParaRPr lang="tr-TR" dirty="0"/>
          </a:p>
        </p:txBody>
      </p:sp>
      <p:sp>
        <p:nvSpPr>
          <p:cNvPr id="3" name="İçerik Yer Tutucusu 2"/>
          <p:cNvSpPr>
            <a:spLocks noGrp="1"/>
          </p:cNvSpPr>
          <p:nvPr>
            <p:ph idx="1"/>
          </p:nvPr>
        </p:nvSpPr>
        <p:spPr>
          <a:xfrm>
            <a:off x="467544" y="2708920"/>
            <a:ext cx="8229600" cy="3528392"/>
          </a:xfrm>
        </p:spPr>
        <p:txBody>
          <a:bodyPr>
            <a:normAutofit/>
          </a:bodyPr>
          <a:lstStyle/>
          <a:p>
            <a:r>
              <a:rPr lang="tr-TR" sz="3200" dirty="0" err="1">
                <a:solidFill>
                  <a:srgbClr val="252525"/>
                </a:solidFill>
                <a:latin typeface="Arial"/>
              </a:rPr>
              <a:t>Down</a:t>
            </a:r>
            <a:r>
              <a:rPr lang="tr-TR" sz="3200" dirty="0">
                <a:solidFill>
                  <a:srgbClr val="252525"/>
                </a:solidFill>
                <a:latin typeface="Arial"/>
              </a:rPr>
              <a:t> Sendromlu çocuklarda konuşma geç gelişir. Erken dönemde başlanan dil terapisi ile ortalama 2-3 yaşında konuşma başlayabilir. Nadir rastlansa da bazıları çok geç </a:t>
            </a:r>
            <a:r>
              <a:rPr lang="tr-TR" sz="3200" dirty="0" err="1">
                <a:solidFill>
                  <a:srgbClr val="252525"/>
                </a:solidFill>
                <a:latin typeface="Arial"/>
              </a:rPr>
              <a:t>konuşurlar.Hiç</a:t>
            </a:r>
            <a:r>
              <a:rPr lang="tr-TR" sz="3200" dirty="0">
                <a:solidFill>
                  <a:srgbClr val="252525"/>
                </a:solidFill>
                <a:latin typeface="Arial"/>
              </a:rPr>
              <a:t> konuşamayan sayısı ise oldukça azdır.</a:t>
            </a:r>
            <a:endParaRPr lang="tr-TR" sz="3200" dirty="0"/>
          </a:p>
        </p:txBody>
      </p:sp>
    </p:spTree>
    <p:extLst>
      <p:ext uri="{BB962C8B-B14F-4D97-AF65-F5344CB8AC3E}">
        <p14:creationId xmlns:p14="http://schemas.microsoft.com/office/powerpoint/2010/main" val="13759009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10132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31417" y="2132856"/>
            <a:ext cx="5609228" cy="255454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TEŞEKKÜR</a:t>
            </a:r>
          </a:p>
          <a:p>
            <a:pPr algn="ctr"/>
            <a:r>
              <a:rPr lang="tr-TR"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EDERİZ</a:t>
            </a:r>
            <a:endParaRPr lang="tr-TR"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970213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10223" cy="6858000"/>
          </a:xfrm>
          <a:prstGeom prst="rect">
            <a:avLst/>
          </a:prstGeom>
        </p:spPr>
      </p:pic>
      <p:sp>
        <p:nvSpPr>
          <p:cNvPr id="11" name="Bulut Belirtme Çizgisi 10"/>
          <p:cNvSpPr/>
          <p:nvPr/>
        </p:nvSpPr>
        <p:spPr>
          <a:xfrm>
            <a:off x="5004048" y="116632"/>
            <a:ext cx="3600400" cy="1728192"/>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tr-T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HOŞ</a:t>
            </a:r>
          </a:p>
          <a:p>
            <a:pPr algn="ctr"/>
            <a:r>
              <a:rPr lang="tr-T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GELDİNİZ </a:t>
            </a:r>
            <a:r>
              <a:rPr lang="tr-T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sym typeface="Wingdings" panose="05000000000000000000" pitchFamily="2" charset="2"/>
              </a:rPr>
              <a:t></a:t>
            </a:r>
            <a:endParaRPr lang="tr-T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642465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rgbClr val="FF0000"/>
                </a:solidFill>
                <a:latin typeface="arial"/>
                <a:ea typeface="+mn-ea"/>
                <a:cs typeface="+mn-cs"/>
              </a:rPr>
              <a:t>DOWN SENDROMU(TRİZOMİ 21)</a:t>
            </a:r>
            <a:endParaRPr lang="tr-TR" sz="6000" dirty="0">
              <a:solidFill>
                <a:srgbClr val="FF0000"/>
              </a:solidFill>
            </a:endParaRPr>
          </a:p>
        </p:txBody>
      </p:sp>
      <p:sp>
        <p:nvSpPr>
          <p:cNvPr id="3" name="İçerik Yer Tutucusu 2"/>
          <p:cNvSpPr>
            <a:spLocks noGrp="1"/>
          </p:cNvSpPr>
          <p:nvPr>
            <p:ph idx="1"/>
          </p:nvPr>
        </p:nvSpPr>
        <p:spPr>
          <a:xfrm>
            <a:off x="539552" y="2448866"/>
            <a:ext cx="8229600" cy="4389120"/>
          </a:xfrm>
        </p:spPr>
        <p:txBody>
          <a:bodyPr>
            <a:normAutofit lnSpcReduction="10000"/>
          </a:bodyPr>
          <a:lstStyle/>
          <a:p>
            <a:r>
              <a:rPr lang="tr-TR" sz="4000" b="0" i="0" dirty="0" smtClean="0">
                <a:solidFill>
                  <a:srgbClr val="222222"/>
                </a:solidFill>
                <a:effectLst/>
                <a:latin typeface="arial"/>
              </a:rPr>
              <a:t>Genetik düzensizlik sonucu insanın 21. kromozom çiftinde fazladan bir kromozom bulunması durumu ve bunun sonucu olarak ortaya çıkan genetik bir bozukluktur.</a:t>
            </a:r>
          </a:p>
          <a:p>
            <a:endParaRPr lang="tr-TR" b="0" i="0" dirty="0" smtClean="0">
              <a:solidFill>
                <a:srgbClr val="222222"/>
              </a:solidFill>
              <a:effectLst/>
              <a:latin typeface="arial"/>
            </a:endParaRPr>
          </a:p>
          <a:p>
            <a:pPr marL="0" indent="0">
              <a:buNone/>
            </a:pPr>
            <a:r>
              <a:rPr lang="tr-TR" b="0" i="0" dirty="0" smtClean="0">
                <a:solidFill>
                  <a:srgbClr val="333333"/>
                </a:solidFill>
                <a:effectLst/>
                <a:latin typeface="Source Sans Pro"/>
              </a:rPr>
              <a:t>.</a:t>
            </a:r>
            <a:endParaRPr lang="tr-TR" dirty="0"/>
          </a:p>
        </p:txBody>
      </p:sp>
    </p:spTree>
    <p:extLst>
      <p:ext uri="{BB962C8B-B14F-4D97-AF65-F5344CB8AC3E}">
        <p14:creationId xmlns:p14="http://schemas.microsoft.com/office/powerpoint/2010/main" val="8716016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28" y="0"/>
            <a:ext cx="9153128" cy="6885384"/>
          </a:xfrm>
        </p:spPr>
      </p:pic>
    </p:spTree>
    <p:extLst>
      <p:ext uri="{BB962C8B-B14F-4D97-AF65-F5344CB8AC3E}">
        <p14:creationId xmlns:p14="http://schemas.microsoft.com/office/powerpoint/2010/main" val="10520038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FF0000"/>
                </a:solidFill>
              </a:rPr>
              <a:t>TARİHÇESİ</a:t>
            </a:r>
            <a:endParaRPr lang="tr-TR" dirty="0">
              <a:solidFill>
                <a:srgbClr val="FF0000"/>
              </a:solidFill>
            </a:endParaRPr>
          </a:p>
        </p:txBody>
      </p:sp>
      <p:sp>
        <p:nvSpPr>
          <p:cNvPr id="3" name="İçerik Yer Tutucusu 2"/>
          <p:cNvSpPr>
            <a:spLocks noGrp="1"/>
          </p:cNvSpPr>
          <p:nvPr>
            <p:ph idx="1"/>
          </p:nvPr>
        </p:nvSpPr>
        <p:spPr>
          <a:xfrm>
            <a:off x="611560" y="2564904"/>
            <a:ext cx="8229600" cy="3312368"/>
          </a:xfrm>
        </p:spPr>
        <p:txBody>
          <a:bodyPr>
            <a:normAutofit/>
          </a:bodyPr>
          <a:lstStyle/>
          <a:p>
            <a:r>
              <a:rPr lang="tr-TR" dirty="0" smtClean="0"/>
              <a:t>Birleşmiş Milletler 10 Kasım 2011 kararı ile 21 Mart tarihini </a:t>
            </a:r>
            <a:r>
              <a:rPr lang="tr-TR" dirty="0" smtClean="0">
                <a:solidFill>
                  <a:schemeClr val="tx2">
                    <a:lumMod val="60000"/>
                    <a:lumOff val="40000"/>
                  </a:schemeClr>
                </a:solidFill>
              </a:rPr>
              <a:t>DÜNYA DOWN SENDROMU GÜNÜ </a:t>
            </a:r>
            <a:r>
              <a:rPr lang="tr-TR" dirty="0" smtClean="0"/>
              <a:t>olarak tanıdı. </a:t>
            </a:r>
            <a:r>
              <a:rPr lang="tr-TR" dirty="0" smtClean="0">
                <a:solidFill>
                  <a:srgbClr val="FF0000"/>
                </a:solidFill>
              </a:rPr>
              <a:t>21</a:t>
            </a:r>
            <a:r>
              <a:rPr lang="tr-TR" dirty="0" smtClean="0"/>
              <a:t> </a:t>
            </a:r>
            <a:r>
              <a:rPr lang="tr-TR" dirty="0" smtClean="0">
                <a:solidFill>
                  <a:schemeClr val="tx2">
                    <a:lumMod val="60000"/>
                    <a:lumOff val="40000"/>
                  </a:schemeClr>
                </a:solidFill>
              </a:rPr>
              <a:t>Mart</a:t>
            </a:r>
            <a:r>
              <a:rPr lang="tr-TR" dirty="0" smtClean="0"/>
              <a:t> günü (</a:t>
            </a:r>
            <a:r>
              <a:rPr lang="tr-TR" dirty="0" smtClean="0">
                <a:solidFill>
                  <a:srgbClr val="FF0000"/>
                </a:solidFill>
              </a:rPr>
              <a:t>21</a:t>
            </a:r>
            <a:r>
              <a:rPr lang="tr-TR" dirty="0" smtClean="0"/>
              <a:t>/</a:t>
            </a:r>
            <a:r>
              <a:rPr lang="tr-TR" dirty="0" smtClean="0">
                <a:solidFill>
                  <a:schemeClr val="tx2">
                    <a:lumMod val="60000"/>
                    <a:lumOff val="40000"/>
                  </a:schemeClr>
                </a:solidFill>
              </a:rPr>
              <a:t>3</a:t>
            </a:r>
            <a:r>
              <a:rPr lang="tr-TR" dirty="0" smtClean="0"/>
              <a:t>) </a:t>
            </a:r>
            <a:r>
              <a:rPr lang="tr-TR" dirty="0" err="1" smtClean="0"/>
              <a:t>Down</a:t>
            </a:r>
            <a:r>
              <a:rPr lang="tr-TR" dirty="0" smtClean="0"/>
              <a:t> Sendromlu insanlarda </a:t>
            </a:r>
            <a:r>
              <a:rPr lang="tr-TR" dirty="0" smtClean="0">
                <a:solidFill>
                  <a:srgbClr val="FF0000"/>
                </a:solidFill>
              </a:rPr>
              <a:t>21. kromozomun 3 tane olması</a:t>
            </a:r>
            <a:r>
              <a:rPr lang="tr-TR" dirty="0" smtClean="0"/>
              <a:t>nı simgeliyor. Dünya </a:t>
            </a:r>
            <a:r>
              <a:rPr lang="tr-TR" dirty="0" err="1" smtClean="0"/>
              <a:t>Down</a:t>
            </a:r>
            <a:r>
              <a:rPr lang="tr-TR" dirty="0" smtClean="0"/>
              <a:t> Sendromu Günü, </a:t>
            </a:r>
            <a:r>
              <a:rPr lang="tr-TR" dirty="0" err="1" smtClean="0"/>
              <a:t>Down</a:t>
            </a:r>
            <a:r>
              <a:rPr lang="tr-TR" dirty="0" smtClean="0"/>
              <a:t> sendromlu bireylerin haklarını korumak için önemli bir adım oluyor.</a:t>
            </a:r>
            <a:endParaRPr lang="tr-TR" dirty="0"/>
          </a:p>
        </p:txBody>
      </p:sp>
    </p:spTree>
    <p:extLst>
      <p:ext uri="{BB962C8B-B14F-4D97-AF65-F5344CB8AC3E}">
        <p14:creationId xmlns:p14="http://schemas.microsoft.com/office/powerpoint/2010/main" val="133837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2736"/>
            <a:ext cx="9144000" cy="5466522"/>
          </a:xfrm>
          <a:prstGeom prst="rect">
            <a:avLst/>
          </a:prstGeom>
        </p:spPr>
      </p:pic>
    </p:spTree>
    <p:extLst>
      <p:ext uri="{BB962C8B-B14F-4D97-AF65-F5344CB8AC3E}">
        <p14:creationId xmlns:p14="http://schemas.microsoft.com/office/powerpoint/2010/main" val="2395831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26258" cy="6858000"/>
          </a:xfrm>
        </p:spPr>
      </p:pic>
    </p:spTree>
    <p:extLst>
      <p:ext uri="{BB962C8B-B14F-4D97-AF65-F5344CB8AC3E}">
        <p14:creationId xmlns:p14="http://schemas.microsoft.com/office/powerpoint/2010/main" val="9118068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2076840"/>
          </a:xfrm>
        </p:spPr>
        <p:txBody>
          <a:bodyPr>
            <a:normAutofit fontScale="90000"/>
          </a:bodyPr>
          <a:lstStyle/>
          <a:p>
            <a:pPr algn="ctr"/>
            <a:r>
              <a:rPr lang="nb-NO" sz="4500" b="1" dirty="0" smtClean="0">
                <a:solidFill>
                  <a:srgbClr val="FF0000"/>
                </a:solidFill>
                <a:latin typeface="Source Sans Pro"/>
              </a:rPr>
              <a:t>DOWN SENDROMUNUN KARAKTERİSTİK </a:t>
            </a:r>
            <a:r>
              <a:rPr lang="tr-TR" sz="4500" b="1" dirty="0" smtClean="0">
                <a:solidFill>
                  <a:srgbClr val="FF0000"/>
                </a:solidFill>
                <a:latin typeface="Source Sans Pro"/>
              </a:rPr>
              <a:t/>
            </a:r>
            <a:br>
              <a:rPr lang="tr-TR" sz="4500" b="1" dirty="0" smtClean="0">
                <a:solidFill>
                  <a:srgbClr val="FF0000"/>
                </a:solidFill>
                <a:latin typeface="Source Sans Pro"/>
              </a:rPr>
            </a:br>
            <a:r>
              <a:rPr lang="nb-NO" sz="4500" b="1" dirty="0" smtClean="0">
                <a:solidFill>
                  <a:srgbClr val="FF0000"/>
                </a:solidFill>
                <a:latin typeface="Source Sans Pro"/>
              </a:rPr>
              <a:t>ÖZELLİKLERİ NELERDİR?</a:t>
            </a:r>
            <a:endParaRPr lang="tr-TR" dirty="0">
              <a:solidFill>
                <a:srgbClr val="FF0000"/>
              </a:solidFill>
            </a:endParaRPr>
          </a:p>
        </p:txBody>
      </p:sp>
      <p:sp>
        <p:nvSpPr>
          <p:cNvPr id="3" name="İçerik Yer Tutucusu 2"/>
          <p:cNvSpPr>
            <a:spLocks noGrp="1"/>
          </p:cNvSpPr>
          <p:nvPr>
            <p:ph idx="1"/>
          </p:nvPr>
        </p:nvSpPr>
        <p:spPr>
          <a:xfrm>
            <a:off x="467544" y="3212976"/>
            <a:ext cx="8229600" cy="4389120"/>
          </a:xfrm>
        </p:spPr>
        <p:txBody>
          <a:bodyPr>
            <a:normAutofit/>
          </a:bodyPr>
          <a:lstStyle/>
          <a:p>
            <a:r>
              <a:rPr lang="tr-TR" b="0" i="0" dirty="0" err="1" smtClean="0">
                <a:solidFill>
                  <a:srgbClr val="333333"/>
                </a:solidFill>
                <a:effectLst/>
                <a:latin typeface="Source Sans Pro"/>
              </a:rPr>
              <a:t>Down</a:t>
            </a:r>
            <a:r>
              <a:rPr lang="tr-TR" b="0" i="0" dirty="0" smtClean="0">
                <a:solidFill>
                  <a:srgbClr val="333333"/>
                </a:solidFill>
                <a:effectLst/>
                <a:latin typeface="Source Sans Pro"/>
              </a:rPr>
              <a:t> sendromlu çocuklar genelde boy ve kilo açısından daha yavaş büyürler, daha yavaş öğrenirler, problem çözmede ve karar vermede diğer çocuklardan daha çok zorlanırlar. Zeka seviyeleri normalden düşük olarak kalır. Ancak iyi ve erken başlanan eğitimle zeka seviyelerinde anlamlı yükselmeye rastlanır. </a:t>
            </a:r>
            <a:endParaRPr lang="tr-TR" dirty="0"/>
          </a:p>
        </p:txBody>
      </p:sp>
    </p:spTree>
    <p:extLst>
      <p:ext uri="{BB962C8B-B14F-4D97-AF65-F5344CB8AC3E}">
        <p14:creationId xmlns:p14="http://schemas.microsoft.com/office/powerpoint/2010/main" val="1218184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504</Words>
  <Application>Microsoft Office PowerPoint</Application>
  <PresentationFormat>Ekran Gösterisi (4:3)</PresentationFormat>
  <Paragraphs>31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PowerPoint Sunusu</vt:lpstr>
      <vt:lpstr>PowerPoint Sunusu</vt:lpstr>
      <vt:lpstr>PowerPoint Sunusu</vt:lpstr>
      <vt:lpstr>DOWN SENDROMU(TRİZOMİ 21)</vt:lpstr>
      <vt:lpstr>PowerPoint Sunusu</vt:lpstr>
      <vt:lpstr>TARİHÇESİ</vt:lpstr>
      <vt:lpstr>PowerPoint Sunusu</vt:lpstr>
      <vt:lpstr>PowerPoint Sunusu</vt:lpstr>
      <vt:lpstr>DOWN SENDROMUNUN KARAKTERİSTİK  ÖZELLİKLERİ NELERDİR?</vt:lpstr>
      <vt:lpstr>PowerPoint Sunusu</vt:lpstr>
      <vt:lpstr>PowerPoint Sunusu</vt:lpstr>
      <vt:lpstr>DOWN SENDROMUNA NE SEBEP OLUR?</vt:lpstr>
      <vt:lpstr>PowerPoint Sunusu</vt:lpstr>
      <vt:lpstr>PowerPoint Sunusu</vt:lpstr>
      <vt:lpstr> GELİŞİMLERİ</vt:lpstr>
      <vt:lpstr>PowerPoint Sunusu</vt:lpstr>
      <vt:lpstr>PowerPoint Sunusu</vt:lpstr>
      <vt:lpstr>ÖZEL EĞİTİM </vt:lpstr>
      <vt:lpstr>PowerPoint Sunusu</vt:lpstr>
      <vt:lpstr> FİZİK TEDAVİ</vt:lpstr>
      <vt:lpstr>PowerPoint Sunusu</vt:lpstr>
      <vt:lpstr> DİL TERAPİSİ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World Teknoloji</cp:lastModifiedBy>
  <cp:revision>14</cp:revision>
  <dcterms:created xsi:type="dcterms:W3CDTF">2017-03-13T16:48:12Z</dcterms:created>
  <dcterms:modified xsi:type="dcterms:W3CDTF">2017-03-20T10:04:03Z</dcterms:modified>
</cp:coreProperties>
</file>