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62" r:id="rId5"/>
    <p:sldId id="278" r:id="rId6"/>
    <p:sldId id="280" r:id="rId7"/>
    <p:sldId id="285" r:id="rId8"/>
    <p:sldId id="282" r:id="rId9"/>
    <p:sldId id="283" r:id="rId10"/>
    <p:sldId id="284" r:id="rId11"/>
    <p:sldId id="286" r:id="rId12"/>
    <p:sldId id="274" r:id="rId13"/>
    <p:sldId id="287" r:id="rId14"/>
    <p:sldId id="276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'Sayfa1'!$B$1</c:f>
              <c:strCache>
                <c:ptCount val="1"/>
                <c:pt idx="0">
                  <c:v>Kadın</c:v>
                </c:pt>
              </c:strCache>
            </c:strRef>
          </c:tx>
          <c:marker>
            <c:symbol val="none"/>
          </c:marker>
          <c:cat>
            <c:strRef>
              <c:f>'Sayfa1'!$A$2:$A$14</c:f>
              <c:strCache>
                <c:ptCount val="13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75-79</c:v>
                </c:pt>
                <c:pt idx="12">
                  <c:v>80+</c:v>
                </c:pt>
              </c:strCache>
            </c:strRef>
          </c:cat>
          <c:val>
            <c:numRef>
              <c:f>'Sayfa1'!$B$2:$B$14</c:f>
              <c:numCache>
                <c:formatCode>General</c:formatCode>
                <c:ptCount val="13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4</c:v>
                </c:pt>
                <c:pt idx="11">
                  <c:v>6</c:v>
                </c:pt>
                <c:pt idx="12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'Sayfa1'!$C$1</c:f>
              <c:strCache>
                <c:ptCount val="1"/>
                <c:pt idx="0">
                  <c:v>Erkek</c:v>
                </c:pt>
              </c:strCache>
            </c:strRef>
          </c:tx>
          <c:marker>
            <c:symbol val="none"/>
          </c:marker>
          <c:cat>
            <c:strRef>
              <c:f>'Sayfa1'!$A$2:$A$14</c:f>
              <c:strCache>
                <c:ptCount val="13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75-79</c:v>
                </c:pt>
                <c:pt idx="12">
                  <c:v>80+</c:v>
                </c:pt>
              </c:strCache>
            </c:strRef>
          </c:cat>
          <c:val>
            <c:numRef>
              <c:f>'Sayfa1'!$C$2:$C$14</c:f>
              <c:numCache>
                <c:formatCode>General</c:formatCode>
                <c:ptCount val="13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28</c:v>
                </c:pt>
                <c:pt idx="10">
                  <c:v>25</c:v>
                </c:pt>
                <c:pt idx="11">
                  <c:v>23</c:v>
                </c:pt>
                <c:pt idx="12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495376"/>
        <c:axId val="207496552"/>
      </c:lineChart>
      <c:catAx>
        <c:axId val="207495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7496552"/>
        <c:crosses val="autoZero"/>
        <c:auto val="1"/>
        <c:lblAlgn val="ctr"/>
        <c:lblOffset val="100"/>
        <c:noMultiLvlLbl val="0"/>
      </c:catAx>
      <c:valAx>
        <c:axId val="207496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49537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aseline="0"/>
            </a:pPr>
            <a:endParaRPr lang="tr-TR"/>
          </a:p>
        </c:txPr>
      </c:legendEntry>
      <c:legendEntry>
        <c:idx val="1"/>
        <c:txPr>
          <a:bodyPr/>
          <a:lstStyle/>
          <a:p>
            <a:pPr>
              <a:defRPr sz="1200" baseline="0"/>
            </a:pPr>
            <a:endParaRPr lang="tr-TR"/>
          </a:p>
        </c:txPr>
      </c:legendEntry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5E-7894-4E37-BF63-0CDCA8C1AB78}" type="datetimeFigureOut">
              <a:rPr lang="tr-TR" smtClean="0"/>
              <a:pPr/>
              <a:t>10.02.2018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03EB-34A6-4FF0-A29F-C7F4AD7DDF8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281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5E-7894-4E37-BF63-0CDCA8C1AB78}" type="datetimeFigureOut">
              <a:rPr lang="tr-TR" smtClean="0"/>
              <a:pPr/>
              <a:t>10.02.2018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03EB-34A6-4FF0-A29F-C7F4AD7DDF8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76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5E-7894-4E37-BF63-0CDCA8C1AB78}" type="datetimeFigureOut">
              <a:rPr lang="tr-TR" smtClean="0"/>
              <a:pPr/>
              <a:t>10.02.2018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03EB-34A6-4FF0-A29F-C7F4AD7DDF8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220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5E-7894-4E37-BF63-0CDCA8C1AB78}" type="datetimeFigureOut">
              <a:rPr lang="tr-TR" smtClean="0"/>
              <a:pPr/>
              <a:t>10.02.2018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03EB-34A6-4FF0-A29F-C7F4AD7DDF8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480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5E-7894-4E37-BF63-0CDCA8C1AB78}" type="datetimeFigureOut">
              <a:rPr lang="tr-TR" smtClean="0"/>
              <a:pPr/>
              <a:t>10.02.2018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03EB-34A6-4FF0-A29F-C7F4AD7DDF8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903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5E-7894-4E37-BF63-0CDCA8C1AB78}" type="datetimeFigureOut">
              <a:rPr lang="tr-TR" smtClean="0"/>
              <a:pPr/>
              <a:t>10.02.2018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03EB-34A6-4FF0-A29F-C7F4AD7DDF8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51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5E-7894-4E37-BF63-0CDCA8C1AB78}" type="datetimeFigureOut">
              <a:rPr lang="tr-TR" smtClean="0"/>
              <a:pPr/>
              <a:t>10.02.2018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03EB-34A6-4FF0-A29F-C7F4AD7DDF8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46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5E-7894-4E37-BF63-0CDCA8C1AB78}" type="datetimeFigureOut">
              <a:rPr lang="tr-TR" smtClean="0"/>
              <a:pPr/>
              <a:t>10.02.2018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03EB-34A6-4FF0-A29F-C7F4AD7DDF8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917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5E-7894-4E37-BF63-0CDCA8C1AB78}" type="datetimeFigureOut">
              <a:rPr lang="tr-TR" smtClean="0"/>
              <a:pPr/>
              <a:t>10.02.2018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03EB-34A6-4FF0-A29F-C7F4AD7DDF8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75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5E-7894-4E37-BF63-0CDCA8C1AB78}" type="datetimeFigureOut">
              <a:rPr lang="tr-TR" smtClean="0"/>
              <a:pPr/>
              <a:t>10.02.2018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03EB-34A6-4FF0-A29F-C7F4AD7DDF8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5E-7894-4E37-BF63-0CDCA8C1AB78}" type="datetimeFigureOut">
              <a:rPr lang="tr-TR" smtClean="0"/>
              <a:pPr/>
              <a:t>10.02.2018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03EB-34A6-4FF0-A29F-C7F4AD7DDF8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943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E2A5E-7894-4E37-BF63-0CDCA8C1AB78}" type="datetimeFigureOut">
              <a:rPr lang="tr-TR" smtClean="0"/>
              <a:pPr/>
              <a:t>10.02.2018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603EB-34A6-4FF0-A29F-C7F4AD7DDF8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68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Yaşlı Olmayanlarda </a:t>
            </a:r>
            <a:br>
              <a:rPr lang="tr-TR" sz="5400" dirty="0" smtClean="0"/>
            </a:br>
            <a:r>
              <a:rPr lang="tr-TR" sz="5400" dirty="0" smtClean="0"/>
              <a:t>Sigmoid </a:t>
            </a:r>
            <a:r>
              <a:rPr lang="tr-TR" sz="5400" dirty="0" err="1" smtClean="0"/>
              <a:t>Volvulus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Dr. Emrah Şahin</a:t>
            </a:r>
          </a:p>
          <a:p>
            <a:r>
              <a:rPr lang="tr-TR" dirty="0" smtClean="0"/>
              <a:t>İnönü </a:t>
            </a:r>
            <a:r>
              <a:rPr lang="tr-TR" dirty="0" smtClean="0"/>
              <a:t>Üniversitesi</a:t>
            </a:r>
          </a:p>
          <a:p>
            <a:r>
              <a:rPr lang="tr-TR" dirty="0" smtClean="0"/>
              <a:t>Genel </a:t>
            </a:r>
            <a:r>
              <a:rPr lang="tr-TR" smtClean="0"/>
              <a:t>Cerrahi ABD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016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Ko</a:t>
            </a:r>
            <a:r>
              <a:rPr lang="tr-TR" dirty="0" smtClean="0"/>
              <a:t>-</a:t>
            </a:r>
            <a:r>
              <a:rPr lang="tr-TR" dirty="0" err="1" smtClean="0"/>
              <a:t>morbiditeler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24484" y="2402400"/>
            <a:ext cx="9051368" cy="2380615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                         		  &lt;60 yaş 	60+ yaş	  p</a:t>
            </a:r>
          </a:p>
          <a:p>
            <a:r>
              <a:rPr lang="tr-TR" dirty="0" smtClean="0"/>
              <a:t>Astım			     %29            %11		0,05</a:t>
            </a:r>
          </a:p>
          <a:p>
            <a:r>
              <a:rPr lang="tr-TR" dirty="0" err="1" smtClean="0"/>
              <a:t>Diabet</a:t>
            </a:r>
            <a:r>
              <a:rPr lang="tr-TR" dirty="0" smtClean="0"/>
              <a:t>			     %18	   %3		0,04</a:t>
            </a:r>
          </a:p>
          <a:p>
            <a:r>
              <a:rPr lang="tr-TR" dirty="0" err="1" smtClean="0"/>
              <a:t>Mental</a:t>
            </a:r>
            <a:r>
              <a:rPr lang="tr-TR" dirty="0" smtClean="0"/>
              <a:t> </a:t>
            </a:r>
            <a:r>
              <a:rPr lang="tr-TR" dirty="0" err="1" smtClean="0"/>
              <a:t>retardasyon</a:t>
            </a:r>
            <a:r>
              <a:rPr lang="tr-TR" dirty="0" smtClean="0"/>
              <a:t> 	     %23               0	          &lt;0,01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34932" cy="1325563"/>
          </a:xfrm>
        </p:spPr>
        <p:txBody>
          <a:bodyPr/>
          <a:lstStyle/>
          <a:p>
            <a:r>
              <a:rPr lang="tr-TR" dirty="0" smtClean="0"/>
              <a:t>Genç </a:t>
            </a:r>
            <a:r>
              <a:rPr lang="tr-TR" dirty="0" err="1" smtClean="0"/>
              <a:t>sigmoid</a:t>
            </a:r>
            <a:r>
              <a:rPr lang="tr-TR" dirty="0" smtClean="0"/>
              <a:t> </a:t>
            </a:r>
            <a:r>
              <a:rPr lang="tr-TR" dirty="0" err="1" smtClean="0"/>
              <a:t>volvuluslarda</a:t>
            </a:r>
            <a:r>
              <a:rPr lang="tr-TR" dirty="0" smtClean="0"/>
              <a:t> </a:t>
            </a:r>
            <a:r>
              <a:rPr lang="tr-TR" dirty="0" err="1" smtClean="0"/>
              <a:t>etiloji</a:t>
            </a:r>
            <a:r>
              <a:rPr lang="tr-TR" dirty="0" smtClean="0"/>
              <a:t> farklı olabilir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1588" y="2110153"/>
            <a:ext cx="11049000" cy="4066809"/>
          </a:xfrm>
        </p:spPr>
        <p:txBody>
          <a:bodyPr/>
          <a:lstStyle/>
          <a:p>
            <a:r>
              <a:rPr lang="tr-TR" dirty="0" smtClean="0"/>
              <a:t>19 yaşında kadın: </a:t>
            </a:r>
            <a:r>
              <a:rPr lang="tr-TR" dirty="0"/>
              <a:t>D</a:t>
            </a:r>
            <a:r>
              <a:rPr lang="tr-TR" dirty="0" smtClean="0"/>
              <a:t>oğum sonrası sigmoid </a:t>
            </a:r>
            <a:r>
              <a:rPr lang="tr-TR" dirty="0" err="1" smtClean="0"/>
              <a:t>volvulus</a:t>
            </a:r>
            <a:endParaRPr lang="tr-TR" dirty="0" smtClean="0"/>
          </a:p>
          <a:p>
            <a:r>
              <a:rPr lang="tr-TR" dirty="0" smtClean="0"/>
              <a:t>19 yaşında erkek: </a:t>
            </a:r>
            <a:r>
              <a:rPr lang="tr-TR" dirty="0" err="1" smtClean="0"/>
              <a:t>Mental</a:t>
            </a:r>
            <a:r>
              <a:rPr lang="tr-TR" dirty="0" smtClean="0"/>
              <a:t> </a:t>
            </a:r>
            <a:r>
              <a:rPr lang="tr-TR" dirty="0" err="1" smtClean="0"/>
              <a:t>retarde</a:t>
            </a:r>
            <a:r>
              <a:rPr lang="tr-TR" dirty="0" smtClean="0"/>
              <a:t>, </a:t>
            </a:r>
            <a:r>
              <a:rPr lang="tr-TR" dirty="0" err="1" smtClean="0"/>
              <a:t>aganglionik</a:t>
            </a:r>
            <a:r>
              <a:rPr lang="tr-TR" dirty="0" smtClean="0"/>
              <a:t> kolon (?), </a:t>
            </a:r>
            <a:r>
              <a:rPr lang="tr-TR" dirty="0" err="1" smtClean="0"/>
              <a:t>Hirschsprung</a:t>
            </a:r>
            <a:r>
              <a:rPr lang="tr-TR" dirty="0" smtClean="0"/>
              <a:t> (?)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22031" y="365125"/>
            <a:ext cx="1154957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dirty="0" smtClean="0"/>
              <a:t>Genç yaşta görülen </a:t>
            </a:r>
            <a:r>
              <a:rPr lang="tr-TR" sz="4000" dirty="0" err="1" smtClean="0"/>
              <a:t>sigmoid</a:t>
            </a:r>
            <a:r>
              <a:rPr lang="tr-TR" sz="4000" dirty="0" smtClean="0"/>
              <a:t> </a:t>
            </a:r>
            <a:r>
              <a:rPr lang="tr-TR" sz="4000" dirty="0" err="1" smtClean="0"/>
              <a:t>volvulusların</a:t>
            </a:r>
            <a:r>
              <a:rPr lang="tr-TR" sz="4000" dirty="0" smtClean="0"/>
              <a:t> tedavileri farklı mı?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Hirschsprung</a:t>
            </a:r>
            <a:r>
              <a:rPr lang="tr-TR" dirty="0" smtClean="0"/>
              <a:t> hastalığı şüphesi yok ise tedavi prensipleri </a:t>
            </a:r>
            <a:r>
              <a:rPr lang="en-US" dirty="0" err="1" smtClean="0"/>
              <a:t>ayn</a:t>
            </a:r>
            <a:r>
              <a:rPr lang="tr-TR" dirty="0" smtClean="0"/>
              <a:t>ı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627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8158" y="178412"/>
            <a:ext cx="7068211" cy="6489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Dikdörtgen"/>
          <p:cNvSpPr/>
          <p:nvPr/>
        </p:nvSpPr>
        <p:spPr>
          <a:xfrm>
            <a:off x="4670474" y="1589649"/>
            <a:ext cx="3010486" cy="393896"/>
          </a:xfrm>
          <a:prstGeom prst="rect">
            <a:avLst/>
          </a:prstGeom>
          <a:solidFill>
            <a:srgbClr val="FF0000">
              <a:alpha val="1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5316" y="1825625"/>
            <a:ext cx="11353800" cy="2521292"/>
          </a:xfrm>
        </p:spPr>
        <p:txBody>
          <a:bodyPr/>
          <a:lstStyle/>
          <a:p>
            <a:r>
              <a:rPr lang="tr-TR" dirty="0" smtClean="0"/>
              <a:t>Yaş azaldıkça </a:t>
            </a:r>
            <a:r>
              <a:rPr lang="tr-TR" dirty="0" err="1" smtClean="0"/>
              <a:t>sigmoid</a:t>
            </a:r>
            <a:r>
              <a:rPr lang="tr-TR" dirty="0" smtClean="0"/>
              <a:t> </a:t>
            </a:r>
            <a:r>
              <a:rPr lang="tr-TR" dirty="0" err="1" smtClean="0"/>
              <a:t>volvulus</a:t>
            </a:r>
            <a:r>
              <a:rPr lang="tr-TR" dirty="0" smtClean="0"/>
              <a:t> hastalarında kadın/erkek </a:t>
            </a:r>
            <a:r>
              <a:rPr lang="tr-TR" smtClean="0"/>
              <a:t>oranı eşitleniyor </a:t>
            </a:r>
            <a:endParaRPr lang="tr-TR" dirty="0" smtClean="0"/>
          </a:p>
          <a:p>
            <a:r>
              <a:rPr lang="tr-TR" dirty="0" smtClean="0"/>
              <a:t>Genç hastalarda </a:t>
            </a:r>
            <a:r>
              <a:rPr lang="tr-TR" dirty="0" err="1" smtClean="0"/>
              <a:t>mental</a:t>
            </a:r>
            <a:r>
              <a:rPr lang="tr-TR" dirty="0" smtClean="0"/>
              <a:t> </a:t>
            </a:r>
            <a:r>
              <a:rPr lang="tr-TR" dirty="0" err="1" smtClean="0"/>
              <a:t>retardasyon</a:t>
            </a:r>
            <a:r>
              <a:rPr lang="tr-TR" dirty="0" smtClean="0"/>
              <a:t> ile birliktelik daha fazla</a:t>
            </a:r>
          </a:p>
          <a:p>
            <a:r>
              <a:rPr lang="tr-TR" dirty="0" err="1" smtClean="0"/>
              <a:t>Aganglionik</a:t>
            </a:r>
            <a:r>
              <a:rPr lang="tr-TR" dirty="0" smtClean="0"/>
              <a:t> kolon/</a:t>
            </a:r>
            <a:r>
              <a:rPr lang="tr-TR" dirty="0" err="1" smtClean="0"/>
              <a:t>Hirschsprung</a:t>
            </a:r>
            <a:r>
              <a:rPr lang="tr-TR" dirty="0" smtClean="0"/>
              <a:t> hastalığı yaşlı olmayan </a:t>
            </a:r>
            <a:r>
              <a:rPr lang="tr-TR" dirty="0" err="1" smtClean="0"/>
              <a:t>sigmoid</a:t>
            </a:r>
            <a:r>
              <a:rPr lang="tr-TR" dirty="0" smtClean="0"/>
              <a:t> </a:t>
            </a:r>
            <a:r>
              <a:rPr lang="tr-TR" dirty="0" err="1" smtClean="0"/>
              <a:t>volvuluslarda</a:t>
            </a:r>
            <a:r>
              <a:rPr lang="tr-TR" dirty="0" smtClean="0"/>
              <a:t> ekarte edilmeli</a:t>
            </a:r>
          </a:p>
          <a:p>
            <a:endParaRPr lang="tr-TR" b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779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6605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 err="1" smtClean="0"/>
              <a:t>Sigmoid</a:t>
            </a:r>
            <a:r>
              <a:rPr lang="tr-TR" dirty="0" smtClean="0"/>
              <a:t> </a:t>
            </a:r>
            <a:r>
              <a:rPr lang="tr-TR" dirty="0" err="1" smtClean="0"/>
              <a:t>volvulus</a:t>
            </a:r>
            <a:r>
              <a:rPr lang="tr-TR" dirty="0" smtClean="0"/>
              <a:t> nedir? Kim yaşlıdır?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63372" y="1167619"/>
            <a:ext cx="8990428" cy="4459458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Sigmoid kolonun </a:t>
            </a:r>
            <a:r>
              <a:rPr lang="tr-TR" dirty="0" err="1" smtClean="0"/>
              <a:t>mezosu</a:t>
            </a:r>
            <a:r>
              <a:rPr lang="tr-TR" dirty="0" smtClean="0"/>
              <a:t> etrafında </a:t>
            </a:r>
            <a:r>
              <a:rPr lang="tr-TR" dirty="0" smtClean="0"/>
              <a:t>180</a:t>
            </a:r>
            <a:r>
              <a:rPr lang="tr-TR" baseline="30000" dirty="0" smtClean="0"/>
              <a:t>0</a:t>
            </a:r>
            <a:r>
              <a:rPr lang="tr-TR" dirty="0"/>
              <a:t> </a:t>
            </a:r>
            <a:r>
              <a:rPr lang="tr-TR" dirty="0" smtClean="0"/>
              <a:t>fazla</a:t>
            </a:r>
            <a:r>
              <a:rPr lang="tr-TR" dirty="0" smtClean="0"/>
              <a:t> </a:t>
            </a:r>
            <a:r>
              <a:rPr lang="tr-TR" dirty="0" smtClean="0"/>
              <a:t>dönmesi</a:t>
            </a:r>
          </a:p>
          <a:p>
            <a:endParaRPr lang="tr-TR" dirty="0" smtClean="0"/>
          </a:p>
          <a:p>
            <a:r>
              <a:rPr lang="tr-TR" dirty="0" smtClean="0"/>
              <a:t>Birleşmiş Milletlere göre: 60+ yaşlıdır</a:t>
            </a:r>
          </a:p>
          <a:p>
            <a:r>
              <a:rPr lang="tr-TR" dirty="0" smtClean="0"/>
              <a:t>Amerikan Sağlık Bakanlığına göre: 65+ yaşlıdır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85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Sigmoid</a:t>
            </a:r>
            <a:r>
              <a:rPr lang="tr-TR" dirty="0" smtClean="0"/>
              <a:t> </a:t>
            </a:r>
            <a:r>
              <a:rPr lang="tr-TR" dirty="0" err="1" smtClean="0"/>
              <a:t>volvulusta</a:t>
            </a:r>
            <a:r>
              <a:rPr lang="tr-TR" dirty="0" smtClean="0"/>
              <a:t> yaş-cinsiyet ilişkisi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Yüksek posalı gıda tüketen toplumlarda, yaşlandıkça sigmoid kolon uzar (</a:t>
            </a:r>
            <a:r>
              <a:rPr lang="tr-TR" dirty="0" err="1" smtClean="0"/>
              <a:t>Doliko</a:t>
            </a:r>
            <a:r>
              <a:rPr lang="tr-TR" dirty="0" smtClean="0"/>
              <a:t>-kolon)</a:t>
            </a:r>
          </a:p>
          <a:p>
            <a:r>
              <a:rPr lang="tr-TR" dirty="0" smtClean="0"/>
              <a:t>Dar </a:t>
            </a:r>
            <a:r>
              <a:rPr lang="tr-TR" dirty="0" err="1" smtClean="0"/>
              <a:t>mezenter</a:t>
            </a:r>
            <a:r>
              <a:rPr lang="tr-TR" dirty="0" smtClean="0"/>
              <a:t> etrafında </a:t>
            </a:r>
            <a:r>
              <a:rPr lang="tr-TR" dirty="0" err="1" smtClean="0"/>
              <a:t>sigmoid</a:t>
            </a:r>
            <a:r>
              <a:rPr lang="tr-TR" dirty="0" smtClean="0"/>
              <a:t> kolon döner ama &lt;180</a:t>
            </a:r>
            <a:r>
              <a:rPr lang="tr-TR" baseline="30000" dirty="0" smtClean="0"/>
              <a:t>0</a:t>
            </a:r>
            <a:r>
              <a:rPr lang="tr-TR" dirty="0" smtClean="0"/>
              <a:t> fizyolojik dönmeler </a:t>
            </a:r>
            <a:r>
              <a:rPr lang="tr-TR" dirty="0" err="1" smtClean="0"/>
              <a:t>spontan</a:t>
            </a:r>
            <a:r>
              <a:rPr lang="tr-TR" dirty="0" smtClean="0"/>
              <a:t> </a:t>
            </a:r>
            <a:r>
              <a:rPr lang="tr-TR" dirty="0" err="1" smtClean="0"/>
              <a:t>detorsiyone</a:t>
            </a:r>
            <a:r>
              <a:rPr lang="tr-TR" dirty="0" smtClean="0"/>
              <a:t> olur</a:t>
            </a:r>
          </a:p>
          <a:p>
            <a:r>
              <a:rPr lang="tr-TR" dirty="0" smtClean="0"/>
              <a:t>Alt karın-</a:t>
            </a:r>
            <a:r>
              <a:rPr lang="tr-TR" dirty="0" err="1" smtClean="0"/>
              <a:t>pelvis</a:t>
            </a:r>
            <a:r>
              <a:rPr lang="tr-TR" dirty="0" smtClean="0"/>
              <a:t> geniş değil ise (zayıf erkek </a:t>
            </a:r>
            <a:r>
              <a:rPr lang="tr-TR" dirty="0" err="1" smtClean="0"/>
              <a:t>fenotipi</a:t>
            </a:r>
            <a:r>
              <a:rPr lang="tr-TR" dirty="0" smtClean="0"/>
              <a:t>) </a:t>
            </a:r>
            <a:r>
              <a:rPr lang="tr-TR" dirty="0" err="1" smtClean="0"/>
              <a:t>detorsiyon</a:t>
            </a:r>
            <a:r>
              <a:rPr lang="tr-TR" dirty="0" smtClean="0"/>
              <a:t> olamaz 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C:\Users\totm\Desktop\volvulus kemer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390" y="280017"/>
            <a:ext cx="8894132" cy="54877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Dikdörtgen"/>
          <p:cNvSpPr/>
          <p:nvPr/>
        </p:nvSpPr>
        <p:spPr>
          <a:xfrm>
            <a:off x="839383" y="6031916"/>
            <a:ext cx="1158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Raveenthiran</a:t>
            </a:r>
            <a:r>
              <a:rPr lang="tr-TR" dirty="0" smtClean="0"/>
              <a:t> V, </a:t>
            </a:r>
            <a:r>
              <a:rPr lang="tr-TR" dirty="0" err="1" smtClean="0"/>
              <a:t>Madiba</a:t>
            </a:r>
            <a:r>
              <a:rPr lang="tr-TR" dirty="0" smtClean="0"/>
              <a:t> TE, </a:t>
            </a:r>
            <a:r>
              <a:rPr lang="tr-TR" dirty="0" err="1" smtClean="0"/>
              <a:t>Atamanalp</a:t>
            </a:r>
            <a:r>
              <a:rPr lang="tr-TR" dirty="0" smtClean="0"/>
              <a:t> SS, De U. </a:t>
            </a:r>
            <a:r>
              <a:rPr lang="tr-TR" dirty="0" err="1" smtClean="0"/>
              <a:t>Volvulus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sigmoid</a:t>
            </a:r>
            <a:r>
              <a:rPr lang="tr-TR" dirty="0" smtClean="0"/>
              <a:t> </a:t>
            </a:r>
            <a:r>
              <a:rPr lang="tr-TR" dirty="0" err="1" smtClean="0"/>
              <a:t>colon</a:t>
            </a:r>
            <a:r>
              <a:rPr lang="tr-TR" dirty="0" smtClean="0"/>
              <a:t>.  </a:t>
            </a:r>
            <a:r>
              <a:rPr lang="tr-TR" dirty="0" err="1" smtClean="0"/>
              <a:t>Colorectal</a:t>
            </a:r>
            <a:r>
              <a:rPr lang="tr-TR" dirty="0" smtClean="0"/>
              <a:t> </a:t>
            </a:r>
            <a:r>
              <a:rPr lang="tr-TR" dirty="0" err="1" smtClean="0"/>
              <a:t>Dis</a:t>
            </a:r>
            <a:r>
              <a:rPr lang="tr-TR" dirty="0" smtClean="0"/>
              <a:t>. 2010;12:1-17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72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7935" y="758311"/>
            <a:ext cx="7495539" cy="600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26608" y="210378"/>
            <a:ext cx="11995052" cy="872832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İnönü Üniversitesi </a:t>
            </a:r>
            <a:r>
              <a:rPr lang="tr-TR" sz="3600" dirty="0" err="1" smtClean="0"/>
              <a:t>sigmoid</a:t>
            </a:r>
            <a:r>
              <a:rPr lang="tr-TR" sz="3600" dirty="0" smtClean="0"/>
              <a:t> </a:t>
            </a:r>
            <a:r>
              <a:rPr lang="tr-TR" sz="3600" dirty="0" err="1" smtClean="0"/>
              <a:t>volvulus</a:t>
            </a:r>
            <a:r>
              <a:rPr lang="tr-TR" sz="3600" dirty="0" smtClean="0"/>
              <a:t> hastalarının dağılımı</a:t>
            </a:r>
            <a:endParaRPr lang="tr-TR" sz="36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379828" y="2926079"/>
            <a:ext cx="264027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/>
              <a:t>Ortalama yaş: 66</a:t>
            </a:r>
          </a:p>
          <a:p>
            <a:r>
              <a:rPr lang="tr-TR" sz="2800" dirty="0" smtClean="0"/>
              <a:t>Ortanca yaş: 70</a:t>
            </a:r>
          </a:p>
          <a:p>
            <a:endParaRPr lang="tr-TR" sz="2800" dirty="0" smtClean="0"/>
          </a:p>
          <a:p>
            <a:r>
              <a:rPr lang="tr-TR" sz="2800" dirty="0" smtClean="0"/>
              <a:t>Erkek: %82</a:t>
            </a:r>
          </a:p>
          <a:p>
            <a:r>
              <a:rPr lang="tr-TR" sz="2800" dirty="0" smtClean="0"/>
              <a:t>Kadın: %18</a:t>
            </a:r>
            <a:endParaRPr lang="tr-TR" dirty="0"/>
          </a:p>
        </p:txBody>
      </p:sp>
      <p:grpSp>
        <p:nvGrpSpPr>
          <p:cNvPr id="7" name="6 Grup"/>
          <p:cNvGrpSpPr/>
          <p:nvPr/>
        </p:nvGrpSpPr>
        <p:grpSpPr>
          <a:xfrm>
            <a:off x="4445391" y="5050301"/>
            <a:ext cx="1716259" cy="1153551"/>
            <a:chOff x="4445391" y="5050301"/>
            <a:chExt cx="1716259" cy="1153551"/>
          </a:xfrm>
        </p:grpSpPr>
        <p:sp>
          <p:nvSpPr>
            <p:cNvPr id="5" name="4 Oval"/>
            <p:cNvSpPr/>
            <p:nvPr/>
          </p:nvSpPr>
          <p:spPr>
            <a:xfrm>
              <a:off x="4445391" y="5050301"/>
              <a:ext cx="1716259" cy="1153551"/>
            </a:xfrm>
            <a:prstGeom prst="ellipse">
              <a:avLst/>
            </a:prstGeom>
            <a:solidFill>
              <a:srgbClr val="FF0000">
                <a:alpha val="2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" name="5 Metin kutusu"/>
            <p:cNvSpPr txBox="1"/>
            <p:nvPr/>
          </p:nvSpPr>
          <p:spPr>
            <a:xfrm>
              <a:off x="4979962" y="5120640"/>
              <a:ext cx="3754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3200" b="1" dirty="0" smtClean="0">
                  <a:solidFill>
                    <a:srgbClr val="FF0000"/>
                  </a:solidFill>
                </a:rPr>
                <a:t>?</a:t>
              </a:r>
              <a:endParaRPr lang="tr-TR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Amaç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60 yaş altı </a:t>
            </a:r>
            <a:r>
              <a:rPr lang="tr-TR" dirty="0" err="1" smtClean="0"/>
              <a:t>sigmoid</a:t>
            </a:r>
            <a:r>
              <a:rPr lang="tr-TR" dirty="0" smtClean="0"/>
              <a:t> </a:t>
            </a:r>
            <a:r>
              <a:rPr lang="tr-TR" dirty="0" err="1" smtClean="0"/>
              <a:t>volvulus</a:t>
            </a:r>
            <a:r>
              <a:rPr lang="tr-TR" dirty="0" smtClean="0"/>
              <a:t> hastaları diğerlerinden farklı mı?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52025" y="365125"/>
            <a:ext cx="8778240" cy="1325563"/>
          </a:xfrm>
        </p:spPr>
        <p:txBody>
          <a:bodyPr/>
          <a:lstStyle/>
          <a:p>
            <a:pPr algn="ctr"/>
            <a:r>
              <a:rPr lang="tr-TR" dirty="0" smtClean="0"/>
              <a:t>Gruplar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87263" y="2346130"/>
            <a:ext cx="5598940" cy="1409944"/>
          </a:xfrm>
        </p:spPr>
        <p:txBody>
          <a:bodyPr/>
          <a:lstStyle/>
          <a:p>
            <a:r>
              <a:rPr lang="tr-TR" dirty="0" smtClean="0"/>
              <a:t>&lt;60 yaş:       42 hasta (%23)</a:t>
            </a:r>
          </a:p>
          <a:p>
            <a:r>
              <a:rPr lang="tr-TR" dirty="0" smtClean="0"/>
              <a:t>60+ yaş:	140 hasta (%77)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Grafik"/>
          <p:cNvGraphicFramePr/>
          <p:nvPr/>
        </p:nvGraphicFramePr>
        <p:xfrm>
          <a:off x="5560811" y="1772529"/>
          <a:ext cx="4849323" cy="4684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Başlık"/>
          <p:cNvSpPr>
            <a:spLocks noGrp="1"/>
          </p:cNvSpPr>
          <p:nvPr>
            <p:ph type="title"/>
          </p:nvPr>
        </p:nvSpPr>
        <p:spPr>
          <a:xfrm>
            <a:off x="0" y="188640"/>
            <a:ext cx="12192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İnönü Üniversitesi </a:t>
            </a:r>
            <a:r>
              <a:rPr lang="tr-TR" dirty="0" err="1"/>
              <a:t>s</a:t>
            </a:r>
            <a:r>
              <a:rPr lang="tr-TR" dirty="0" err="1" smtClean="0"/>
              <a:t>igmoid</a:t>
            </a:r>
            <a:r>
              <a:rPr lang="tr-TR" dirty="0" smtClean="0"/>
              <a:t> </a:t>
            </a:r>
            <a:r>
              <a:rPr lang="tr-TR" dirty="0" err="1"/>
              <a:t>v</a:t>
            </a:r>
            <a:r>
              <a:rPr lang="tr-TR" dirty="0" err="1" smtClean="0"/>
              <a:t>olvulus</a:t>
            </a:r>
            <a:r>
              <a:rPr lang="tr-TR" dirty="0" smtClean="0"/>
              <a:t> hastalarının </a:t>
            </a:r>
            <a:r>
              <a:rPr lang="tr-TR" dirty="0"/>
              <a:t>y</a:t>
            </a:r>
            <a:r>
              <a:rPr lang="tr-TR" dirty="0" smtClean="0"/>
              <a:t>aş ve cinsiyete </a:t>
            </a:r>
            <a:r>
              <a:rPr lang="tr-TR" dirty="0"/>
              <a:t>g</a:t>
            </a:r>
            <a:r>
              <a:rPr lang="tr-TR" dirty="0" smtClean="0"/>
              <a:t>öre dağılımı (n:182)</a:t>
            </a:r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>
            <a:off x="5324125" y="1541054"/>
            <a:ext cx="5240754" cy="5040560"/>
          </a:xfrm>
          <a:prstGeom prst="rect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628365" y="2845081"/>
            <a:ext cx="44360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60+ yaş E/K: 6/1</a:t>
            </a:r>
          </a:p>
          <a:p>
            <a:r>
              <a:rPr lang="tr-TR" sz="2400" dirty="0" smtClean="0"/>
              <a:t>&lt;60 yaş E/K: 3/1</a:t>
            </a:r>
          </a:p>
          <a:p>
            <a:r>
              <a:rPr lang="tr-TR" sz="2400" dirty="0" smtClean="0"/>
              <a:t>&lt;50 yaş E/K: 1.5/1</a:t>
            </a:r>
          </a:p>
          <a:p>
            <a:r>
              <a:rPr lang="tr-TR" sz="2400" dirty="0" smtClean="0"/>
              <a:t>&lt;40 yaş E/K: 1.2/1</a:t>
            </a:r>
          </a:p>
          <a:p>
            <a:endParaRPr lang="tr-TR" sz="2400" dirty="0" smtClean="0"/>
          </a:p>
          <a:p>
            <a:r>
              <a:rPr lang="tr-TR" sz="2400" dirty="0" smtClean="0"/>
              <a:t>Yaş azaldıkça E/K oranı azalıyor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Ko</a:t>
            </a:r>
            <a:r>
              <a:rPr lang="tr-TR" dirty="0" smtClean="0"/>
              <a:t>-</a:t>
            </a:r>
            <a:r>
              <a:rPr lang="tr-TR" dirty="0" err="1" smtClean="0"/>
              <a:t>morbiditeler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158255" y="2332064"/>
            <a:ext cx="2931880" cy="1198927"/>
          </a:xfrm>
        </p:spPr>
        <p:txBody>
          <a:bodyPr/>
          <a:lstStyle/>
          <a:p>
            <a:r>
              <a:rPr lang="tr-TR" dirty="0" smtClean="0"/>
              <a:t>&lt;60 yaş	%41</a:t>
            </a:r>
          </a:p>
          <a:p>
            <a:r>
              <a:rPr lang="tr-TR" dirty="0" smtClean="0"/>
              <a:t>60+ yaş	%56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7371550" y="2560321"/>
            <a:ext cx="1043876" cy="463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p=0,13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272</Words>
  <Application>Microsoft Office PowerPoint</Application>
  <PresentationFormat>Geniş ekran</PresentationFormat>
  <Paragraphs>56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Yaşlı Olmayanlarda  Sigmoid Volvulus</vt:lpstr>
      <vt:lpstr>Sigmoid volvulus nedir? Kim yaşlıdır? </vt:lpstr>
      <vt:lpstr>Sigmoid volvulusta yaş-cinsiyet ilişkisi</vt:lpstr>
      <vt:lpstr>PowerPoint Sunusu</vt:lpstr>
      <vt:lpstr>İnönü Üniversitesi sigmoid volvulus hastalarının dağılımı</vt:lpstr>
      <vt:lpstr>Amaç</vt:lpstr>
      <vt:lpstr>Gruplar</vt:lpstr>
      <vt:lpstr>İnönü Üniversitesi sigmoid volvulus hastalarının yaş ve cinsiyete göre dağılımı (n:182)</vt:lpstr>
      <vt:lpstr>Ko-morbiditeler</vt:lpstr>
      <vt:lpstr>Ko-morbiditeler</vt:lpstr>
      <vt:lpstr>Genç sigmoid volvuluslarda etiloji farklı olabilir</vt:lpstr>
      <vt:lpstr>Genç yaşta görülen sigmoid volvulusların tedavileri farklı mı? </vt:lpstr>
      <vt:lpstr>PowerPoint Sunusu</vt:lpstr>
      <vt:lpstr>Sonuç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Yaşlı Olmayanlarda  Sigmoid Volvulus</dc:title>
  <dc:creator>totm</dc:creator>
  <cp:lastModifiedBy>TOPRAK</cp:lastModifiedBy>
  <cp:revision>19</cp:revision>
  <dcterms:created xsi:type="dcterms:W3CDTF">2018-02-07T15:26:28Z</dcterms:created>
  <dcterms:modified xsi:type="dcterms:W3CDTF">2018-02-10T13:28:13Z</dcterms:modified>
</cp:coreProperties>
</file>